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4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1126E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463" autoAdjust="0"/>
    <p:restoredTop sz="94660" autoAdjust="0"/>
  </p:normalViewPr>
  <p:slideViewPr>
    <p:cSldViewPr>
      <p:cViewPr>
        <p:scale>
          <a:sx n="100" d="100"/>
          <a:sy n="100" d="100"/>
        </p:scale>
        <p:origin x="-300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67056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+mn-lt"/>
                <a:cs typeface="Times New Roman" pitchFamily="18" charset="0"/>
              </a:rPr>
              <a:t/>
            </a:r>
            <a:br>
              <a:rPr lang="ru-RU" sz="2000" dirty="0" smtClean="0"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B050"/>
                </a:solidFill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+mn-lt"/>
                <a:ea typeface="Calibri" pitchFamily="34" charset="0"/>
                <a:cs typeface="Times New Roman" pitchFamily="18" charset="0"/>
              </a:rPr>
              <a:t>МЕТОДИЧЕСКАЯ РАЗРАБОТКА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+mn-lt"/>
                <a:ea typeface="Calibri" pitchFamily="34" charset="0"/>
                <a:cs typeface="Times New Roman" pitchFamily="18" charset="0"/>
              </a:rPr>
              <a:t>фрагмента плана одного рабочего дня</a:t>
            </a:r>
            <a:r>
              <a:rPr lang="ru-RU" sz="3600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+mn-lt"/>
                <a:ea typeface="Calibri" pitchFamily="34" charset="0"/>
                <a:cs typeface="Times New Roman" pitchFamily="18" charset="0"/>
              </a:rPr>
              <a:t>На тему: «Мой город»</a:t>
            </a:r>
            <a:r>
              <a:rPr lang="ru-RU" sz="3600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+mn-lt"/>
                <a:ea typeface="Calibri" pitchFamily="34" charset="0"/>
                <a:cs typeface="Times New Roman" pitchFamily="18" charset="0"/>
              </a:rPr>
              <a:t>/старший дошкольный возраст/</a:t>
            </a:r>
            <a:r>
              <a:rPr lang="ru-RU" sz="3600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</a:br>
            <a:r>
              <a:rPr lang="ru-RU" sz="3600" b="1" dirty="0" smtClean="0"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latin typeface="+mn-lt"/>
                <a:ea typeface="Calibri" pitchFamily="34" charset="0"/>
                <a:cs typeface="Times New Roman" pitchFamily="18" charset="0"/>
              </a:rPr>
              <a:t>Шишкина Елена Николаевна</a:t>
            </a:r>
            <a:br>
              <a:rPr lang="ru-RU" sz="1800" b="1" dirty="0" smtClean="0"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latin typeface="+mn-lt"/>
                <a:ea typeface="Calibri" pitchFamily="34" charset="0"/>
                <a:cs typeface="Times New Roman" pitchFamily="18" charset="0"/>
              </a:rPr>
              <a:t>Воспитатель МБДОУ </a:t>
            </a:r>
            <a:r>
              <a:rPr lang="ru-RU" sz="1800" b="1" dirty="0" err="1" smtClean="0">
                <a:latin typeface="+mn-lt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1800" b="1" dirty="0" smtClean="0">
                <a:latin typeface="+mn-lt"/>
                <a:ea typeface="Calibri" pitchFamily="34" charset="0"/>
                <a:cs typeface="Times New Roman" pitchFamily="18" charset="0"/>
              </a:rPr>
              <a:t>/с №8 г. Павлово</a:t>
            </a:r>
            <a:br>
              <a:rPr lang="ru-RU" sz="1800" b="1" dirty="0" smtClean="0"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latin typeface="+mn-lt"/>
                <a:ea typeface="Calibri" pitchFamily="34" charset="0"/>
                <a:cs typeface="Times New Roman" pitchFamily="18" charset="0"/>
              </a:rPr>
              <a:t>Нижегородской области.</a:t>
            </a:r>
            <a:r>
              <a:rPr lang="ru-RU" sz="1100" b="1" dirty="0" smtClean="0"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lang="ru-RU" sz="1100" b="1" dirty="0" smtClean="0"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1100" b="1" dirty="0" smtClean="0"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lang="ru-RU" sz="1100" b="1" dirty="0" smtClean="0"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1100" b="1" dirty="0" smtClean="0"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lang="ru-RU" sz="1100" b="1" dirty="0" smtClean="0"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1100" b="1" dirty="0" smtClean="0">
                <a:latin typeface="+mn-lt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</a:t>
            </a:r>
            <a:br>
              <a:rPr lang="ru-RU" sz="1100" b="1" dirty="0" smtClean="0"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1100" b="1" dirty="0" smtClean="0">
                <a:latin typeface="+mn-lt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lang="ru-RU" altLang="zh-CN" sz="1100" dirty="0" smtClean="0">
                <a:latin typeface="+mn-lt"/>
                <a:cs typeface="Times New Roman" pitchFamily="18" charset="0"/>
              </a:rPr>
              <a:t/>
            </a:r>
            <a:br>
              <a:rPr lang="ru-RU" altLang="zh-CN" sz="1100" dirty="0" smtClean="0">
                <a:latin typeface="+mn-lt"/>
                <a:cs typeface="Times New Roman" pitchFamily="18" charset="0"/>
              </a:rPr>
            </a:br>
            <a:r>
              <a:rPr lang="ru-RU" altLang="zh-CN" sz="1100" dirty="0" smtClean="0">
                <a:latin typeface="+mn-lt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</a:t>
            </a:r>
            <a:br>
              <a:rPr lang="ru-RU" altLang="zh-CN" sz="1100" dirty="0" smtClean="0">
                <a:latin typeface="+mn-lt"/>
                <a:cs typeface="Times New Roman" pitchFamily="18" charset="0"/>
              </a:rPr>
            </a:br>
            <a:r>
              <a:rPr lang="ru-RU" altLang="zh-CN" sz="1100" dirty="0" smtClean="0">
                <a:latin typeface="+mn-lt"/>
                <a:cs typeface="Times New Roman" pitchFamily="18" charset="0"/>
              </a:rPr>
              <a:t>                                                                                                                                                      </a:t>
            </a:r>
            <a:r>
              <a:rPr lang="ru-RU" altLang="zh-CN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zh-CN" sz="1100" dirty="0" smtClean="0">
                <a:latin typeface="Times New Roman" pitchFamily="18" charset="0"/>
                <a:cs typeface="Times New Roman" pitchFamily="18" charset="0"/>
              </a:rPr>
            </a:b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Конкурс семейных поделок на тему </a:t>
            </a:r>
            <a:r>
              <a:rPr lang="ru-RU" b="1" i="1" dirty="0" smtClean="0">
                <a:solidFill>
                  <a:srgbClr val="00B050"/>
                </a:solidFill>
              </a:rPr>
              <a:t>« </a:t>
            </a:r>
            <a:r>
              <a:rPr lang="ru-RU" dirty="0" smtClean="0">
                <a:solidFill>
                  <a:srgbClr val="00B050"/>
                </a:solidFill>
              </a:rPr>
              <a:t>Павловский Лимон</a:t>
            </a:r>
            <a:r>
              <a:rPr lang="ru-RU" b="1" i="1" dirty="0" smtClean="0">
                <a:solidFill>
                  <a:srgbClr val="00B050"/>
                </a:solidFill>
              </a:rPr>
              <a:t>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S10591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428750"/>
            <a:ext cx="6903508" cy="517763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229600" cy="5516562"/>
          </a:xfr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prstTxWarp prst="textDeflateInflateDeflate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</a:rPr>
              <a:t>Спасибо за внимание!</a:t>
            </a:r>
            <a:endParaRPr lang="ru-RU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00B050"/>
                </a:solidFill>
              </a:rPr>
              <a:t>Тема «Мой любимый город»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(Старший дошкольный возраст)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tit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2081784"/>
            <a:ext cx="6858000" cy="4560570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4800" y="523783"/>
          <a:ext cx="8555115" cy="6029417"/>
        </p:xfrm>
        <a:graphic>
          <a:graphicData uri="http://schemas.openxmlformats.org/drawingml/2006/table">
            <a:tbl>
              <a:tblPr/>
              <a:tblGrid>
                <a:gridCol w="8555115"/>
              </a:tblGrid>
              <a:tr h="6029417">
                <a:tc>
                  <a:txBody>
                    <a:bodyPr/>
                    <a:lstStyle/>
                    <a:p>
                      <a:endParaRPr lang="ru-RU" i="0" dirty="0"/>
                    </a:p>
                  </a:txBody>
                  <a:tcPr>
                    <a:lnL w="57150" cmpd="sng">
                      <a:solidFill>
                        <a:srgbClr val="1126EF"/>
                      </a:solidFill>
                      <a:prstDash val="solid"/>
                    </a:lnL>
                    <a:lnR w="57150" cmpd="sng">
                      <a:solidFill>
                        <a:srgbClr val="1126EF"/>
                      </a:solidFill>
                      <a:prstDash val="solid"/>
                    </a:lnR>
                    <a:lnT w="57150" cmpd="sng">
                      <a:solidFill>
                        <a:srgbClr val="1126EF"/>
                      </a:solidFill>
                      <a:prstDash val="solid"/>
                    </a:lnT>
                    <a:lnB w="57150" cmpd="sng">
                      <a:solidFill>
                        <a:srgbClr val="1126E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533401"/>
          <a:ext cx="8534400" cy="601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1600200"/>
                <a:gridCol w="2895600"/>
                <a:gridCol w="3429000"/>
              </a:tblGrid>
              <a:tr h="95006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Понедельник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00"/>
                        </a:spcAft>
                      </a:pPr>
                      <a:endParaRPr lang="ru-RU" sz="1400" i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50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НОД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(индивидуальная)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Совместная деятельность в режимных моментах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                                               Организация </a:t>
                      </a:r>
                      <a:r>
                        <a:rPr lang="ru-RU" sz="1400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самостоятельной деятельности детей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6973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Утро</a:t>
                      </a:r>
                      <a:endParaRPr lang="ru-RU" sz="1600" i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u="sng" dirty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ОО « Художественно- эстетическое развитие»</a:t>
                      </a:r>
                      <a:endParaRPr lang="ru-RU" sz="1100" u="sng" dirty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Продуктивная деятельность:</a:t>
                      </a:r>
                      <a:r>
                        <a:rPr lang="ru-RU" sz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рисование «Дома на моей улице»  (Аня, Илья, Катя)</a:t>
                      </a:r>
                      <a:endParaRPr lang="ru-RU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1126E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Цель</a:t>
                      </a:r>
                      <a:r>
                        <a:rPr lang="ru-RU" sz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ru-RU" sz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закрепление навыков рисования прямых линий, навыка закрашивания изображений, развитие памяти и воображения</a:t>
                      </a:r>
                      <a:r>
                        <a:rPr lang="ru-RU" sz="1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u="sng" kern="1200" dirty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ОО «Познавательное развитие</a:t>
                      </a:r>
                      <a:r>
                        <a:rPr lang="ru-RU" sz="1200" u="sng" kern="1200" dirty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r>
                        <a:rPr lang="ru-RU" sz="120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+mn-ea"/>
                          <a:cs typeface="+mn-cs"/>
                        </a:rPr>
                        <a:t>Коммуникативная деятельность</a:t>
                      </a:r>
                      <a:r>
                        <a:rPr lang="ru-RU" sz="12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ru-RU" sz="12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+mn-ea"/>
                          <a:cs typeface="+mn-cs"/>
                        </a:rPr>
                        <a:t>Беседа « Что</a:t>
                      </a:r>
                      <a:r>
                        <a:rPr lang="ru-RU" sz="1200" kern="1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+mn-ea"/>
                          <a:cs typeface="+mn-cs"/>
                        </a:rPr>
                        <a:t> ты знаешь о нашем городе</a:t>
                      </a:r>
                      <a:r>
                        <a:rPr lang="ru-RU" sz="12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+mn-ea"/>
                          <a:cs typeface="+mn-cs"/>
                        </a:rPr>
                        <a:t>?»</a:t>
                      </a:r>
                    </a:p>
                    <a:p>
                      <a:r>
                        <a:rPr lang="ru-RU" sz="120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+mn-ea"/>
                          <a:cs typeface="+mn-cs"/>
                        </a:rPr>
                        <a:t>Мотив</a:t>
                      </a:r>
                      <a:r>
                        <a:rPr lang="ru-RU" sz="12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+mn-ea"/>
                          <a:cs typeface="+mn-cs"/>
                        </a:rPr>
                        <a:t>: стихотворение Н. Корноуховой  «Павлово на Оке»</a:t>
                      </a:r>
                    </a:p>
                    <a:p>
                      <a:r>
                        <a:rPr lang="ru-RU" sz="120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+mn-ea"/>
                          <a:cs typeface="+mn-cs"/>
                        </a:rPr>
                        <a:t>Цель </a:t>
                      </a:r>
                      <a:r>
                        <a:rPr lang="ru-RU" sz="12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+mn-ea"/>
                          <a:cs typeface="+mn-cs"/>
                        </a:rPr>
                        <a:t>: развитие умения вести диалог, уточнение представлений о родном городе</a:t>
                      </a:r>
                    </a:p>
                    <a:p>
                      <a:r>
                        <a:rPr lang="ru-RU" sz="1200" u="sng" kern="1200" dirty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ОО «</a:t>
                      </a:r>
                      <a:r>
                        <a:rPr lang="ru-RU" sz="1200" u="sng" kern="1200" dirty="0" err="1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ьСоциално</a:t>
                      </a:r>
                      <a:r>
                        <a:rPr lang="ru-RU" sz="1200" u="sng" kern="1200" dirty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- коммуникативное развитие»</a:t>
                      </a:r>
                    </a:p>
                    <a:p>
                      <a:r>
                        <a:rPr lang="ru-RU" sz="120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+mn-ea"/>
                          <a:cs typeface="+mn-cs"/>
                        </a:rPr>
                        <a:t>Трудовая деятельность: </a:t>
                      </a:r>
                      <a:r>
                        <a:rPr lang="ru-RU" sz="12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+mn-ea"/>
                          <a:cs typeface="+mn-cs"/>
                        </a:rPr>
                        <a:t>дежурство в центре природы</a:t>
                      </a:r>
                    </a:p>
                    <a:p>
                      <a:r>
                        <a:rPr lang="ru-RU" sz="120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+mn-ea"/>
                          <a:cs typeface="+mn-cs"/>
                        </a:rPr>
                        <a:t>Мотив :</a:t>
                      </a:r>
                      <a:r>
                        <a:rPr lang="ru-RU" sz="12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+mn-ea"/>
                          <a:cs typeface="+mn-cs"/>
                        </a:rPr>
                        <a:t>Растения за выходные  высохли, надо им помочь.</a:t>
                      </a:r>
                    </a:p>
                    <a:p>
                      <a:r>
                        <a:rPr lang="ru-RU" sz="120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+mn-ea"/>
                          <a:cs typeface="+mn-cs"/>
                        </a:rPr>
                        <a:t>Цель:</a:t>
                      </a:r>
                      <a:r>
                        <a:rPr lang="ru-RU" sz="12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+mn-ea"/>
                          <a:cs typeface="+mn-cs"/>
                        </a:rPr>
                        <a:t> Уточнение представлений детей о способах ухода за растениями</a:t>
                      </a:r>
                    </a:p>
                    <a:p>
                      <a:r>
                        <a:rPr lang="ru-RU" sz="120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+mn-ea"/>
                          <a:cs typeface="+mn-cs"/>
                        </a:rPr>
                        <a:t>Игровая деятельность: </a:t>
                      </a:r>
                      <a:endParaRPr lang="ru-RU" sz="1200" kern="1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1126E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+mn-ea"/>
                          <a:cs typeface="+mn-cs"/>
                        </a:rPr>
                        <a:t>(С крупным строительным материалом)</a:t>
                      </a:r>
                    </a:p>
                    <a:p>
                      <a:r>
                        <a:rPr lang="ru-RU" sz="12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+mn-ea"/>
                          <a:cs typeface="+mn-cs"/>
                        </a:rPr>
                        <a:t>«Остановка общественного транспорта»</a:t>
                      </a:r>
                    </a:p>
                    <a:p>
                      <a:r>
                        <a:rPr lang="ru-RU" sz="120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+mn-ea"/>
                          <a:cs typeface="+mn-cs"/>
                        </a:rPr>
                        <a:t>Цель: </a:t>
                      </a:r>
                      <a:r>
                        <a:rPr lang="ru-RU" sz="12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+mn-ea"/>
                          <a:cs typeface="+mn-cs"/>
                        </a:rPr>
                        <a:t>Закрепление навыков коллективной работы, уточнение знаний детей о видах зданий и сооружений., активизация словаря.</a:t>
                      </a:r>
                    </a:p>
                    <a:p>
                      <a:r>
                        <a:rPr lang="ru-RU" sz="1200" u="sng" kern="1200" dirty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Двигательная деятельность:</a:t>
                      </a:r>
                    </a:p>
                    <a:p>
                      <a:r>
                        <a:rPr lang="ru-RU" sz="120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+mn-ea"/>
                          <a:cs typeface="+mn-cs"/>
                        </a:rPr>
                        <a:t>Утренняя</a:t>
                      </a:r>
                      <a:r>
                        <a:rPr lang="ru-RU" sz="1200" kern="1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+mn-ea"/>
                          <a:cs typeface="+mn-cs"/>
                        </a:rPr>
                        <a:t> гимнастика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1126E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u="sng" dirty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ОО «Физическое развитие»</a:t>
                      </a:r>
                      <a:endParaRPr lang="ru-RU" sz="1200" u="sng" dirty="0" smtClean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Оборудование для подвижных игр :карточки для </a:t>
                      </a:r>
                      <a:r>
                        <a:rPr lang="ru-RU" sz="12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подв</a:t>
                      </a:r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игры « Путешествие по городу»,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Удочку с веревочкой для </a:t>
                      </a:r>
                      <a:r>
                        <a:rPr lang="ru-RU" sz="12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подв</a:t>
                      </a:r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игры «Рыбалка»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u="sng" dirty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ОО «Познавательное развитие»</a:t>
                      </a:r>
                      <a:endParaRPr lang="ru-RU" sz="1200" u="sng" dirty="0" smtClean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Открытки с изображением города Павлова « Город старый- город новый»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Разрезные картинки для дидактической игры «Собери правильно».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Иллюстрации с достопримечательностями города для рассматривания.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i="1" u="sng" dirty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ОО «Художественно- эстетическое развитие»</a:t>
                      </a:r>
                      <a:endParaRPr lang="ru-RU" sz="1200" u="sng" dirty="0" smtClean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Фотографии с изделиями местных мастеров, иллюстрации с видами города и реки Оки.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Раскраски : </a:t>
                      </a:r>
                      <a:r>
                        <a:rPr lang="ru-RU" sz="12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павловский</a:t>
                      </a:r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лимон, замки, столовые приборы, автобусы.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1126E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Карандаши, фломастеры, мелки, альбомы для рисования.</a:t>
                      </a:r>
                      <a:endParaRPr lang="ru-RU" sz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1126E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50" y="533400"/>
          <a:ext cx="8562975" cy="6000751"/>
        </p:xfrm>
        <a:graphic>
          <a:graphicData uri="http://schemas.openxmlformats.org/drawingml/2006/table">
            <a:tbl>
              <a:tblPr/>
              <a:tblGrid>
                <a:gridCol w="8562975"/>
              </a:tblGrid>
              <a:tr h="60007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rgbClr val="00B050"/>
                      </a:solidFill>
                      <a:prstDash val="solid"/>
                    </a:lnL>
                    <a:lnR w="76200" cmpd="sng">
                      <a:solidFill>
                        <a:srgbClr val="00B050"/>
                      </a:solidFill>
                      <a:prstDash val="solid"/>
                    </a:lnR>
                    <a:lnT w="76200" cmpd="sng">
                      <a:solidFill>
                        <a:srgbClr val="00B050"/>
                      </a:solidFill>
                      <a:prstDash val="solid"/>
                    </a:lnT>
                    <a:lnB w="76200" cmpd="sng">
                      <a:solidFill>
                        <a:srgbClr val="00B05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213064"/>
          <a:ext cx="8242917" cy="5805996"/>
        </p:xfrm>
        <a:graphic>
          <a:graphicData uri="http://schemas.openxmlformats.org/drawingml/2006/table">
            <a:tbl>
              <a:tblPr/>
              <a:tblGrid>
                <a:gridCol w="8242917"/>
              </a:tblGrid>
              <a:tr h="5805996">
                <a:tc>
                  <a:txBody>
                    <a:bodyPr/>
                    <a:lstStyle/>
                    <a:p>
                      <a:pPr algn="l"/>
                      <a:endParaRPr lang="ru-RU" dirty="0" smtClean="0"/>
                    </a:p>
                  </a:txBody>
                  <a:tcPr>
                    <a:lnL w="38100" cmpd="sng">
                      <a:solidFill>
                        <a:srgbClr val="1126EF"/>
                      </a:solidFill>
                      <a:prstDash val="solid"/>
                    </a:lnL>
                    <a:lnR w="38100" cmpd="sng">
                      <a:solidFill>
                        <a:srgbClr val="1126EF"/>
                      </a:solidFill>
                      <a:prstDash val="solid"/>
                    </a:lnR>
                    <a:lnT w="38100" cmpd="sng">
                      <a:solidFill>
                        <a:srgbClr val="1126EF"/>
                      </a:solidFill>
                      <a:prstDash val="solid"/>
                    </a:lnT>
                    <a:lnB w="38100" cmpd="sng">
                      <a:solidFill>
                        <a:srgbClr val="1126E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8600"/>
          <a:ext cx="82296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7772400"/>
              </a:tblGrid>
              <a:tr h="579120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НОД (групповая)</a:t>
                      </a:r>
                      <a:endParaRPr lang="ru-RU" sz="2400" i="1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i="1" u="sng" kern="1200" dirty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ОО «Познавательное развитие»</a:t>
                      </a:r>
                      <a:endParaRPr lang="ru-RU" sz="1700" b="0" u="sng" kern="1200" dirty="0" smtClean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b="0" i="1" u="sng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Ребенок и окружающий мир</a:t>
                      </a:r>
                      <a:endParaRPr lang="ru-RU" sz="1700" b="0" u="sng" kern="1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b="0" i="1" u="sng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Тема « Люблю тебя, Павлово!»</a:t>
                      </a:r>
                      <a:endParaRPr lang="ru-RU" sz="1700" b="0" u="sng" kern="1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b="0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Мотив: стихотворение П. Синявского «Россия»</a:t>
                      </a:r>
                    </a:p>
                    <a:p>
                      <a:r>
                        <a:rPr lang="ru-RU" sz="1700" b="0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Цель: расширение знаний детей об истории родного города, его достопримечательностях.</a:t>
                      </a:r>
                    </a:p>
                    <a:p>
                      <a:r>
                        <a:rPr lang="ru-RU" sz="1700" b="0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Обогащение словаря (герб, земляки, старина, малая Родина)</a:t>
                      </a:r>
                    </a:p>
                    <a:p>
                      <a:r>
                        <a:rPr lang="ru-RU" sz="1700" b="0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Воспитание любви к своему родному краю.</a:t>
                      </a:r>
                    </a:p>
                    <a:p>
                      <a:r>
                        <a:rPr lang="ru-RU" sz="1700" b="0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700" b="0" i="1" u="sng" kern="1200" dirty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ОО «Художественно-эстетическое развитие»</a:t>
                      </a:r>
                      <a:endParaRPr lang="ru-RU" sz="1700" b="0" u="sng" kern="1200" dirty="0" smtClean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b="0" i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Рисование «Павловский автобус»</a:t>
                      </a:r>
                      <a:endParaRPr lang="ru-RU" sz="1700" b="0" kern="120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b="0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Мотив: Показ изображений </a:t>
                      </a:r>
                      <a:r>
                        <a:rPr lang="ru-RU" sz="1700" b="0" kern="1200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павловского</a:t>
                      </a:r>
                      <a:r>
                        <a:rPr lang="ru-RU" sz="1700" b="0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автобуса ( Какой был- какой стал)</a:t>
                      </a:r>
                    </a:p>
                    <a:p>
                      <a:r>
                        <a:rPr lang="ru-RU" sz="1700" b="0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 :закрепление умения передавать в рисунке основные части пассажирского транспорта, передавая относительную величину, дополнять изображение деталями.</a:t>
                      </a:r>
                    </a:p>
                    <a:p>
                      <a:r>
                        <a:rPr lang="ru-RU" sz="1700" b="0" i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700" b="0" kern="120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b="0" i="1" u="sng" kern="1200" dirty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ОО «Физическое развитие»</a:t>
                      </a:r>
                      <a:endParaRPr lang="ru-RU" sz="1700" b="0" u="sng" kern="1200" dirty="0" smtClean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b="0" i="1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Двигательная деятельность</a:t>
                      </a:r>
                      <a:endParaRPr lang="ru-RU" sz="1700" b="0" kern="120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700" b="0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Цель: Способствовать формированию умения детей метать мяч в горизонтальную цель правой и левой рукой с расстояния 1,5м.. Ползать на четвереньках между предметами, ходить по гимнастической скамейке приставным шагом</a:t>
                      </a:r>
                      <a:endParaRPr lang="ru-RU" sz="17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625" y="228600"/>
          <a:ext cx="8267700" cy="5800725"/>
        </p:xfrm>
        <a:graphic>
          <a:graphicData uri="http://schemas.openxmlformats.org/drawingml/2006/table">
            <a:tbl>
              <a:tblPr/>
              <a:tblGrid>
                <a:gridCol w="8267700"/>
              </a:tblGrid>
              <a:tr h="58007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rgbClr val="00B050"/>
                      </a:solidFill>
                      <a:prstDash val="solid"/>
                    </a:lnL>
                    <a:lnR w="76200" cmpd="sng">
                      <a:solidFill>
                        <a:srgbClr val="00B050"/>
                      </a:solidFill>
                      <a:prstDash val="solid"/>
                    </a:lnR>
                    <a:lnT w="76200" cmpd="sng">
                      <a:solidFill>
                        <a:srgbClr val="00B050"/>
                      </a:solidFill>
                      <a:prstDash val="solid"/>
                    </a:lnT>
                    <a:lnB w="76200" cmpd="sng">
                      <a:solidFill>
                        <a:srgbClr val="00B05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DSC0108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3424472"/>
            <a:ext cx="4572000" cy="3304524"/>
          </a:xfrm>
        </p:spPr>
      </p:pic>
      <p:pic>
        <p:nvPicPr>
          <p:cNvPr id="9" name="Содержимое 8" descr="DSC0108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4724400" cy="313934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9075" y="295275"/>
          <a:ext cx="8315325" cy="6029325"/>
        </p:xfrm>
        <a:graphic>
          <a:graphicData uri="http://schemas.openxmlformats.org/drawingml/2006/table">
            <a:tbl>
              <a:tblPr/>
              <a:tblGrid>
                <a:gridCol w="8315325"/>
              </a:tblGrid>
              <a:tr h="60293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rgbClr val="1126EF"/>
                      </a:solidFill>
                      <a:prstDash val="solid"/>
                    </a:lnL>
                    <a:lnR w="38100" cmpd="sng">
                      <a:solidFill>
                        <a:srgbClr val="1126EF"/>
                      </a:solidFill>
                      <a:prstDash val="solid"/>
                    </a:lnR>
                    <a:lnT w="38100" cmpd="sng">
                      <a:solidFill>
                        <a:srgbClr val="1126EF"/>
                      </a:solidFill>
                      <a:prstDash val="solid"/>
                    </a:lnT>
                    <a:lnB w="38100" cmpd="sng">
                      <a:solidFill>
                        <a:srgbClr val="1126E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304800"/>
          <a:ext cx="8305800" cy="601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2286000"/>
                <a:gridCol w="3486150"/>
                <a:gridCol w="2076450"/>
              </a:tblGrid>
              <a:tr h="12765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НОД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(Индивидуальная)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Совместная деятельность взрослого и детей в режимных моментах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Организация самостоятельной деятельности детей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3284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ПРОГУЛКА</a:t>
                      </a:r>
                      <a:endParaRPr lang="ru-RU" i="1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Продуктивная деятельность:</a:t>
                      </a: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Рисование мелками на асфальте (Соня, Ваня, Егор)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« Улица около детсада»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Цель: </a:t>
                      </a: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Совершенствование умения передавать в рисунке увиденное, рисовать крупно, соотнося детали по величине.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Двигательная деятельность:</a:t>
                      </a: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Катание на самокате (Саша, Ксюша)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Цель: </a:t>
                      </a: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Совершенствовать умение кататься на самокате, отталкиваясь правой и левой ногой.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u="sng" dirty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ОО «Познавательное развитие»</a:t>
                      </a:r>
                      <a:endParaRPr lang="ru-RU" sz="1100" u="sng" dirty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Наблюдение за проезжающим транспортом.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Цель: Обогащение знаний детей о наземном транспорте, его назначении.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Беседа</a:t>
                      </a: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: « Придумай город будущего»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Цель:</a:t>
                      </a: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Развитие воображения, фантазии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Д/ и «Разрешается- запрещается»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Цель</a:t>
                      </a: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 закрепление знаний дорожного движения.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u="sng" dirty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ОО « Социально- коммуникативное развитие»</a:t>
                      </a:r>
                      <a:endParaRPr lang="ru-RU" sz="1100" u="sng" dirty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Трудовая деятельность: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Мотив</a:t>
                      </a: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 Детский сад- наш общий дом, а в доме должен быть порядок.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Цель: Поощрение стремления детей трудиться на общую пользу, формирование осознанного стремления к труду. 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u="sng" dirty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ОО «Физическое развитие»</a:t>
                      </a:r>
                      <a:endParaRPr lang="ru-RU" sz="1100" u="sng" dirty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Двигательная деятельность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П/и «Не оставайся на земле»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Цель</a:t>
                      </a: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 закрепление умения спрыгивать на полусогнутые ноги, упражнение в равновесии.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u="sng" dirty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ОО «Физическое развитие»</a:t>
                      </a:r>
                      <a:endParaRPr lang="ru-RU" sz="1100" u="sng" dirty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Самостоятельная двигательная деятельность детей.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Вынести оборудование: мячи, обручи, скакалки,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Цель</a:t>
                      </a: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 повышение двигательной активности детей, формирование умения самостоятельно выбирать игру.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u="sng" dirty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ОО « Социально- коммуникативное развитие»</a:t>
                      </a:r>
                      <a:endParaRPr lang="ru-RU" sz="1100" u="sng" dirty="0" smtClean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Сюж</a:t>
                      </a: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/рол. игра «Шоферы»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Вынести атрибуты: рули, светофор, знаки дорожного движения.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9075" y="285750"/>
          <a:ext cx="8305800" cy="6038850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60388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rgbClr val="00B050"/>
                      </a:solidFill>
                      <a:prstDash val="solid"/>
                    </a:lnL>
                    <a:lnR w="76200" cmpd="sng">
                      <a:solidFill>
                        <a:srgbClr val="00B050"/>
                      </a:solidFill>
                      <a:prstDash val="solid"/>
                    </a:lnR>
                    <a:lnT w="76200" cmpd="sng">
                      <a:solidFill>
                        <a:srgbClr val="00B050"/>
                      </a:solidFill>
                      <a:prstDash val="solid"/>
                    </a:lnT>
                    <a:lnB w="76200" cmpd="sng">
                      <a:solidFill>
                        <a:srgbClr val="00B05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76275" y="504825"/>
          <a:ext cx="7896225" cy="5505450"/>
        </p:xfrm>
        <a:graphic>
          <a:graphicData uri="http://schemas.openxmlformats.org/drawingml/2006/table">
            <a:tbl>
              <a:tblPr/>
              <a:tblGrid>
                <a:gridCol w="7896225"/>
              </a:tblGrid>
              <a:tr h="55054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rgbClr val="1126EF"/>
                      </a:solidFill>
                      <a:prstDash val="solid"/>
                    </a:lnL>
                    <a:lnR w="38100" cmpd="sng">
                      <a:solidFill>
                        <a:srgbClr val="1126EF"/>
                      </a:solidFill>
                      <a:prstDash val="solid"/>
                    </a:lnR>
                    <a:lnT w="38100" cmpd="sng">
                      <a:solidFill>
                        <a:srgbClr val="1126EF"/>
                      </a:solidFill>
                      <a:prstDash val="solid"/>
                    </a:lnT>
                    <a:lnB w="38100" cmpd="sng">
                      <a:solidFill>
                        <a:srgbClr val="1126E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533400"/>
          <a:ext cx="7848600" cy="5459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2133600"/>
                <a:gridCol w="2819400"/>
                <a:gridCol w="2362200"/>
              </a:tblGrid>
              <a:tr h="820615"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НОД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(индивидуальная)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Совместная деятельность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режимных</a:t>
                      </a:r>
                      <a:r>
                        <a:rPr lang="ru-RU" sz="1800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моментах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Организация самостоятельной деятельности детей</a:t>
                      </a:r>
                      <a:endParaRPr lang="ru-RU" sz="1800" i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3385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Вечер</a:t>
                      </a:r>
                      <a:endParaRPr lang="ru-RU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vert="vert270"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u="sng" dirty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ОО «Познавательное развитие</a:t>
                      </a:r>
                      <a:r>
                        <a:rPr lang="ru-RU" sz="1100" u="sng" dirty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ФЭМП (Маша, Андрей) 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Д/и « Что слева – что справа?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Цель</a:t>
                      </a:r>
                      <a:r>
                        <a:rPr lang="ru-RU" sz="11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 совершенствование умения ориентироваться в окружающем пространстве.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u="sng" dirty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ОО «Познавательное развитие» </a:t>
                      </a:r>
                      <a:endParaRPr lang="ru-RU" sz="1100" u="sng" dirty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u="sng" dirty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ОО «Речевое развитие</a:t>
                      </a:r>
                      <a:r>
                        <a:rPr lang="ru-RU" sz="1200" u="sng" dirty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u="sng" dirty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Внести фотоальбом «Узнай это место»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Цель</a:t>
                      </a: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 закрепление знаний о домах, сооружениях и памятниках нашего города.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Восприятие  художественной  литературы . 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Н. </a:t>
                      </a:r>
                      <a:r>
                        <a:rPr lang="ru-RU" sz="12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Сычаев</a:t>
                      </a: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«Песня о городе Павлове на оке»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Цель</a:t>
                      </a: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 Вызвать эмоциональный отклик на произведение нашего земляка.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u="sng" dirty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ОО «Художественно- эстетическое развитие»</a:t>
                      </a:r>
                      <a:endParaRPr lang="ru-RU" sz="1100" u="sng" dirty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Конструирование из строительного материала по схемам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Цель</a:t>
                      </a: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 Формирование умения при конструировании пользоваться схемами, использовать различный материал для работы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u="sng" dirty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ОО «Социально- коммуникативное развитие»</a:t>
                      </a:r>
                      <a:endParaRPr lang="ru-RU" sz="1100" u="sng" dirty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Внести макет «Улица нашего города» для режиссерской игры.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Цель</a:t>
                      </a: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 Развитие коммуникативных навыков. Формирование диалогической и монологической речи.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Д/и</a:t>
                      </a: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«Городской транспорт», 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Д/и</a:t>
                      </a: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«Когда это бывает»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С/ </a:t>
                      </a:r>
                      <a:r>
                        <a:rPr lang="ru-RU" sz="1200" i="1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20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игра</a:t>
                      </a: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«Магазин музыкальных инструментов»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Мотив: внести необходимые атрибуты.</a:t>
                      </a:r>
                      <a:endParaRPr lang="ru-RU" sz="110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57225" y="495300"/>
          <a:ext cx="7905750" cy="5505450"/>
        </p:xfrm>
        <a:graphic>
          <a:graphicData uri="http://schemas.openxmlformats.org/drawingml/2006/table">
            <a:tbl>
              <a:tblPr/>
              <a:tblGrid>
                <a:gridCol w="7905750"/>
              </a:tblGrid>
              <a:tr h="55054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rgbClr val="00B050"/>
                      </a:solidFill>
                      <a:prstDash val="solid"/>
                    </a:lnL>
                    <a:lnR w="76200" cmpd="sng">
                      <a:solidFill>
                        <a:srgbClr val="00B050"/>
                      </a:solidFill>
                      <a:prstDash val="solid"/>
                    </a:lnR>
                    <a:lnT w="76200" cmpd="sng">
                      <a:solidFill>
                        <a:srgbClr val="00B050"/>
                      </a:solidFill>
                      <a:prstDash val="solid"/>
                    </a:lnT>
                    <a:lnB w="76200" cmpd="sng">
                      <a:solidFill>
                        <a:srgbClr val="00B05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10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8334189" cy="57912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23875" y="304800"/>
          <a:ext cx="8401050" cy="5953125"/>
        </p:xfrm>
        <a:graphic>
          <a:graphicData uri="http://schemas.openxmlformats.org/drawingml/2006/table">
            <a:tbl>
              <a:tblPr/>
              <a:tblGrid>
                <a:gridCol w="628650"/>
                <a:gridCol w="7772400"/>
              </a:tblGrid>
              <a:tr h="59531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rgbClr val="1126EF"/>
                      </a:solidFill>
                      <a:prstDash val="solid"/>
                    </a:lnL>
                    <a:lnR w="38100" cap="flat" cmpd="sng" algn="ctr">
                      <a:solidFill>
                        <a:srgbClr val="112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1126EF"/>
                      </a:solidFill>
                      <a:prstDash val="solid"/>
                    </a:lnT>
                    <a:lnB w="38100" cmpd="sng">
                      <a:solidFill>
                        <a:srgbClr val="1126E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rgbClr val="112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solidFill>
                        <a:srgbClr val="1126EF"/>
                      </a:solidFill>
                      <a:prstDash val="solid"/>
                    </a:lnR>
                    <a:lnT w="38100" cap="flat" cmpd="sng" algn="ctr">
                      <a:solidFill>
                        <a:srgbClr val="112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126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3400" y="304800"/>
          <a:ext cx="83820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7772400"/>
              </a:tblGrid>
              <a:tr h="5943600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Вечерняя прогулка</a:t>
                      </a:r>
                      <a:endParaRPr lang="ru-RU" sz="2800" i="1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R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i="1" u="sng" dirty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Двигательная деятельность</a:t>
                      </a:r>
                      <a:endParaRPr lang="ru-RU" sz="2000" b="0" u="sng" dirty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П/ и «Мяч поймал – не зевай,  правильно ответ давай».</a:t>
                      </a:r>
                      <a:endParaRPr lang="ru-RU" sz="2000" b="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Цель</a:t>
                      </a:r>
                      <a:r>
                        <a:rPr lang="ru-RU" sz="20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 закрепление умения классифицировать предметы, умения ловить мяч двумя руками.</a:t>
                      </a:r>
                      <a:endParaRPr lang="ru-RU" sz="2000" b="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i="1" u="sng" dirty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Безопасность</a:t>
                      </a:r>
                      <a:endParaRPr lang="ru-RU" sz="2000" b="0" u="sng" dirty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Ситуативный разговор «Правила поведения на остановках общественного транспорта»</a:t>
                      </a:r>
                      <a:endParaRPr lang="ru-RU" sz="2000" b="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Цель: закрепление знаний о безопасном поведении на улице вблизи от проезжей части. </a:t>
                      </a:r>
                      <a:endParaRPr lang="ru-RU" sz="2000" b="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i="1" u="sng" dirty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Познавательная деятельность</a:t>
                      </a:r>
                      <a:endParaRPr lang="ru-RU" sz="2000" b="0" u="sng" dirty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Наблюдение за вечерней улицей</a:t>
                      </a:r>
                      <a:endParaRPr lang="ru-RU" sz="2000" b="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i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Цель:</a:t>
                      </a:r>
                      <a:r>
                        <a:rPr lang="ru-RU" sz="20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уточнение знаний детей о том, что вечером город выглядит иначе, чем днем. Развивать наблюдательность.</a:t>
                      </a:r>
                      <a:endParaRPr lang="ru-RU" sz="2000" b="0" dirty="0">
                        <a:ln>
                          <a:solidFill>
                            <a:sysClr val="windowText" lastClr="000000"/>
                          </a:solidFill>
                        </a:ln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 w="571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14350" y="333375"/>
          <a:ext cx="8391525" cy="5924550"/>
        </p:xfrm>
        <a:graphic>
          <a:graphicData uri="http://schemas.openxmlformats.org/drawingml/2006/table">
            <a:tbl>
              <a:tblPr/>
              <a:tblGrid>
                <a:gridCol w="8391525"/>
              </a:tblGrid>
              <a:tr h="59245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mpd="sng">
                      <a:solidFill>
                        <a:srgbClr val="00B050"/>
                      </a:solidFill>
                      <a:prstDash val="solid"/>
                    </a:lnL>
                    <a:lnR w="76200" cmpd="sng">
                      <a:solidFill>
                        <a:srgbClr val="00B050"/>
                      </a:solidFill>
                      <a:prstDash val="solid"/>
                    </a:lnR>
                    <a:lnT w="76200" cmpd="sng">
                      <a:solidFill>
                        <a:srgbClr val="00B050"/>
                      </a:solidFill>
                      <a:prstDash val="solid"/>
                    </a:lnT>
                    <a:lnB w="76200" cmpd="sng">
                      <a:solidFill>
                        <a:srgbClr val="00B05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918</Words>
  <PresentationFormat>Экран (4:3)</PresentationFormat>
  <Paragraphs>133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    МЕТОДИЧЕСКАЯ РАЗРАБОТКА фрагмента плана одного рабочего дня На тему: «Мой город» /старший дошкольный возраст/   Шишкина Елена Николаевна Воспитатель МБДОУ д/с №8 г. Павлово Нижегородской области.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Тема «Мой любимый город» (Старший дошкольный возраст)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Конкурс семейных поделок на тему « Павловский Лимон»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S@m</dc:creator>
  <cp:lastModifiedBy>S@m</cp:lastModifiedBy>
  <cp:revision>23</cp:revision>
  <dcterms:created xsi:type="dcterms:W3CDTF">2014-11-16T12:20:38Z</dcterms:created>
  <dcterms:modified xsi:type="dcterms:W3CDTF">2014-11-30T14:10:56Z</dcterms:modified>
</cp:coreProperties>
</file>