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6" r:id="rId3"/>
    <p:sldId id="268" r:id="rId4"/>
    <p:sldId id="271" r:id="rId5"/>
    <p:sldId id="256" r:id="rId6"/>
    <p:sldId id="272" r:id="rId7"/>
    <p:sldId id="257" r:id="rId8"/>
    <p:sldId id="258" r:id="rId9"/>
    <p:sldId id="259" r:id="rId10"/>
    <p:sldId id="260" r:id="rId11"/>
    <p:sldId id="274" r:id="rId12"/>
    <p:sldId id="261" r:id="rId13"/>
    <p:sldId id="262" r:id="rId14"/>
    <p:sldId id="264" r:id="rId15"/>
    <p:sldId id="265" r:id="rId16"/>
    <p:sldId id="266" r:id="rId17"/>
    <p:sldId id="270" r:id="rId18"/>
    <p:sldId id="267" r:id="rId19"/>
    <p:sldId id="269" r:id="rId20"/>
    <p:sldId id="273" r:id="rId21"/>
    <p:sldId id="277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Животный </a:t>
            </a:r>
            <a:r>
              <a:rPr lang="ru-RU" sz="3600" dirty="0" smtClean="0"/>
              <a:t>мир </a:t>
            </a:r>
            <a:r>
              <a:rPr lang="ru-RU" sz="3600" dirty="0" smtClean="0"/>
              <a:t>Прибайкалья</a:t>
            </a:r>
            <a:br>
              <a:rPr lang="ru-RU" sz="3600" dirty="0" smtClean="0"/>
            </a:br>
            <a:r>
              <a:rPr lang="ru-RU" sz="2200" dirty="0" smtClean="0"/>
              <a:t>Подготовила: </a:t>
            </a:r>
            <a:r>
              <a:rPr lang="ru-RU" sz="2200" dirty="0" err="1" smtClean="0"/>
              <a:t>Нижегородцева</a:t>
            </a:r>
            <a:r>
              <a:rPr lang="ru-RU" sz="2200" dirty="0" smtClean="0"/>
              <a:t> Елена Юрьевна </a:t>
            </a:r>
            <a:br>
              <a:rPr lang="ru-RU" sz="2200" dirty="0" smtClean="0"/>
            </a:br>
            <a:r>
              <a:rPr lang="ru-RU" sz="2200" dirty="0" smtClean="0"/>
              <a:t>воспитатель д/с № 40 г.</a:t>
            </a:r>
            <a:br>
              <a:rPr lang="ru-RU" sz="2200" dirty="0" smtClean="0"/>
            </a:br>
            <a:r>
              <a:rPr lang="ru-RU" sz="2200" dirty="0" smtClean="0"/>
              <a:t> Усолье- Сибирское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057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56561"/>
            <a:ext cx="6512511" cy="1143000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1800" dirty="0"/>
              <a:t>Рыжая</a:t>
            </a:r>
            <a:r>
              <a:rPr lang="ru-RU" dirty="0"/>
              <a:t> </a:t>
            </a:r>
            <a:r>
              <a:rPr lang="ru-RU" sz="1800" dirty="0"/>
              <a:t>плутовка,</a:t>
            </a:r>
            <a:br>
              <a:rPr lang="ru-RU" sz="1800" dirty="0"/>
            </a:br>
            <a:r>
              <a:rPr lang="ru-RU" sz="1800" dirty="0"/>
              <a:t>Хитрая да ловкая,</a:t>
            </a:r>
            <a:br>
              <a:rPr lang="ru-RU" sz="1800" dirty="0"/>
            </a:br>
            <a:r>
              <a:rPr lang="ru-RU" sz="1800" dirty="0"/>
              <a:t>В сарай попала,</a:t>
            </a:r>
            <a:br>
              <a:rPr lang="ru-RU" sz="1800" dirty="0"/>
            </a:br>
            <a:r>
              <a:rPr lang="ru-RU" sz="1800" dirty="0"/>
              <a:t>Кур пересчитала.</a:t>
            </a:r>
            <a:br>
              <a:rPr lang="ru-RU" sz="1800" dirty="0"/>
            </a:br>
            <a:r>
              <a:rPr lang="ru-RU" sz="1800" dirty="0"/>
              <a:t>(Лиса)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 descr="C:\Users\Pc-HP\Desktop\p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6098"/>
            <a:ext cx="6264696" cy="59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332656"/>
            <a:ext cx="2327564" cy="2448272"/>
          </a:xfrm>
        </p:spPr>
        <p:txBody>
          <a:bodyPr/>
          <a:lstStyle/>
          <a:p>
            <a:r>
              <a:rPr lang="ru-RU" sz="1800" dirty="0"/>
              <a:t>Зверька узнали мы с тобой</a:t>
            </a:r>
            <a:br>
              <a:rPr lang="ru-RU" sz="1800" dirty="0"/>
            </a:br>
            <a:r>
              <a:rPr lang="ru-RU" sz="1800" dirty="0"/>
              <a:t>По двум таким приметам:</a:t>
            </a:r>
            <a:br>
              <a:rPr lang="ru-RU" sz="1800" dirty="0"/>
            </a:br>
            <a:r>
              <a:rPr lang="ru-RU" sz="1800" dirty="0"/>
              <a:t>Он в шубе серенькой зимой,</a:t>
            </a:r>
            <a:br>
              <a:rPr lang="ru-RU" sz="1800" dirty="0"/>
            </a:br>
            <a:r>
              <a:rPr lang="ru-RU" sz="1800" dirty="0"/>
              <a:t>А в рыжей шубке - летом.</a:t>
            </a:r>
            <a:br>
              <a:rPr lang="ru-RU" sz="1800" dirty="0"/>
            </a:br>
            <a:r>
              <a:rPr lang="ru-RU" sz="1800" dirty="0"/>
              <a:t>(Белка)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C:\Users\Pc-HP\Desktop\p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2" y="450528"/>
            <a:ext cx="6362848" cy="63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3131840" cy="2520280"/>
          </a:xfrm>
        </p:spPr>
        <p:txBody>
          <a:bodyPr/>
          <a:lstStyle/>
          <a:p>
            <a:pPr algn="ctr"/>
            <a:r>
              <a:rPr lang="ru-RU" sz="1800" dirty="0"/>
              <a:t>Жил на свете бурундук,</a:t>
            </a:r>
            <a:br>
              <a:rPr lang="ru-RU" sz="1800" dirty="0"/>
            </a:br>
            <a:r>
              <a:rPr lang="ru-RU" sz="1800" dirty="0"/>
              <a:t>Клал запасы в свой сундук,</a:t>
            </a:r>
            <a:br>
              <a:rPr lang="ru-RU" sz="1800" dirty="0"/>
            </a:br>
            <a:r>
              <a:rPr lang="ru-RU" sz="1800" dirty="0"/>
              <a:t>Чтобы их весной достать,</a:t>
            </a:r>
            <a:br>
              <a:rPr lang="ru-RU" sz="1800" dirty="0"/>
            </a:br>
            <a:r>
              <a:rPr lang="ru-RU" sz="1800" dirty="0"/>
              <a:t>И к столу потом подать.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C:\Users\Pc-HP\Desktop\p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560183" cy="3600400"/>
          </a:xfrm>
        </p:spPr>
        <p:txBody>
          <a:bodyPr/>
          <a:lstStyle/>
          <a:p>
            <a:r>
              <a:rPr lang="ru-RU" sz="1800" dirty="0"/>
              <a:t>Громко квакает лягушка</a:t>
            </a:r>
            <a:br>
              <a:rPr lang="ru-RU" sz="1800" dirty="0"/>
            </a:br>
            <a:r>
              <a:rPr lang="ru-RU" sz="1800" dirty="0"/>
              <a:t>Говорит своим подружкам -</a:t>
            </a:r>
            <a:br>
              <a:rPr lang="ru-RU" sz="1800" dirty="0"/>
            </a:br>
            <a:r>
              <a:rPr lang="ru-RU" sz="1800" dirty="0"/>
              <a:t>Вот и осень</a:t>
            </a:r>
            <a:r>
              <a:rPr lang="ru-RU" sz="1800" dirty="0" smtClean="0"/>
              <a:t>, скоро </a:t>
            </a:r>
            <a:r>
              <a:rPr lang="ru-RU" sz="1800" dirty="0"/>
              <a:t>стужи</a:t>
            </a:r>
            <a:br>
              <a:rPr lang="ru-RU" sz="1800" dirty="0"/>
            </a:br>
            <a:r>
              <a:rPr lang="ru-RU" sz="1800" dirty="0"/>
              <a:t>И замерзнут наши лужи.</a:t>
            </a:r>
            <a:br>
              <a:rPr lang="ru-RU" sz="1800" dirty="0"/>
            </a:br>
            <a:r>
              <a:rPr lang="ru-RU" sz="1800" dirty="0"/>
              <a:t>Прыг, в болото что есть сил</a:t>
            </a:r>
            <a:br>
              <a:rPr lang="ru-RU" sz="1800" dirty="0"/>
            </a:br>
            <a:r>
              <a:rPr lang="ru-RU" sz="1800" dirty="0"/>
              <a:t>И зароемся все в ил!</a:t>
            </a:r>
            <a:br>
              <a:rPr lang="ru-RU" sz="1800" dirty="0"/>
            </a:br>
            <a:r>
              <a:rPr lang="ru-RU" sz="1800" dirty="0"/>
              <a:t>В иле будем видеть сны</a:t>
            </a:r>
            <a:br>
              <a:rPr lang="ru-RU" sz="1800" dirty="0"/>
            </a:br>
            <a:r>
              <a:rPr lang="ru-RU" sz="1800" dirty="0"/>
              <a:t>В ожидании весны.</a:t>
            </a:r>
          </a:p>
        </p:txBody>
      </p:sp>
      <p:pic>
        <p:nvPicPr>
          <p:cNvPr id="6146" name="Picture 2" descr="C:\Users\Pc-HP\Desktop\p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-HP\Desktop\1026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64">
            <a:off x="179512" y="1484784"/>
            <a:ext cx="720090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739758" cy="4067914"/>
          </a:xfrm>
        </p:spPr>
        <p:txBody>
          <a:bodyPr/>
          <a:lstStyle/>
          <a:p>
            <a:r>
              <a:rPr lang="ru-RU" sz="1800" dirty="0"/>
              <a:t>Чайка - белый пароход -</a:t>
            </a:r>
            <a:br>
              <a:rPr lang="ru-RU" sz="1800" dirty="0"/>
            </a:br>
            <a:r>
              <a:rPr lang="ru-RU" sz="1800" dirty="0"/>
              <a:t>На волнах качается:</a:t>
            </a:r>
            <a:br>
              <a:rPr lang="ru-RU" sz="1800" dirty="0"/>
            </a:br>
            <a:r>
              <a:rPr lang="ru-RU" sz="1800" dirty="0"/>
              <a:t>То за </a:t>
            </a:r>
            <a:r>
              <a:rPr lang="ru-RU" sz="1800" dirty="0" err="1"/>
              <a:t>рыбкою</a:t>
            </a:r>
            <a:r>
              <a:rPr lang="ru-RU" sz="1800" dirty="0"/>
              <a:t> нырнёт,</a:t>
            </a:r>
            <a:br>
              <a:rPr lang="ru-RU" sz="1800" dirty="0"/>
            </a:br>
            <a:r>
              <a:rPr lang="ru-RU" sz="1800" dirty="0"/>
              <a:t>То в воде купается.</a:t>
            </a:r>
            <a:br>
              <a:rPr lang="ru-RU" sz="1800" dirty="0"/>
            </a:br>
            <a:r>
              <a:rPr lang="ru-RU" sz="1800" dirty="0"/>
              <a:t>Рыбка вырвалась - скандал,</a:t>
            </a:r>
            <a:br>
              <a:rPr lang="ru-RU" sz="1800" dirty="0"/>
            </a:br>
            <a:r>
              <a:rPr lang="ru-RU" sz="1800" dirty="0"/>
              <a:t>Крик стоит отчаянный.</a:t>
            </a:r>
            <a:br>
              <a:rPr lang="ru-RU" sz="1800" dirty="0"/>
            </a:br>
            <a:r>
              <a:rPr lang="ru-RU" sz="1800" dirty="0"/>
              <a:t>Над рекою шум и гвалт -</a:t>
            </a:r>
            <a:br>
              <a:rPr lang="ru-RU" sz="1800" dirty="0"/>
            </a:br>
            <a:r>
              <a:rPr lang="ru-RU" sz="1800" dirty="0"/>
              <a:t>Резкий голос </a:t>
            </a:r>
            <a:r>
              <a:rPr lang="ru-RU" sz="1800" dirty="0" err="1"/>
              <a:t>чаечный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3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512511" cy="1143000"/>
          </a:xfrm>
        </p:spPr>
        <p:txBody>
          <a:bodyPr/>
          <a:lstStyle/>
          <a:p>
            <a:r>
              <a:rPr lang="ru-RU" sz="1800" dirty="0"/>
              <a:t>Фазановых семейка, отряд – </a:t>
            </a:r>
            <a:r>
              <a:rPr lang="ru-RU" sz="1800" dirty="0" err="1"/>
              <a:t>курообразных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Ест хвою, как индейка, да насекомых разных.</a:t>
            </a:r>
            <a:br>
              <a:rPr lang="ru-RU" sz="1800" dirty="0"/>
            </a:br>
            <a:r>
              <a:rPr lang="ru-RU" sz="1800" dirty="0"/>
              <a:t>Тяжеловат в полёте – шумит, когда «взмывает»,</a:t>
            </a:r>
            <a:br>
              <a:rPr lang="ru-RU" sz="1800" dirty="0"/>
            </a:br>
            <a:r>
              <a:rPr lang="ru-RU" sz="1800" dirty="0"/>
              <a:t>К тому ж про осторожность, токуя, забывает.</a:t>
            </a:r>
            <a:br>
              <a:rPr lang="ru-RU" sz="1800" dirty="0"/>
            </a:br>
            <a:r>
              <a:rPr lang="ru-RU" sz="1800" dirty="0"/>
              <a:t>(Глухарь)</a:t>
            </a:r>
          </a:p>
        </p:txBody>
      </p:sp>
      <p:pic>
        <p:nvPicPr>
          <p:cNvPr id="9218" name="Picture 2" descr="C:\Users\Pc-HP\Desktop\zooparknovosibirsk5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" y="1681046"/>
            <a:ext cx="7123968" cy="4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408055" cy="2862594"/>
          </a:xfrm>
        </p:spPr>
        <p:txBody>
          <a:bodyPr/>
          <a:lstStyle/>
          <a:p>
            <a:r>
              <a:rPr lang="ru-RU" sz="2000" dirty="0">
                <a:effectLst/>
              </a:rPr>
              <a:t>Трав копытами касаясь,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по лесу красавец,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смело и легко,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Рога, раскинув широко. </a:t>
            </a:r>
            <a:br>
              <a:rPr lang="ru-RU" sz="2000" dirty="0">
                <a:effectLst/>
              </a:rPr>
            </a:br>
            <a:r>
              <a:rPr lang="ru-RU" sz="2000" i="1" dirty="0">
                <a:effectLst/>
              </a:rPr>
              <a:t>(лось)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42" name="Picture 2" descr="C:\Users\Pc-HP\Desktop\zooparknovosibirsk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850">
            <a:off x="154263" y="772641"/>
            <a:ext cx="6913534" cy="47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-HP\Desktop\13736460.7090379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4914"/>
            <a:ext cx="7525068" cy="56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792088"/>
          </a:xfrm>
        </p:spPr>
        <p:txBody>
          <a:bodyPr/>
          <a:lstStyle/>
          <a:p>
            <a:pPr algn="ctr"/>
            <a:r>
              <a:rPr lang="ru-RU" dirty="0" smtClean="0"/>
              <a:t>Горный баран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HP\Desktop\f_5276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674">
            <a:off x="-228064" y="182372"/>
            <a:ext cx="6097616" cy="4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817" y="188640"/>
            <a:ext cx="3560183" cy="2952328"/>
          </a:xfrm>
        </p:spPr>
        <p:txBody>
          <a:bodyPr/>
          <a:lstStyle/>
          <a:p>
            <a:pPr algn="ctr"/>
            <a:r>
              <a:rPr lang="ru-RU" sz="1800" dirty="0"/>
              <a:t>Учила сына нерпа мать,</a:t>
            </a:r>
            <a:br>
              <a:rPr lang="ru-RU" sz="1800" dirty="0"/>
            </a:br>
            <a:r>
              <a:rPr lang="ru-RU" sz="1800" dirty="0"/>
              <a:t>Как рыбку в прорубе поймать.</a:t>
            </a:r>
            <a:br>
              <a:rPr lang="ru-RU" sz="1800" dirty="0"/>
            </a:br>
            <a:r>
              <a:rPr lang="ru-RU" sz="1800" dirty="0"/>
              <a:t>Наказ дала сынишке,</a:t>
            </a:r>
            <a:br>
              <a:rPr lang="ru-RU" sz="1800" dirty="0"/>
            </a:br>
            <a:r>
              <a:rPr lang="ru-RU" sz="1800" dirty="0"/>
              <a:t>Как прятаться от мишки.</a:t>
            </a:r>
            <a:br>
              <a:rPr lang="ru-RU" sz="1800" dirty="0"/>
            </a:br>
            <a:r>
              <a:rPr lang="ru-RU" sz="1800" dirty="0"/>
              <a:t>Малыш на ус все намотал,</a:t>
            </a:r>
            <a:br>
              <a:rPr lang="ru-RU" sz="1800" dirty="0"/>
            </a:br>
            <a:r>
              <a:rPr lang="ru-RU" sz="1800" dirty="0"/>
              <a:t>Он очень умный, хоть и мал.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 descr="C:\Users\Pc-HP\Desktop\p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553">
            <a:off x="4152735" y="3082946"/>
            <a:ext cx="4557837" cy="4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3203848" cy="1143000"/>
          </a:xfrm>
        </p:spPr>
        <p:txBody>
          <a:bodyPr/>
          <a:lstStyle/>
          <a:p>
            <a:r>
              <a:rPr lang="ru-RU" sz="1800" dirty="0"/>
              <a:t>Есть на речке лесорубы </a:t>
            </a:r>
            <a:br>
              <a:rPr lang="ru-RU" sz="1800" dirty="0"/>
            </a:br>
            <a:r>
              <a:rPr lang="ru-RU" sz="1800" dirty="0"/>
              <a:t>В серебристо - бурых шубах</a:t>
            </a:r>
            <a:br>
              <a:rPr lang="ru-RU" sz="1800" dirty="0"/>
            </a:br>
            <a:r>
              <a:rPr lang="ru-RU" sz="1800" dirty="0"/>
              <a:t>Из деревьев, веток, глины</a:t>
            </a:r>
            <a:br>
              <a:rPr lang="ru-RU" sz="1800" dirty="0"/>
            </a:br>
            <a:r>
              <a:rPr lang="ru-RU" sz="1800" dirty="0"/>
              <a:t>Строят прочные плотины (бобры).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3314" name="Picture 2" descr="C:\Users\Pc-HP\Desktop\71580989_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650">
            <a:off x="179512" y="1484784"/>
            <a:ext cx="648072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417646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Цель: развитие экологической культуры у детей старшего дошкольного возраста через ознакомления с животным миром Прибайкалья. </a:t>
            </a:r>
            <a:br>
              <a:rPr lang="ru-RU" sz="2000" dirty="0"/>
            </a:br>
            <a:r>
              <a:rPr lang="ru-RU" sz="2000" dirty="0"/>
              <a:t>Задачи:</a:t>
            </a:r>
            <a:br>
              <a:rPr lang="ru-RU" sz="2000" dirty="0"/>
            </a:br>
            <a:r>
              <a:rPr lang="ru-RU" sz="2000" dirty="0"/>
              <a:t>Образовательные задачи: </a:t>
            </a:r>
            <a:br>
              <a:rPr lang="ru-RU" sz="2000" dirty="0"/>
            </a:br>
            <a:r>
              <a:rPr lang="ru-RU" sz="2000" dirty="0"/>
              <a:t>•	учить детей находить о. Байкал на карте; </a:t>
            </a:r>
            <a:br>
              <a:rPr lang="ru-RU" sz="2000" dirty="0"/>
            </a:br>
            <a:r>
              <a:rPr lang="ru-RU" sz="2000" dirty="0"/>
              <a:t>•	продолжать знакомить детей с животными, обитающими в Прибайкалье (их внешний вид, повадки); </a:t>
            </a:r>
            <a:br>
              <a:rPr lang="ru-RU" sz="2000" dirty="0"/>
            </a:br>
            <a:r>
              <a:rPr lang="ru-RU" sz="2000" dirty="0"/>
              <a:t>•	ознакомить детей с бобром (внешний вид, повадки, среда обитания).</a:t>
            </a:r>
            <a:br>
              <a:rPr lang="ru-RU" sz="2000" dirty="0"/>
            </a:br>
            <a:r>
              <a:rPr lang="ru-RU" sz="2000" dirty="0"/>
              <a:t>Воспитательные задачи: </a:t>
            </a:r>
            <a:br>
              <a:rPr lang="ru-RU" sz="2000" dirty="0"/>
            </a:br>
            <a:r>
              <a:rPr lang="ru-RU" sz="2000" dirty="0"/>
              <a:t>•	подвести детей к осознанию необходимости бережного отношения к природе родного края; </a:t>
            </a:r>
            <a:br>
              <a:rPr lang="ru-RU" sz="2000" dirty="0"/>
            </a:br>
            <a:r>
              <a:rPr lang="ru-RU" sz="2000" dirty="0"/>
              <a:t>•	воспитывать любовь и гордость к Сибирскому краю.</a:t>
            </a:r>
            <a:br>
              <a:rPr lang="ru-RU" sz="2000" dirty="0"/>
            </a:br>
            <a:r>
              <a:rPr lang="ru-RU" sz="2000" dirty="0"/>
              <a:t>Развивающие задачи: </a:t>
            </a:r>
            <a:br>
              <a:rPr lang="ru-RU" sz="2000" dirty="0"/>
            </a:br>
            <a:r>
              <a:rPr lang="ru-RU" sz="2000" dirty="0"/>
              <a:t>•	развитие у детей экологического мышления и образного </a:t>
            </a:r>
            <a:r>
              <a:rPr lang="ru-RU" sz="2000" dirty="0" smtClean="0"/>
              <a:t>представления;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	формирование основных экологических понятий.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10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797696" cy="2592288"/>
          </a:xfrm>
        </p:spPr>
        <p:txBody>
          <a:bodyPr/>
          <a:lstStyle/>
          <a:p>
            <a:pPr algn="l"/>
            <a:r>
              <a:rPr lang="ru-RU" sz="1800" dirty="0"/>
              <a:t>Работящие зверьки</a:t>
            </a:r>
            <a:br>
              <a:rPr lang="ru-RU" sz="1800" dirty="0"/>
            </a:br>
            <a:r>
              <a:rPr lang="ru-RU" sz="1800" dirty="0"/>
              <a:t>Строят дом среди реки.</a:t>
            </a:r>
            <a:br>
              <a:rPr lang="ru-RU" sz="1800" dirty="0"/>
            </a:br>
            <a:r>
              <a:rPr lang="ru-RU" sz="1800" dirty="0"/>
              <a:t>Если в гости кто придет,</a:t>
            </a:r>
            <a:br>
              <a:rPr lang="ru-RU" sz="1800" dirty="0"/>
            </a:br>
            <a:r>
              <a:rPr lang="ru-RU" sz="1800" dirty="0"/>
              <a:t>Знайте, что из речки вход! (бобры)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0" name="Picture 2" descr="C:\Users\Pc-HP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741"/>
            <a:ext cx="4608512" cy="63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5688632"/>
          </a:xfrm>
        </p:spPr>
        <p:txBody>
          <a:bodyPr/>
          <a:lstStyle/>
          <a:p>
            <a:pPr algn="ctr"/>
            <a:r>
              <a:rPr lang="ru-RU" sz="1800" dirty="0"/>
              <a:t>Если в лес пошел гулять</a:t>
            </a:r>
            <a:br>
              <a:rPr lang="ru-RU" sz="1800" dirty="0"/>
            </a:br>
            <a:r>
              <a:rPr lang="ru-RU" sz="1800" dirty="0"/>
              <a:t>Свежим воздухом дышать</a:t>
            </a:r>
            <a:br>
              <a:rPr lang="ru-RU" sz="1800" dirty="0"/>
            </a:br>
            <a:r>
              <a:rPr lang="ru-RU" sz="1800" dirty="0"/>
              <a:t>Бегай, прыгай и играй</a:t>
            </a:r>
            <a:br>
              <a:rPr lang="ru-RU" sz="1800" dirty="0"/>
            </a:br>
            <a:r>
              <a:rPr lang="ru-RU" sz="1800" dirty="0"/>
              <a:t>Но смотри не забывай:</a:t>
            </a:r>
            <a:br>
              <a:rPr lang="ru-RU" sz="1800" dirty="0"/>
            </a:br>
            <a:r>
              <a:rPr lang="ru-RU" sz="1800" dirty="0"/>
              <a:t>Что в лесу нельзя шуметь</a:t>
            </a:r>
            <a:br>
              <a:rPr lang="ru-RU" sz="1800" dirty="0"/>
            </a:br>
            <a:r>
              <a:rPr lang="ru-RU" sz="1800" dirty="0"/>
              <a:t>Даже очень громко петь.</a:t>
            </a:r>
            <a:br>
              <a:rPr lang="ru-RU" sz="1800" dirty="0"/>
            </a:br>
            <a:r>
              <a:rPr lang="ru-RU" sz="1800" dirty="0"/>
              <a:t>Испугаются зверушки</a:t>
            </a:r>
            <a:br>
              <a:rPr lang="ru-RU" sz="1800" dirty="0"/>
            </a:br>
            <a:r>
              <a:rPr lang="ru-RU" sz="1800" dirty="0"/>
              <a:t>Убегут с лесной опушки</a:t>
            </a:r>
            <a:br>
              <a:rPr lang="ru-RU" sz="1800" dirty="0"/>
            </a:br>
            <a:r>
              <a:rPr lang="ru-RU" sz="1800" dirty="0"/>
              <a:t>Ветки ели не ломай </a:t>
            </a:r>
            <a:br>
              <a:rPr lang="ru-RU" sz="1800" dirty="0"/>
            </a:br>
            <a:r>
              <a:rPr lang="ru-RU" sz="1800" dirty="0"/>
              <a:t>И почаще вспоминай:</a:t>
            </a:r>
            <a:br>
              <a:rPr lang="ru-RU" sz="1800" dirty="0"/>
            </a:br>
            <a:r>
              <a:rPr lang="ru-RU" sz="1800" dirty="0"/>
              <a:t>Мусор с травки убирать!</a:t>
            </a:r>
            <a:br>
              <a:rPr lang="ru-RU" sz="1800" dirty="0"/>
            </a:br>
            <a:r>
              <a:rPr lang="ru-RU" sz="1800" dirty="0"/>
              <a:t>Зря цветов не надо рвать!</a:t>
            </a:r>
            <a:br>
              <a:rPr lang="ru-RU" sz="1800" dirty="0"/>
            </a:br>
            <a:r>
              <a:rPr lang="ru-RU" sz="1800" dirty="0"/>
              <a:t>Бабочки пускай летают</a:t>
            </a:r>
            <a:br>
              <a:rPr lang="ru-RU" sz="1800" dirty="0"/>
            </a:br>
            <a:r>
              <a:rPr lang="ru-RU" sz="1800" dirty="0"/>
              <a:t>Ну, кому они мешают?</a:t>
            </a:r>
            <a:br>
              <a:rPr lang="ru-RU" sz="1800" dirty="0"/>
            </a:br>
            <a:r>
              <a:rPr lang="ru-RU" sz="1800" dirty="0"/>
              <a:t>Здесь не нужно их ловить</a:t>
            </a:r>
            <a:br>
              <a:rPr lang="ru-RU" sz="1800" dirty="0"/>
            </a:br>
            <a:r>
              <a:rPr lang="ru-RU" sz="1800" dirty="0"/>
              <a:t>Топать, хлопать, палкой бить.</a:t>
            </a:r>
            <a:br>
              <a:rPr lang="ru-RU" sz="1800" dirty="0"/>
            </a:br>
            <a:r>
              <a:rPr lang="ru-RU" sz="1800" dirty="0"/>
              <a:t>Ты в лесу всего лишь гость</a:t>
            </a:r>
            <a:br>
              <a:rPr lang="ru-RU" sz="1800" dirty="0"/>
            </a:br>
            <a:r>
              <a:rPr lang="ru-RU" sz="1800" dirty="0"/>
              <a:t>Здесь хозяин кедр и лось.</a:t>
            </a:r>
            <a:br>
              <a:rPr lang="ru-RU" sz="1800" dirty="0"/>
            </a:br>
            <a:r>
              <a:rPr lang="ru-RU" sz="1800" dirty="0"/>
              <a:t>Их покой побереги,</a:t>
            </a:r>
            <a:br>
              <a:rPr lang="ru-RU" sz="1800" dirty="0"/>
            </a:br>
            <a:r>
              <a:rPr lang="ru-RU" sz="1800" dirty="0"/>
              <a:t>Ведь они нам не враги!!!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69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4356"/>
            <a:ext cx="3621088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12511" cy="1143000"/>
          </a:xfrm>
        </p:spPr>
        <p:txBody>
          <a:bodyPr/>
          <a:lstStyle/>
          <a:p>
            <a:r>
              <a:rPr lang="ru-RU" sz="3200" dirty="0" smtClean="0"/>
              <a:t>Территория вокруг Байкала</a:t>
            </a:r>
            <a:endParaRPr lang="ru-RU" sz="3200" dirty="0"/>
          </a:p>
        </p:txBody>
      </p:sp>
      <p:pic>
        <p:nvPicPr>
          <p:cNvPr id="12290" name="Picture 2" descr="C:\Users\Pc-HP\Desktop\BaykLenskiy_zapove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9619"/>
            <a:ext cx="6912768" cy="5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4796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Вид с космоса</a:t>
            </a:r>
            <a:endParaRPr lang="ru-RU" sz="1800" dirty="0"/>
          </a:p>
        </p:txBody>
      </p:sp>
      <p:pic>
        <p:nvPicPr>
          <p:cNvPr id="15362" name="Picture 2" descr="C:\Users\Pc-HP\Desktop\98b5d2d5e5ac577ebe63f477cb956944_60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6296"/>
            <a:ext cx="7416824" cy="61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4" y="0"/>
            <a:ext cx="3779912" cy="2592288"/>
          </a:xfrm>
        </p:spPr>
        <p:txBody>
          <a:bodyPr/>
          <a:lstStyle/>
          <a:p>
            <a:pPr algn="l"/>
            <a:r>
              <a:rPr lang="ru-RU" sz="2000" dirty="0" smtClean="0"/>
              <a:t>Медведь –</a:t>
            </a:r>
            <a:br>
              <a:rPr lang="ru-RU" sz="2000" dirty="0" smtClean="0"/>
            </a:br>
            <a:r>
              <a:rPr lang="ru-RU" sz="2000" dirty="0" smtClean="0"/>
              <a:t> Вперевалку </a:t>
            </a:r>
            <a:r>
              <a:rPr lang="ru-RU" sz="2000" dirty="0"/>
              <a:t>зверь идет</a:t>
            </a:r>
            <a:br>
              <a:rPr lang="ru-RU" sz="2000" dirty="0"/>
            </a:br>
            <a:r>
              <a:rPr lang="ru-RU" sz="2000" dirty="0"/>
              <a:t>По малину и по мед.</a:t>
            </a:r>
            <a:br>
              <a:rPr lang="ru-RU" sz="2000" dirty="0"/>
            </a:br>
            <a:r>
              <a:rPr lang="ru-RU" sz="2000" dirty="0"/>
              <a:t>Любит сладкое он очень.</a:t>
            </a:r>
            <a:br>
              <a:rPr lang="ru-RU" sz="2000" dirty="0"/>
            </a:br>
            <a:r>
              <a:rPr lang="ru-RU" sz="2000" dirty="0"/>
              <a:t>А когда приходит осень,</a:t>
            </a:r>
            <a:br>
              <a:rPr lang="ru-RU" sz="2000" dirty="0"/>
            </a:br>
            <a:r>
              <a:rPr lang="ru-RU" sz="2000" dirty="0"/>
              <a:t>Лезет в яму до весны,</a:t>
            </a:r>
            <a:br>
              <a:rPr lang="ru-RU" sz="2000" dirty="0"/>
            </a:br>
            <a:r>
              <a:rPr lang="ru-RU" sz="2000" dirty="0"/>
              <a:t>Где он спит и видит сны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C:\Users\Pc-HP\Desktop\zhivotnyi-mir-baikalskih-poberezhii-i-gor1362398618-51348d9a459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072">
            <a:off x="37527" y="1484784"/>
            <a:ext cx="6024669" cy="45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-HP\Desktop\72360480_1300690477_V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151">
            <a:off x="82053" y="834576"/>
            <a:ext cx="6729069" cy="49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3059832" cy="4392488"/>
          </a:xfrm>
        </p:spPr>
        <p:txBody>
          <a:bodyPr/>
          <a:lstStyle/>
          <a:p>
            <a:pPr algn="ctr"/>
            <a:r>
              <a:rPr lang="ru-RU" sz="2000" dirty="0" smtClean="0"/>
              <a:t>Он </a:t>
            </a:r>
            <a:r>
              <a:rPr lang="ru-RU" sz="2000" dirty="0"/>
              <a:t>живет в лесу густом,</a:t>
            </a:r>
            <a:br>
              <a:rPr lang="ru-RU" sz="2000" dirty="0"/>
            </a:br>
            <a:r>
              <a:rPr lang="ru-RU" sz="2000" dirty="0"/>
              <a:t>Схожий на собаку,</a:t>
            </a:r>
            <a:br>
              <a:rPr lang="ru-RU" sz="2000" dirty="0"/>
            </a:br>
            <a:r>
              <a:rPr lang="ru-RU" sz="2000" dirty="0"/>
              <a:t>В серой шубке и  с хвостом,</a:t>
            </a:r>
            <a:br>
              <a:rPr lang="ru-RU" sz="2000" dirty="0"/>
            </a:br>
            <a:r>
              <a:rPr lang="ru-RU" sz="2000" dirty="0"/>
              <a:t>И большие лапы.</a:t>
            </a:r>
            <a:br>
              <a:rPr lang="ru-RU" sz="2000" dirty="0"/>
            </a:br>
            <a:r>
              <a:rPr lang="ru-RU" sz="2000" dirty="0"/>
              <a:t>Зайцу страху нагоняет,</a:t>
            </a:r>
            <a:br>
              <a:rPr lang="ru-RU" sz="2000" dirty="0"/>
            </a:br>
            <a:r>
              <a:rPr lang="ru-RU" sz="2000" dirty="0"/>
              <a:t>Хочет съесть его в обед!</a:t>
            </a:r>
            <a:br>
              <a:rPr lang="ru-RU" sz="2000" dirty="0"/>
            </a:br>
            <a:r>
              <a:rPr lang="ru-RU" sz="2000" dirty="0"/>
              <a:t>Как зовут его — все знают,</a:t>
            </a:r>
            <a:br>
              <a:rPr lang="ru-RU" sz="2000" dirty="0"/>
            </a:br>
            <a:r>
              <a:rPr lang="ru-RU" sz="2000" dirty="0"/>
              <a:t>Это волк, сомнений нет!</a:t>
            </a:r>
          </a:p>
        </p:txBody>
      </p:sp>
    </p:spTree>
    <p:extLst>
      <p:ext uri="{BB962C8B-B14F-4D97-AF65-F5344CB8AC3E}">
        <p14:creationId xmlns:p14="http://schemas.microsoft.com/office/powerpoint/2010/main" val="5211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674640" cy="46085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Скачет летом в серой шубке,</a:t>
            </a:r>
            <a:br>
              <a:rPr lang="ru-RU" sz="1800" dirty="0"/>
            </a:br>
            <a:r>
              <a:rPr lang="ru-RU" sz="1800" dirty="0"/>
              <a:t>Зайка, весело играя,</a:t>
            </a:r>
            <a:br>
              <a:rPr lang="ru-RU" sz="1800" dirty="0"/>
            </a:br>
            <a:r>
              <a:rPr lang="ru-RU" sz="1800" dirty="0"/>
              <a:t>А как только на опушке</a:t>
            </a:r>
            <a:br>
              <a:rPr lang="ru-RU" sz="1800" dirty="0"/>
            </a:br>
            <a:r>
              <a:rPr lang="ru-RU" sz="1800" dirty="0"/>
              <a:t>Закружится вьюга злая,</a:t>
            </a:r>
            <a:br>
              <a:rPr lang="ru-RU" sz="1800" dirty="0"/>
            </a:br>
            <a:r>
              <a:rPr lang="ru-RU" sz="1800" dirty="0"/>
              <a:t>Зайчик в норке шкаф откроет,</a:t>
            </a:r>
            <a:br>
              <a:rPr lang="ru-RU" sz="1800" dirty="0"/>
            </a:br>
            <a:r>
              <a:rPr lang="ru-RU" sz="1800" dirty="0"/>
              <a:t>Шубку белую достанет,</a:t>
            </a:r>
            <a:br>
              <a:rPr lang="ru-RU" sz="1800" dirty="0"/>
            </a:br>
            <a:r>
              <a:rPr lang="ru-RU" sz="1800" dirty="0"/>
              <a:t>И тогда мороз не тронет,</a:t>
            </a:r>
            <a:br>
              <a:rPr lang="ru-RU" sz="1800" dirty="0"/>
            </a:br>
            <a:r>
              <a:rPr lang="ru-RU" sz="1800" dirty="0"/>
              <a:t>И метель не испугает.</a:t>
            </a:r>
          </a:p>
        </p:txBody>
      </p:sp>
      <p:pic>
        <p:nvPicPr>
          <p:cNvPr id="1026" name="Picture 2" descr="C:\Users\Pc-HP\Desktop\p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" y="683390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HP\Desktop\93718073_4737592_yas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838">
            <a:off x="-11728" y="951812"/>
            <a:ext cx="6133263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857" y="188640"/>
            <a:ext cx="3200143" cy="4968552"/>
          </a:xfrm>
        </p:spPr>
        <p:txBody>
          <a:bodyPr/>
          <a:lstStyle/>
          <a:p>
            <a:pPr algn="ctr"/>
            <a:r>
              <a:rPr lang="ru-RU" sz="1800" dirty="0"/>
              <a:t> Нежнейший мех одет на нем,</a:t>
            </a:r>
            <a:br>
              <a:rPr lang="ru-RU" sz="1800" dirty="0"/>
            </a:br>
            <a:r>
              <a:rPr lang="ru-RU" sz="1800" dirty="0"/>
              <a:t>Блестящий, шелковистый,</a:t>
            </a:r>
            <a:br>
              <a:rPr lang="ru-RU" sz="1800" dirty="0"/>
            </a:br>
            <a:r>
              <a:rPr lang="ru-RU" sz="1800" dirty="0"/>
              <a:t>Лентяй и соня кроха днем,</a:t>
            </a:r>
            <a:br>
              <a:rPr lang="ru-RU" sz="1800" dirty="0"/>
            </a:br>
            <a:r>
              <a:rPr lang="ru-RU" sz="1800" dirty="0"/>
              <a:t>А ночью ловкий, быстрый.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природе он в тайге живет,</a:t>
            </a:r>
            <a:br>
              <a:rPr lang="ru-RU" sz="1800" dirty="0"/>
            </a:br>
            <a:r>
              <a:rPr lang="ru-RU" sz="1800" dirty="0"/>
              <a:t>Не царствует там тополь,</a:t>
            </a:r>
            <a:br>
              <a:rPr lang="ru-RU" sz="1800" dirty="0"/>
            </a:br>
            <a:r>
              <a:rPr lang="ru-RU" sz="1800" dirty="0"/>
              <a:t>Где хвойный лес, сосна растет,</a:t>
            </a:r>
            <a:br>
              <a:rPr lang="ru-RU" sz="1800" dirty="0"/>
            </a:br>
            <a:r>
              <a:rPr lang="ru-RU" sz="1800" dirty="0"/>
              <a:t>Мелькнет красавец ... (СОБОЛЬ)</a:t>
            </a:r>
          </a:p>
        </p:txBody>
      </p:sp>
    </p:spTree>
    <p:extLst>
      <p:ext uri="{BB962C8B-B14F-4D97-AF65-F5344CB8AC3E}">
        <p14:creationId xmlns:p14="http://schemas.microsoft.com/office/powerpoint/2010/main" val="23529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HP\Desktop\_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48">
            <a:off x="248506" y="1030345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474" y="71241"/>
            <a:ext cx="3056127" cy="4032448"/>
          </a:xfrm>
        </p:spPr>
        <p:txBody>
          <a:bodyPr/>
          <a:lstStyle/>
          <a:p>
            <a:r>
              <a:rPr lang="ru-RU" sz="1800" dirty="0"/>
              <a:t>Есть в лесу у этой кошки</a:t>
            </a:r>
            <a:br>
              <a:rPr lang="ru-RU" sz="1800" dirty="0"/>
            </a:br>
            <a:r>
              <a:rPr lang="ru-RU" sz="1800" dirty="0"/>
              <a:t>Потаенные дорожки,</a:t>
            </a:r>
            <a:br>
              <a:rPr lang="ru-RU" sz="1800" dirty="0"/>
            </a:br>
            <a:r>
              <a:rPr lang="ru-RU" sz="1800" dirty="0"/>
              <a:t>Есть укромные местечки</a:t>
            </a:r>
            <a:br>
              <a:rPr lang="ru-RU" sz="1800" dirty="0"/>
            </a:br>
            <a:r>
              <a:rPr lang="ru-RU" sz="1800" dirty="0"/>
              <a:t>Для ночевки и кормежки.</a:t>
            </a:r>
            <a:br>
              <a:rPr lang="ru-RU" sz="1800" dirty="0"/>
            </a:br>
            <a:r>
              <a:rPr lang="ru-RU" sz="1800" dirty="0"/>
              <a:t>И вольеру зоосада</a:t>
            </a:r>
            <a:br>
              <a:rPr lang="ru-RU" sz="1800" dirty="0"/>
            </a:br>
            <a:r>
              <a:rPr lang="ru-RU" sz="1800" dirty="0"/>
              <a:t>Так спланировала рысь:</a:t>
            </a:r>
            <a:br>
              <a:rPr lang="ru-RU" sz="1800" dirty="0"/>
            </a:br>
            <a:r>
              <a:rPr lang="ru-RU" sz="1800" dirty="0"/>
              <a:t>Здесь - кормежка,</a:t>
            </a:r>
            <a:br>
              <a:rPr lang="ru-RU" sz="1800" dirty="0"/>
            </a:br>
            <a:r>
              <a:rPr lang="ru-RU" sz="1800" dirty="0"/>
              <a:t>Здесь - ночевка,</a:t>
            </a:r>
            <a:br>
              <a:rPr lang="ru-RU" sz="1800" dirty="0"/>
            </a:br>
            <a:r>
              <a:rPr lang="ru-RU" sz="1800" dirty="0"/>
              <a:t>Здесь - засада! Берегись! </a:t>
            </a:r>
          </a:p>
        </p:txBody>
      </p:sp>
    </p:spTree>
    <p:extLst>
      <p:ext uri="{BB962C8B-B14F-4D97-AF65-F5344CB8AC3E}">
        <p14:creationId xmlns:p14="http://schemas.microsoft.com/office/powerpoint/2010/main" val="19200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104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Животный мир Прибайкалья Подготовила: Нижегородцева Елена Юрьевна  воспитатель д/с № 40 г.  Усолье- Сибирское</vt:lpstr>
      <vt:lpstr>Цель: развитие экологической культуры у детей старшего дошкольного возраста через ознакомления с животным миром Прибайкалья.  Задачи: Образовательные задачи:  • учить детей находить о. Байкал на карте;  • продолжать знакомить детей с животными, обитающими в Прибайкалье (их внешний вид, повадки);  • ознакомить детей с бобром (внешний вид, повадки, среда обитания). Воспитательные задачи:  • подвести детей к осознанию необходимости бережного отношения к природе родного края;  • воспитывать любовь и гордость к Сибирскому краю. Развивающие задачи:  • развитие у детей экологического мышления и образного представления; • формирование основных экологических понятий.  </vt:lpstr>
      <vt:lpstr>Территория вокруг Байкала</vt:lpstr>
      <vt:lpstr>Вид с космоса</vt:lpstr>
      <vt:lpstr>Медведь –  Вперевалку зверь идет По малину и по мед. Любит сладкое он очень. А когда приходит осень, Лезет в яму до весны, Где он спит и видит сны. </vt:lpstr>
      <vt:lpstr>Он живет в лесу густом, Схожий на собаку, В серой шубке и  с хвостом, И большие лапы. Зайцу страху нагоняет, Хочет съесть его в обед! Как зовут его — все знают, Это волк, сомнений нет!</vt:lpstr>
      <vt:lpstr>Скачет летом в серой шубке, Зайка, весело играя, А как только на опушке Закружится вьюга злая, Зайчик в норке шкаф откроет, Шубку белую достанет, И тогда мороз не тронет, И метель не испугает.</vt:lpstr>
      <vt:lpstr> Нежнейший мех одет на нем, Блестящий, шелковистый, Лентяй и соня кроха днем, А ночью ловкий, быстрый.  В природе он в тайге живет, Не царствует там тополь, Где хвойный лес, сосна растет, Мелькнет красавец ... (СОБОЛЬ)</vt:lpstr>
      <vt:lpstr>Есть в лесу у этой кошки Потаенные дорожки, Есть укромные местечки Для ночевки и кормежки. И вольеру зоосада Так спланировала рысь: Здесь - кормежка, Здесь - ночевка, Здесь - засада! Берегись! </vt:lpstr>
      <vt:lpstr>. Рыжая плутовка, Хитрая да ловкая, В сарай попала, Кур пересчитала. (Лиса) </vt:lpstr>
      <vt:lpstr>Зверька узнали мы с тобой По двум таким приметам: Он в шубе серенькой зимой, А в рыжей шубке - летом. (Белка) </vt:lpstr>
      <vt:lpstr>Жил на свете бурундук, Клал запасы в свой сундук, Чтобы их весной достать, И к столу потом подать.  </vt:lpstr>
      <vt:lpstr>Громко квакает лягушка Говорит своим подружкам - Вот и осень, скоро стужи И замерзнут наши лужи. Прыг, в болото что есть сил И зароемся все в ил! В иле будем видеть сны В ожидании весны.</vt:lpstr>
      <vt:lpstr>Чайка - белый пароход - На волнах качается: То за рыбкою нырнёт, То в воде купается. Рыбка вырвалась - скандал, Крик стоит отчаянный. Над рекою шум и гвалт - Резкий голос чаечный.</vt:lpstr>
      <vt:lpstr>Фазановых семейка, отряд – курообразных, Ест хвою, как индейка, да насекомых разных. Тяжеловат в полёте – шумит, когда «взмывает», К тому ж про осторожность, токуя, забывает. (Глухарь)</vt:lpstr>
      <vt:lpstr>Трав копытами касаясь, Ходит по лесу красавец, Ходит смело и легко, Рога, раскинув широко.  (лось) </vt:lpstr>
      <vt:lpstr>Горный баран </vt:lpstr>
      <vt:lpstr>Учила сына нерпа мать, Как рыбку в прорубе поймать. Наказ дала сынишке, Как прятаться от мишки. Малыш на ус все намотал, Он очень умный, хоть и мал. </vt:lpstr>
      <vt:lpstr>Есть на речке лесорубы  В серебристо - бурых шубах Из деревьев, веток, глины Строят прочные плотины (бобры). </vt:lpstr>
      <vt:lpstr>Работящие зверьки Строят дом среди реки. Если в гости кто придет, Знайте, что из речки вход! (бобры) </vt:lpstr>
      <vt:lpstr>Если в лес пошел гулять Свежим воздухом дышать Бегай, прыгай и играй Но смотри не забывай: Что в лесу нельзя шуметь Даже очень громко петь. Испугаются зверушки Убегут с лесной опушки Ветки ели не ломай  И почаще вспоминай: Мусор с травки убирать! Зря цветов не надо рвать! Бабочки пускай летают Ну, кому они мешают? Здесь не нужно их ловить Топать, хлопать, палкой бить. Ты в лесу всего лишь гость Здесь хозяин кедр и лось. Их покой побереги, Ведь они нам не враги!!!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Pc-HP</dc:creator>
  <cp:lastModifiedBy>Pc-HP</cp:lastModifiedBy>
  <cp:revision>13</cp:revision>
  <dcterms:created xsi:type="dcterms:W3CDTF">2014-09-28T15:47:44Z</dcterms:created>
  <dcterms:modified xsi:type="dcterms:W3CDTF">2014-10-22T12:11:37Z</dcterms:modified>
</cp:coreProperties>
</file>