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6" r:id="rId4"/>
    <p:sldId id="257" r:id="rId5"/>
    <p:sldId id="259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6D"/>
    <a:srgbClr val="00FF00"/>
    <a:srgbClr val="FF6600"/>
    <a:srgbClr val="FF5050"/>
    <a:srgbClr val="FF66FF"/>
    <a:srgbClr val="66FF33"/>
    <a:srgbClr val="6600FF"/>
    <a:srgbClr val="FF9900"/>
    <a:srgbClr val="0099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05" autoAdjust="0"/>
    <p:restoredTop sz="94651" autoAdjust="0"/>
  </p:normalViewPr>
  <p:slideViewPr>
    <p:cSldViewPr>
      <p:cViewPr varScale="1">
        <p:scale>
          <a:sx n="87" d="100"/>
          <a:sy n="8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578E4-8FFD-47AB-8391-CFA3276AC2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C657-90C3-4B4C-8192-24E985A384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E676-32AC-4AE2-BDD8-04A7BD65D0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9D20F-EAA1-4D44-8B72-77ECE7755B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7EFF2-2F06-4FB3-8FAD-EBDBDA6C9E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04345-DBB8-48A8-9DA3-97D4A88B1A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74478-7339-4603-9DBA-5F2946AAFE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EEB5-6371-4BE7-914A-D0DC699CA0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075A3-409C-4601-B71C-11621AF8D1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9BF2-13ED-4529-8910-A0F780D73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59021-F476-4AF6-988D-6747637922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AE9D2C-9FBD-46F7-A958-A17196CB37B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17.jpeg"/><Relationship Id="rId7" Type="http://schemas.openxmlformats.org/officeDocument/2006/relationships/image" Target="../media/image9.jpeg"/><Relationship Id="rId12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18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essa.ru/xleb-mozhet-podorozhat.html" TargetMode="External"/><Relationship Id="rId2" Type="http://schemas.openxmlformats.org/officeDocument/2006/relationships/hyperlink" Target="http://blog.kp.ru/users/3811854/post188860331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mages.yandex.ru/yandsearch?text=%D0%BE%D0%B2%D0%BE%D1%89%D0%B8%20%D0%B8%20%D1%84%D1%80%D1%83%D0%BA%D1%82%D1%8B&amp;uinfo=sw-1423-sh-766-fw-1364-fh-560-pd-1" TargetMode="External"/><Relationship Id="rId4" Type="http://schemas.openxmlformats.org/officeDocument/2006/relationships/hyperlink" Target="http://www.wwalls.ru/53563-polja-pole-pshenica-osen-kolosja-osennie-obo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71604" y="142852"/>
            <a:ext cx="55721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Verdana" pitchFamily="34" charset="0"/>
                <a:cs typeface="Times New Roman" pitchFamily="18" charset="0"/>
              </a:rPr>
              <a:t>Подарки осени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604250" cy="2305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33FF"/>
                  </a:gs>
                  <a:gs pos="100000">
                    <a:srgbClr val="9933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86248" y="3714752"/>
            <a:ext cx="4429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Презентация для детей старшего возраста.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подготовила воспитатель детского сада №8 «Светлячок»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Новикова Галина Борисовна 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9227" name="Picture 11" descr="C:\Documents and Settings\алина\Рабочий стол\bda98446fed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-2000288"/>
            <a:ext cx="1508771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89 0.11389 C 0.21753 0.11435 0.37587 0.10555 0.49722 0.11852 C 0.51041 0.12222 0.51857 0.12523 0.53298 0.12662 C 0.54774 0.13634 0.5658 0.1412 0.58177 0.14606 C 0.58889 0.14791 0.596 0.15301 0.60312 0.15532 C 0.61198 0.1581 0.62725 0.16088 0.63524 0.16481 C 0.64392 0.16944 0.65173 0.17801 0.66024 0.18356 C 0.66666 0.19236 0.67604 0.19768 0.68177 0.20764 C 0.68594 0.21435 0.69323 0.22569 0.696 0.23333 C 0.70104 0.24652 0.7059 0.26064 0.71267 0.27314 C 0.71458 0.28611 0.71771 0.29838 0.71979 0.31157 C 0.7191 0.36666 0.72587 0.40115 0.70434 0.44236 C 0.70295 0.44768 0.70052 0.45324 0.69844 0.45833 C 0.69705 0.46157 0.69357 0.46805 0.69357 0.46828 C 0.69166 0.47731 0.6941 0.46875 0.68889 0.47754 C 0.68333 0.4868 0.67916 0.49722 0.67344 0.50648 C 0.66996 0.5118 0.66753 0.51852 0.66389 0.52384 C 0.66163 0.52708 0.65868 0.52939 0.65677 0.53333 C 0.65451 0.5375 0.65173 0.54398 0.64844 0.54791 C 0.6401 0.55648 0.6316 0.56527 0.62222 0.57152 C 0.61719 0.58148 0.60607 0.58495 0.59844 0.59097 C 0.58889 0.59838 0.57916 0.60277 0.56857 0.60694 C 0.56649 0.60764 0.56458 0.60879 0.56267 0.60995 C 0.56146 0.61088 0.56059 0.6125 0.5592 0.61319 C 0.55069 0.61805 0.5408 0.6199 0.53177 0.62129 C 0.52083 0.62731 0.50781 0.63009 0.496 0.6324 C 0.48837 0.63588 0.48142 0.6375 0.47344 0.63889 C 0.45312 0.64791 0.43021 0.64444 0.4092 0.64676 C 0.39705 0.64953 0.38455 0.65092 0.37222 0.65139 C 0.33802 0.65301 0.26979 0.65463 0.26979 0.65486 C 0.24097 0.66481 0.20868 0.66273 0.17934 0.66435 C 0.15746 0.66805 0.1368 0.67963 0.1151 0.68356 C 0.10955 0.68611 0.10399 0.68727 0.09844 0.68981 C 0.09618 0.69074 0.09462 0.69352 0.09253 0.69467 C 0.08559 0.69861 0.07725 0.70185 0.06979 0.70439 C 0.06545 0.70717 0.06111 0.71134 0.05677 0.71389 C 0.05451 0.71527 0.05173 0.71527 0.04965 0.71689 C 0.04184 0.72361 0.03385 0.72986 0.02587 0.73634 C 0.0243 0.7375 0.02257 0.73842 0.021 0.73958 C 0.01857 0.74143 0.01632 0.74352 0.01389 0.74583 C 0.01146 0.74791 0.00677 0.75208 0.00677 0.75231 C 0.00225 0.76088 -0.00556 0.77314 -0.01233 0.77939 C -0.01979 0.79467 -0.02656 0.80995 -0.03368 0.82546 C -0.03715 0.84328 -0.0441 0.85879 -0.04688 0.87662 C -0.04618 0.90069 -0.05052 0.91574 -0.0408 0.93264 C -0.03525 0.95902 0.08541 0.95324 0.10555 0.95324 " pathEditMode="relative" rAng="0" ptsTypes="ffffffffffffffffffffffffffffffffffffffffffffff">
                                      <p:cBhvr>
                                        <p:cTn id="17" dur="3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24" y="428604"/>
            <a:ext cx="7429552" cy="85725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В поле широкое, в сад, огород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С подарками вкусными осень идет</a:t>
            </a:r>
            <a:endParaRPr lang="ru-RU" sz="24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алина\Рабочий стол\Рисунок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4880867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Чтоб подарки увидать,</a:t>
            </a:r>
            <a:br>
              <a:rPr lang="ru-RU" sz="24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Загадки надо отгадать!</a:t>
            </a:r>
            <a:endParaRPr lang="ru-RU" sz="24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9" name="Picture 5" descr="http://masterhaus.kz/upload/iblock/2e2/2e22f9777b4aefc1db5f8b24f4ccc6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14620"/>
            <a:ext cx="3090850" cy="3090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81000" y="285750"/>
            <a:ext cx="8458200" cy="17145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60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33400" y="438150"/>
            <a:ext cx="8458200" cy="17145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60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8" name="Picture 16" descr="C:\Documents and Settings\алина\Рабочий стол\Food_Bread_rolls_croissants_White_bread_and_French_pastries_012829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72130" y="-2143164"/>
            <a:ext cx="3999442" cy="300039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596" y="4786322"/>
            <a:ext cx="321471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В поле родился,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К обеду пригодился.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алина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257675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89 0.08125 C 0.28125 0.06875 0.23073 0.07685 0.36771 0.07917 C 0.37865 0.08241 0.39219 0.08356 0.40226 0.08819 C 0.40504 0.08958 0.40695 0.0919 0.40972 0.09282 C 0.42309 0.09699 0.43941 0.09537 0.45209 0.10208 C 0.46268 0.10741 0.47118 0.11343 0.48177 0.11829 C 0.49601 0.12477 0.51424 0.1294 0.52622 0.13912 C 0.53768 0.14792 0.54115 0.15718 0.55139 0.16667 C 0.56025 0.17477 0.56841 0.18009 0.57604 0.18958 C 0.58212 0.20718 0.57327 0.18657 0.58594 0.20139 C 0.58768 0.20347 0.58733 0.20602 0.58837 0.20833 C 0.59306 0.2162 0.60122 0.22292 0.60573 0.23148 C 0.61459 0.24792 0.61806 0.26389 0.62327 0.28194 C 0.6224 0.29514 0.6224 0.30833 0.62066 0.32153 C 0.61493 0.36273 0.61563 0.31852 0.61563 0.34213 " pathEditMode="relative" rAng="0" ptsTypes="ffffffffffffffA">
                                      <p:cBhvr>
                                        <p:cTn id="12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5" name="WordArt 77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496300" cy="13684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Arial"/>
              <a:cs typeface="Arial"/>
            </a:endParaRPr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214282" y="0"/>
            <a:ext cx="8743952" cy="7858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66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6600" kern="0" dirty="0" smtClean="0">
                <a:solidFill>
                  <a:srgbClr val="FF5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  <a:t>Фрукты и ягоды</a:t>
            </a:r>
            <a:endParaRPr kumimoji="0" lang="ru-RU" sz="6600" b="0" i="0" u="none" strike="noStrike" kern="0" cap="none" spc="0" normalizeH="0" baseline="0" noProof="0" dirty="0" smtClean="0">
              <a:ln>
                <a:noFill/>
              </a:ln>
              <a:solidFill>
                <a:srgbClr val="FF5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247" name="Rectangle 79"/>
          <p:cNvSpPr>
            <a:spLocks noChangeArrowheads="1"/>
          </p:cNvSpPr>
          <p:nvPr/>
        </p:nvSpPr>
        <p:spPr bwMode="auto">
          <a:xfrm>
            <a:off x="785786" y="1214422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Times New Roman" pitchFamily="18" charset="0"/>
              </a:rPr>
              <a:t>Фрукт похож на неваляшку,</a:t>
            </a: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Times New Roman" pitchFamily="18" charset="0"/>
              </a:rPr>
              <a:t>Носит желтую рубашку.</a:t>
            </a: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Times New Roman" pitchFamily="18" charset="0"/>
              </a:rPr>
              <a:t>Тишину в саду нарушив,</a:t>
            </a: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Times New Roman" pitchFamily="18" charset="0"/>
              </a:rPr>
              <a:t>С дерева упала... </a:t>
            </a: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29290" y="1214422"/>
            <a:ext cx="3214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Круглое, румяное,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Я расту на ветке.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Любят меня взрослые,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маленькие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детки.</a:t>
            </a:r>
          </a:p>
        </p:txBody>
      </p:sp>
      <p:pic>
        <p:nvPicPr>
          <p:cNvPr id="9" name="Picture 21" descr="груша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14544" y="2000240"/>
            <a:ext cx="1000132" cy="1400185"/>
          </a:xfrm>
          <a:prstGeom prst="rect">
            <a:avLst/>
          </a:prstGeom>
          <a:noFill/>
        </p:spPr>
      </p:pic>
      <p:pic>
        <p:nvPicPr>
          <p:cNvPr id="10" name="Picture 20" descr="яблоко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44098" y="2357430"/>
            <a:ext cx="1295409" cy="12858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43240" y="250030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С оранжевой кожей, 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На мячик похожий, 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Но в центре не пусто, 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А сочно и вкусно.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12" name="Picture 23" descr="апельсин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7143776"/>
            <a:ext cx="1285884" cy="126933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4286256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На сучках висят шары,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Посинели от жары.</a:t>
            </a:r>
            <a:endParaRPr lang="ru-RU" sz="16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4" name="Picture 22" descr="слива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71668" y="4929198"/>
            <a:ext cx="552900" cy="1000132"/>
          </a:xfrm>
          <a:prstGeom prst="rect">
            <a:avLst/>
          </a:prstGeom>
          <a:noFill/>
        </p:spPr>
      </p:pic>
      <p:pic>
        <p:nvPicPr>
          <p:cNvPr id="15" name="Picture 22" descr="слива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28726" y="5000636"/>
            <a:ext cx="513407" cy="92869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000628" y="3929066"/>
            <a:ext cx="3500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Он на юге вырастал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В гроздь плоды свои собрал.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А суровою зимой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Придет изюмом к нам домой.</a:t>
            </a:r>
            <a:endParaRPr lang="ru-RU" sz="16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1" name="Picture 25" descr="виноград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7072338"/>
            <a:ext cx="1857388" cy="15747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0.04213 C 0.07916 0.03935 0.08628 0.0331 0.09496 0.03056 C 0.1118 0.02569 0.12812 0.02477 0.14496 0.02245 C 0.18524 0.02292 0.22552 0.02269 0.2658 0.02407 C 0.27187 0.02431 0.28281 0.03218 0.28281 0.03218 " pathEditMode="relative" ptsTypes="ffff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0.01458 C -0.09948 0.01319 -0.10764 0.01273 -0.1158 0.01134 C -0.13021 0.0088 -0.14375 0.00046 -0.15851 -0.00162 C -0.17448 -0.00694 -0.1908 -0.01088 -0.20729 -0.01319 C -0.21285 -0.01574 -0.21858 -0.0162 -0.2243 -0.01806 C -0.25729 -0.01736 -0.29114 -0.01481 -0.3243 -0.01481 " pathEditMode="relative" ptsTypes="fffff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-0.10185 C 0.01944 -0.11482 0.01667 -0.12778 0.01441 -0.14074 C 0.01285 -0.14954 0.01267 -0.15695 0.00955 -0.16505 C 0.00677 -0.18357 0.00556 -0.20556 0.00104 -0.22361 C -0.0026 -0.2625 0 -0.23056 0.00104 -0.3132 C 0.00156 -0.35324 -0.00122 -0.39375 0.00347 -0.43333 C 0.0059 -0.4544 0.00833 -0.47639 0.01319 -0.49676 C 0.0151 -0.50486 0.01944 -0.51806 0.01944 -0.52616 " pathEditMode="relative" ptsTypes="fffffff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4977 C 0.0191 0.03843 0.0382 0.03634 0.05156 0.03194 C 0.06129 0.0287 0.07292 0.02917 0.08247 0.02546 C 0.11042 0.01435 0.1415 0.01366 0.1717 0.00764 C 0.19323 0.0081 0.21441 0.00833 0.23611 0.00926 C 0.25174 0.00995 0.26597 0.01736 0.28195 0.01736 " pathEditMode="relative" rAng="0" ptsTypes="fffff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2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699 C -0.00312 0.06828 -0.00312 0.0662 -0.00173 0.06504 C 0.00243 0.06157 0.01615 0.0537 0.02205 0.05208 C 0.02986 0.0456 0.03143 0.04305 0.03941 0.03912 C 0.04566 0.03634 0.04792 0.03634 0.0533 0.03264 C 0.05556 0.03125 0.05677 0.02893 0.0592 0.02777 C 0.07014 0.02268 0.09601 0.02014 0.10469 0.01481 C 0.11372 0.01018 0.12153 0.00926 0.13073 0.00648 C 0.13924 0.00393 0.14688 -0.00047 0.15573 -0.00162 C 0.16927 -0.00348 0.18299 -0.00533 0.19653 -0.00811 C 0.21476 -0.00764 0.23264 -0.00741 0.25191 -0.00648 C 0.26337 -0.00579 0.27466 3.33333E-6 0.28733 3.33333E-6 " pathEditMode="relative" rAng="0" ptsTypes="fffffffffff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1 -0.12013 C -0.02864 -0.12453 -0.02934 -0.14074 -0.0276 -0.15254 C -0.02812 -0.20092 -0.01475 -0.2537 -0.04723 -0.28263 C -0.05157 -0.2912 -0.05903 -0.29652 -0.06545 -0.30208 C -0.0691 -0.30532 -0.07101 -0.3118 -0.07518 -0.31365 C -0.0967 -0.32314 -0.10747 -0.32013 -0.13507 -0.32013 " pathEditMode="relative" ptsTypes="fffff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2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6" name="WordArt 64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208962" cy="15144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Arial"/>
              <a:cs typeface="Arial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FF5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  <a:t>Овощи</a:t>
            </a:r>
            <a:endParaRPr lang="ru-RU" sz="6600" dirty="0">
              <a:latin typeface="Verdana" pitchFamily="34" charset="0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18585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Я длинный и зеленый,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Вкусен я соленый,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Вкусен и сырой.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Кто же я такой?</a:t>
            </a:r>
            <a:endParaRPr lang="ru-RU" sz="16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1" name="Picture 32" descr="огурец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14544" y="2714620"/>
            <a:ext cx="1333853" cy="85725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286380" y="1500174"/>
            <a:ext cx="3857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Красный вкусный,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Хоть не сладкий.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Зреет на обычной грядке,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Но, как в сказке, с давних пор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Все зовут его: «Синьор»!</a:t>
            </a:r>
            <a:endParaRPr lang="ru-RU" sz="16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3" name="Picture 17" descr="помидор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2571744"/>
            <a:ext cx="1357322" cy="1085003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500298" y="2857496"/>
            <a:ext cx="328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Расселась барыня на грядке,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Одета в шумные шелка.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Мы для нее готовим кадки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И крупной соли полмешка.</a:t>
            </a:r>
            <a:endParaRPr lang="ru-RU" sz="16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5" name="Picture 18" descr="капуста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6858000"/>
            <a:ext cx="1500199" cy="150019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5929322" y="4214818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За кудрявый хохолок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Лису из норки поволок.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На ощупь - очень гладкая,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На вкус - как сахар сладкая.</a:t>
            </a:r>
            <a:endParaRPr lang="ru-RU" sz="16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7" name="Picture 33" descr="морковь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032" r="25027" b="16386"/>
          <a:stretch>
            <a:fillRect/>
          </a:stretch>
        </p:blipFill>
        <p:spPr bwMode="auto">
          <a:xfrm>
            <a:off x="9358346" y="5286388"/>
            <a:ext cx="1079500" cy="72072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28596" y="4286256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И зелен, и густ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На грядке вырос куст.</a:t>
            </a:r>
            <a:b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Покопай немножко: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Под кустом …</a:t>
            </a:r>
            <a:endParaRPr lang="ru-RU" sz="16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9" name="Picture 14" descr="картош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85982" y="5902325"/>
            <a:ext cx="1500198" cy="95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27 0.0213 C 0.10416 0.01667 0.11753 0.01273 0.13159 0.00996 C 0.15052 0.00162 0.17048 -3.33333E-6 0.19027 -0.00139 C 0.2026 -0.00694 0.21371 -0.00787 0.22673 -0.00787 " pathEditMode="relative" ptsTypes="fff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3564 C -0.08073 0.03449 -0.14653 0.03379 -0.21701 0.028 C -0.22882 0.02245 -0.24982 0.02129 -0.25937 0.00578 C -0.26059 0.00393 -0.26701 -0.00487 -0.26701 -0.00649 " pathEditMode="relative" rAng="0" ptsTypes="fff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26 -0.03611 -0.00781 -0.07199 -4.44444E-6 -0.10833 C 0.00157 -0.12477 0.00278 -0.1419 0.00608 -0.15764 C 0.00747 -0.18287 0.01129 -0.20695 0.01355 -0.23171 C 0.01441 -0.24074 0.01598 -0.24931 0.01719 -0.2581 C 0.01754 -0.26134 0.01841 -0.26759 0.01841 -0.26736 C 0.0191 -0.28982 0.01858 -0.33495 0.02327 -0.35695 C 0.02605 -0.39144 0.02448 -0.3669 0.02448 -0.43079 " pathEditMode="relative" rAng="0" ptsTypes="fffffff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3.7037E-7 C 0.0111 -0.00254 0.02187 -0.00763 0.0328 -0.01134 C 0.04409 -0.01504 0.05537 -0.01666 0.067 -0.01782 C 0.08714 -0.02314 0.10815 -0.02638 0.12794 -0.03402 C 0.14426 -0.04027 0.15989 -0.04768 0.17673 -0.05208 C 0.19044 -0.06134 0.20346 -0.0699 0.21822 -0.07638 C 0.21909 -0.078 0.22065 -0.08125 0.22065 -0.08125 " pathEditMode="relative" ptsTypes="ffffffA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3472E-18 C -0.01528 0.00185 -0.02952 0.00787 -0.04514 0.0081 C -0.08004 0.00856 -0.11511 0.00926 -0.15 0.00972 C -0.16667 0.00926 -0.18334 0.00903 -0.2 0.0081 C -0.20643 0.00764 -0.21094 1.73472E-18 -0.21719 1.73472E-18 " pathEditMode="relative" ptsTypes="ffffA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ваза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4900"/>
            <a:ext cx="4248150" cy="3398838"/>
          </a:xfrm>
          <a:prstGeom prst="rect">
            <a:avLst/>
          </a:prstGeom>
          <a:noFill/>
        </p:spPr>
      </p:pic>
      <p:pic>
        <p:nvPicPr>
          <p:cNvPr id="13325" name="Picture 13" descr="корзинка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2950" y="2357430"/>
            <a:ext cx="4591050" cy="4762500"/>
          </a:xfrm>
          <a:prstGeom prst="rect">
            <a:avLst/>
          </a:prstGeom>
          <a:noFill/>
        </p:spPr>
      </p:pic>
      <p:pic>
        <p:nvPicPr>
          <p:cNvPr id="13329" name="Picture 17" descr="помидор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5229225"/>
            <a:ext cx="1511300" cy="1208088"/>
          </a:xfrm>
          <a:prstGeom prst="rect">
            <a:avLst/>
          </a:prstGeom>
          <a:noFill/>
        </p:spPr>
      </p:pic>
      <p:pic>
        <p:nvPicPr>
          <p:cNvPr id="13332" name="Picture 20" descr="яблоко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3860800"/>
            <a:ext cx="863600" cy="857250"/>
          </a:xfrm>
          <a:prstGeom prst="rect">
            <a:avLst/>
          </a:prstGeom>
          <a:noFill/>
        </p:spPr>
      </p:pic>
      <p:pic>
        <p:nvPicPr>
          <p:cNvPr id="13333" name="Picture 21" descr="груша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773238"/>
            <a:ext cx="690562" cy="966787"/>
          </a:xfrm>
          <a:prstGeom prst="rect">
            <a:avLst/>
          </a:prstGeom>
          <a:noFill/>
        </p:spPr>
      </p:pic>
      <p:pic>
        <p:nvPicPr>
          <p:cNvPr id="13334" name="Picture 22" descr="слива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500306"/>
            <a:ext cx="500066" cy="904562"/>
          </a:xfrm>
          <a:prstGeom prst="rect">
            <a:avLst/>
          </a:prstGeom>
          <a:noFill/>
        </p:spPr>
      </p:pic>
      <p:pic>
        <p:nvPicPr>
          <p:cNvPr id="13335" name="Picture 23" descr="апельсин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863600" cy="852487"/>
          </a:xfrm>
          <a:prstGeom prst="rect">
            <a:avLst/>
          </a:prstGeom>
          <a:noFill/>
        </p:spPr>
      </p:pic>
      <p:pic>
        <p:nvPicPr>
          <p:cNvPr id="13337" name="Picture 25" descr="виноград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863" y="1666875"/>
            <a:ext cx="1439862" cy="1220788"/>
          </a:xfrm>
          <a:prstGeom prst="rect">
            <a:avLst/>
          </a:prstGeom>
          <a:noFill/>
        </p:spPr>
      </p:pic>
      <p:sp>
        <p:nvSpPr>
          <p:cNvPr id="13343" name="WordArt 31"/>
          <p:cNvSpPr>
            <a:spLocks noChangeArrowheads="1" noChangeShapeType="1" noTextEdit="1"/>
          </p:cNvSpPr>
          <p:nvPr/>
        </p:nvSpPr>
        <p:spPr bwMode="auto">
          <a:xfrm>
            <a:off x="539750" y="115888"/>
            <a:ext cx="8135938" cy="1412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Impact"/>
            </a:endParaRPr>
          </a:p>
        </p:txBody>
      </p:sp>
      <p:pic>
        <p:nvPicPr>
          <p:cNvPr id="13330" name="Picture 18" descr="капуста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357430"/>
            <a:ext cx="1655763" cy="1655762"/>
          </a:xfrm>
          <a:prstGeom prst="rect">
            <a:avLst/>
          </a:prstGeom>
          <a:noFill/>
        </p:spPr>
      </p:pic>
      <p:pic>
        <p:nvPicPr>
          <p:cNvPr id="13326" name="Picture 14" descr="картошк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412875"/>
            <a:ext cx="1370012" cy="955675"/>
          </a:xfrm>
          <a:prstGeom prst="rect">
            <a:avLst/>
          </a:prstGeom>
          <a:noFill/>
        </p:spPr>
      </p:pic>
      <p:pic>
        <p:nvPicPr>
          <p:cNvPr id="13344" name="Picture 32" descr="огурец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773238"/>
            <a:ext cx="1368425" cy="879475"/>
          </a:xfrm>
          <a:prstGeom prst="rect">
            <a:avLst/>
          </a:prstGeom>
          <a:noFill/>
        </p:spPr>
      </p:pic>
      <p:pic>
        <p:nvPicPr>
          <p:cNvPr id="13345" name="Picture 33" descr="морковь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032" r="25027" b="16386"/>
          <a:stretch>
            <a:fillRect/>
          </a:stretch>
        </p:blipFill>
        <p:spPr bwMode="auto">
          <a:xfrm>
            <a:off x="7524750" y="2924175"/>
            <a:ext cx="1079500" cy="720725"/>
          </a:xfrm>
          <a:prstGeom prst="rect">
            <a:avLst/>
          </a:prstGeom>
          <a:noFill/>
        </p:spPr>
      </p:pic>
      <p:pic>
        <p:nvPicPr>
          <p:cNvPr id="17" name="Picture 22" descr="слива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714619"/>
            <a:ext cx="571504" cy="103378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500298" y="285728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14291"/>
            <a:ext cx="9358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400" kern="0" dirty="0" smtClean="0">
                <a:solidFill>
                  <a:srgbClr val="FF5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cs typeface="Times New Roman" pitchFamily="18" charset="0"/>
              </a:rPr>
              <a:t>  Разложи подарки</a:t>
            </a:r>
            <a:endParaRPr lang="ru-RU" sz="6600" dirty="0">
              <a:latin typeface="Verdana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5 0.02431 C 0.10921 0.02732 0.13282 0.03195 0.15678 0.0338 C 0.16945 0.03635 0.18247 0.04167 0.1948 0.04653 C 0.2 0.04862 0.20886 0.0551 0.21268 0.05764 L 0.21268 0.05764 C 0.22917 0.06482 0.22205 0.06274 0.23421 0.06551 C 0.2408 0.07246 0.24879 0.07362 0.25678 0.07662 C 0.26441 0.0794 0.27136 0.08287 0.27934 0.08473 C 0.2849 0.08936 0.28959 0.09121 0.29601 0.0926 C 0.30834 0.10348 0.28872 0.08704 0.30556 0.09723 C 0.30816 0.09885 0.31007 0.10209 0.31268 0.10371 C 0.3165 0.10625 0.32066 0.10787 0.32466 0.10996 C 0.33178 0.11366 0.3382 0.12107 0.3448 0.12593 C 0.35035 0.1301 0.36077 0.1345 0.36511 0.14028 C 0.36632 0.1419 0.36719 0.14375 0.36858 0.14491 C 0.37188 0.14769 0.37587 0.14885 0.37934 0.15139 C 0.38941 0.15903 0.39844 0.1676 0.40799 0.17662 C 0.41146 0.17987 0.42153 0.19167 0.42691 0.19422 C 0.43334 0.20047 0.43941 0.20741 0.44358 0.21644 C 0.44827 0.22639 0.45174 0.2382 0.45799 0.24653 C 0.46337 0.25371 0.46771 0.26204 0.47344 0.26875 C 0.48108 0.27778 0.48872 0.28612 0.49601 0.29584 C 0.50869 0.31274 0.52032 0.33125 0.53299 0.34815 C 0.5349 0.35533 0.53976 0.36135 0.54358 0.36713 C 0.54584 0.37061 0.55087 0.37662 0.55087 0.37662 C 0.5566 0.39306 0.56528 0.40834 0.57223 0.42431 C 0.57744 0.43635 0.58282 0.44862 0.58768 0.46088 C 0.5915 0.47061 0.59289 0.4757 0.59844 0.48311 C 0.59914 0.48496 0.60556 0.49792 0.60556 0.50047 " pathEditMode="relative" ptsTypes="fffFffffffffffffffffffffffffA">
                                      <p:cBhvr>
                                        <p:cTn id="13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417 C 0.02952 0.00023 0.03455 0.00463 0.03993 0.00879 C 0.04202 0.01041 0.04601 0.01342 0.04601 0.01388 C 0.05226 0.02615 0.04375 0.01134 0.05191 0.01967 C 0.05434 0.02175 0.05556 0.02592 0.05781 0.02847 C 0.05972 0.03611 0.06372 0.04143 0.06615 0.04838 C 0.0684 0.05486 0.06893 0.0618 0.07101 0.06828 C 0.07222 0.07199 0.07448 0.07314 0.07448 0.07731 C 0.07483 0.10115 0.07448 0.12523 0.07448 0.1493 " pathEditMode="relative" rAng="0" ptsTypes="ffffffffA">
                                      <p:cBhvr>
                                        <p:cTn id="17" dur="2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C 0.00868 0.00903 0.01736 0.01852 0.025 0.02917 C 0.02795 0.03334 0.02934 0.03866 0.03212 0.0426 C 0.03316 0.04815 0.03472 0.05325 0.03559 0.0588 C 0.03525 0.06366 0.03577 0.06875 0.03455 0.07385 C 0.03438 0.07408 0.02813 0.08426 0.02726 0.08565 C 0.02587 0.08843 0.02535 0.09167 0.02379 0.09445 C 0.0224 0.097 0.01893 0.10232 0.01893 0.10255 " pathEditMode="relative" rAng="0" ptsTypes="fffffff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6 -0.00834 C 0.09114 -0.00672 0.10243 -0.00556 0.11354 -0.00209 C 0.1191 0.00162 0.12482 0.00416 0.13073 0.00578 C 0.13715 0.01064 0.14427 0.0125 0.15121 0.0155 C 0.15607 0.01782 0.16059 0.02129 0.16545 0.02337 C 0.16892 0.02708 0.17153 0.028 0.17569 0.02962 C 0.18021 0.03472 0.18559 0.03796 0.19097 0.04074 C 0.19757 0.04768 0.20173 0.04768 0.20816 0.05347 C 0.21719 0.06134 0.22465 0.06967 0.23489 0.07245 C 0.23871 0.07453 0.24219 0.0787 0.24601 0.08055 C 0.24809 0.08148 0.25208 0.08356 0.25208 0.08379 C 0.25781 0.08958 0.26944 0.09513 0.27656 0.09791 C 0.28177 0.10277 0.28732 0.10833 0.29288 0.11226 C 0.2993 0.11666 0.29826 0.11388 0.30417 0.11851 C 0.31059 0.12361 0.31632 0.13101 0.32344 0.13449 C 0.32812 0.1368 0.33316 0.13703 0.33767 0.13912 C 0.34149 0.14305 0.34357 0.14837 0.34792 0.15023 C 0.35607 0.15902 0.36493 0.17245 0.37448 0.17731 C 0.37917 0.18472 0.38073 0.18796 0.38559 0.19328 C 0.38767 0.1956 0.3901 0.19675 0.39184 0.19953 C 0.39635 0.20648 0.4 0.21296 0.40503 0.21851 C 0.40798 0.22546 0.41059 0.23194 0.41406 0.23773 C 0.41545 0.24375 0.4184 0.24629 0.42031 0.25185 C 0.42552 0.26597 0.41927 0.25185 0.42448 0.26296 C 0.4283 0.28078 0.43073 0.2993 0.43472 0.31689 C 0.43698 0.36041 0.43559 0.3287 0.43559 0.41226 " pathEditMode="relative" rAng="0" ptsTypes="fffffffffffffffffffffffffA">
                                      <p:cBhvr>
                                        <p:cTn id="25" dur="2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9 0.02176 C -0.05504 0.02292 -0.05903 0.02245 -0.06441 0.02639 C -0.07188 0.03171 -0.07865 0.03958 -0.08577 0.0456 C -0.09167 0.05069 -0.09775 0.05486 -0.10365 0.05972 C -0.10677 0.06597 -0.11129 0.07153 -0.11667 0.07407 C -0.12101 0.07986 -0.12344 0.08681 -0.12743 0.09306 C -0.14306 0.1169 -0.15122 0.14144 -0.16198 0.16921 C -0.16563 0.18843 -0.16059 0.16482 -0.16545 0.18032 C -0.16771 0.18727 -0.16841 0.19537 -0.17032 0.20255 C -0.17205 0.21782 -0.17726 0.23495 -0.17743 0.25023 C -0.17778 0.27454 -0.17743 0.29907 -0.17743 0.32338 " pathEditMode="relative" ptsTypes="ffffffffffA">
                                      <p:cBhvr>
                                        <p:cTn id="29" dur="2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16 0.05024 C -0.11285 0.05649 -0.07882 0.04885 -0.10452 0.05695 C -0.12049 0.06204 -0.13785 0.06505 -0.15434 0.06922 C -0.16789 0.07269 -0.18021 0.07686 -0.19479 0.07871 C -0.20643 0.08403 -0.21441 0.0882 -0.22795 0.09075 C -0.24757 0.09838 -0.23664 0.09514 -0.26111 0.10024 C -0.27275 0.10255 -0.27709 0.10695 -0.28959 0.10834 C -0.3066 0.11505 -0.29827 0.1132 -0.31302 0.11528 C -0.32969 0.12107 -0.34167 0.1294 -0.36077 0.13287 C -0.38872 0.14445 -0.41615 0.15695 -0.44566 0.16667 C -0.45365 0.17362 -0.46702 0.17709 -0.47882 0.18195 C -0.48473 0.18426 -0.48959 0.18774 -0.49549 0.19005 C -0.49896 0.19561 -0.50556 0.1963 -0.51216 0.20093 C -0.52032 0.20625 -0.52761 0.21158 -0.53837 0.21575 C -0.55886 0.23357 -0.53802 0.21667 -0.55504 0.22801 C -0.55886 0.23033 -0.56042 0.2338 -0.56424 0.23612 C -0.56789 0.23843 -0.57257 0.23959 -0.57622 0.24167 " pathEditMode="relative" rAng="0" ptsTypes="ffffffffffffffffA">
                                      <p:cBhvr>
                                        <p:cTn id="33" dur="2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2 -0.01204 C 0.09288 -0.02731 0.12309 -0.02592 0.15364 -0.02708 C 0.18507 -0.02662 0.21614 -0.02685 0.24757 -0.02569 C 0.26892 -0.02454 0.28906 -0.01018 0.30833 -0.00301 C 0.32187 0.00209 0.33715 0.00394 0.34843 0.01482 C 0.35416 0.0206 0.35833 0.02709 0.36371 0.03264 C 0.37465 0.04468 0.35989 0.025 0.37205 0.04028 C 0.37743 0.04769 0.3809 0.05602 0.38698 0.06296 C 0.3901 0.07246 0.39514 0.07917 0.39948 0.0882 C 0.40486 0.09884 0.40937 0.11088 0.41215 0.12269 C 0.41163 0.14468 0.41145 0.16667 0.41059 0.18866 C 0.41041 0.19699 0.40781 0.20533 0.40781 0.21412 " pathEditMode="relative" rAng="0" ptsTypes="fffffffffffA">
                                      <p:cBhvr>
                                        <p:cTn id="37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1 0.04259 C -0.05729 0.04398 -0.07448 0.04606 -0.09166 0.04814 C -0.10087 0.05046 -0.10937 0.05254 -0.11875 0.0537 C -0.13403 0.05879 -0.1493 0.06134 -0.16476 0.06527 C -0.17795 0.07407 -0.19392 0.07893 -0.20833 0.08287 C -0.21406 0.0875 -0.22101 0.09212 -0.2276 0.09421 C -0.23264 0.09884 -0.23854 0.09861 -0.24444 0.1 C -0.25382 0.10625 -0.26476 0.10879 -0.27465 0.11296 C -0.27812 0.11458 -0.28125 0.11689 -0.28472 0.11875 C -0.29219 0.12222 -0.29982 0.12384 -0.30729 0.1287 C -0.31232 0.13217 -0.31753 0.13564 -0.32291 0.13726 C -0.33055 0.14398 -0.34114 0.14791 -0.34982 0.15185 C -0.3592 0.15625 -0.36736 0.16365 -0.37673 0.16759 C -0.38437 0.1743 -0.39166 0.17685 -0.40035 0.18055 C -0.40625 0.1831 -0.41094 0.18657 -0.41719 0.18773 C -0.42205 0.18981 -0.4283 0.19097 -0.43298 0.19351 C -0.43403 0.19421 -0.43507 0.1956 -0.43628 0.19629 C -0.43837 0.19768 -0.44062 0.19814 -0.44288 0.1993 C -0.4467 0.20092 -0.45052 0.20231 -0.45416 0.2037 C -0.45538 0.20416 -0.45746 0.20486 -0.45746 0.20509 C -0.46562 0.2118 -0.4743 0.21782 -0.48212 0.225 C -0.48489 0.23032 -0.48802 0.23333 -0.49236 0.23657 C -0.49323 0.23819 -0.49357 0.23981 -0.49462 0.24097 C -0.49566 0.24236 -0.49705 0.24282 -0.49791 0.24398 C -0.50382 0.2537 -0.49305 0.24282 -0.50243 0.25115 C -0.50382 0.25625 -0.50712 0.2618 -0.51024 0.2655 " pathEditMode="relative" rAng="0" ptsTypes="fffffffffffffffffffffffffA">
                                      <p:cBhvr>
                                        <p:cTn id="41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9 0.00763 C -0.0927 0.00856 -0.10243 0.00671 -0.12638 0.01435 C -0.12916 0.01712 -0.13194 0.01759 -0.13489 0.0199 C -0.13663 0.02106 -0.13819 0.02291 -0.13993 0.02407 C -0.146 0.03402 -0.1375 0.02106 -0.14496 0.02962 C -0.14583 0.03078 -0.1467 0.03263 -0.14774 0.03402 C -0.15225 0.04004 -0.15677 0.04375 -0.16111 0.05046 C -0.16736 0.06041 -0.16267 0.05486 -0.16597 0.0625 C -0.16979 0.07152 -0.17343 0.08125 -0.17743 0.09004 C -0.17899 0.09699 -0.18177 0.10578 -0.18454 0.11203 C -0.18541 0.11412 -0.18628 0.11643 -0.18732 0.11851 C -0.18784 0.11967 -0.18871 0.12175 -0.18871 0.12199 C -0.18975 0.12638 -0.19114 0.13032 -0.19218 0.13495 C -0.19253 0.13611 -0.19288 0.13842 -0.19288 0.13842 C -0.1927 0.14884 -0.19253 0.15949 -0.19218 0.17013 C -0.19201 0.18055 -0.19149 0.19652 -0.18506 0.20324 C -0.18437 0.20416 -0.17847 0.20532 -0.17812 0.20532 C -0.17534 0.20671 -0.17274 0.20763 -0.17031 0.20995 " pathEditMode="relative" rAng="0" ptsTypes="fffffffffffffffffA">
                                      <p:cBhvr>
                                        <p:cTn id="45" dur="2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6 -0.01435 C -0.06632 -0.01574 -0.0698 -0.01643 -0.08455 -0.0206 C -0.09132 -0.02245 -0.09914 -0.02801 -0.10608 -0.0287 C -0.11684 -0.02963 -0.12743 -0.02986 -0.1382 -0.03032 C -0.18733 -0.02916 -0.18646 -0.03194 -0.21563 -0.02546 C -0.21997 -0.02338 -0.22396 -0.01967 -0.22396 -0.01273 " pathEditMode="relative" ptsTypes="fffffA">
                                      <p:cBhvr>
                                        <p:cTn id="49" dur="2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C 0.00347 -0.00671 0.00642 -0.01227 0.01059 -0.01597 C 0.02257 -0.03773 0.03871 -0.04421 0.05277 -0.05115 C 0.06562 -0.05764 0.08246 -0.07569 0.09513 -0.07662 C 0.10677 -0.07754 0.11823 -0.07662 0.13003 -0.07662 " pathEditMode="relative" rAng="0" ptsTypes="ffffA">
                                      <p:cBhvr>
                                        <p:cTn id="53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Список использованных </a:t>
            </a:r>
            <a:r>
              <a:rPr lang="ru-RU" sz="3600" dirty="0" err="1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интернет-ресурсов</a:t>
            </a:r>
            <a:r>
              <a:rPr lang="ru-RU" sz="36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ru-RU" sz="36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8072494" cy="3357586"/>
          </a:xfrm>
          <a:solidFill>
            <a:srgbClr val="F7F76D"/>
          </a:solidFill>
        </p:spPr>
        <p:txBody>
          <a:bodyPr/>
          <a:lstStyle/>
          <a:p>
            <a:pPr algn="l">
              <a:buClr>
                <a:srgbClr val="0070C0"/>
              </a:buClr>
              <a:buFont typeface="Arial" pitchFamily="34" charset="0"/>
              <a:buChar char="•"/>
            </a:pPr>
            <a:endParaRPr lang="ru-RU" sz="2000" dirty="0" smtClean="0">
              <a:solidFill>
                <a:srgbClr val="FFC000"/>
              </a:solidFill>
              <a:hlinkClick r:id="rId2"/>
            </a:endParaRPr>
          </a:p>
          <a:p>
            <a:pPr algn="l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Verdana" pitchFamily="34" charset="0"/>
                <a:hlinkClick r:id="rId2"/>
              </a:rPr>
              <a:t>http://switcher.pp.ua/listya.html</a:t>
            </a:r>
            <a:endParaRPr lang="ru-RU" sz="2000" dirty="0" smtClean="0">
              <a:solidFill>
                <a:srgbClr val="FFC000"/>
              </a:solidFill>
              <a:latin typeface="Verdana" pitchFamily="34" charset="0"/>
              <a:hlinkClick r:id="rId2"/>
            </a:endParaRPr>
          </a:p>
          <a:p>
            <a:pPr algn="l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Verdana" pitchFamily="34" charset="0"/>
                <a:hlinkClick r:id="rId2"/>
              </a:rPr>
              <a:t>http://blog.kp.ru/users/3811854/post188860331/</a:t>
            </a:r>
            <a:endParaRPr lang="ru-RU" sz="2000" dirty="0" smtClean="0">
              <a:solidFill>
                <a:srgbClr val="FFC000"/>
              </a:solidFill>
              <a:latin typeface="Verdana" pitchFamily="34" charset="0"/>
            </a:endParaRPr>
          </a:p>
          <a:p>
            <a:pPr algn="l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Verdana" pitchFamily="34" charset="0"/>
                <a:hlinkClick r:id="rId3"/>
              </a:rPr>
              <a:t>http://dintsookite.ucoz.ru/news/pola/2013-06-30-46</a:t>
            </a:r>
            <a:endParaRPr lang="ru-RU" sz="2000" dirty="0" smtClean="0">
              <a:solidFill>
                <a:srgbClr val="FFC000"/>
              </a:solidFill>
              <a:latin typeface="Verdana" pitchFamily="34" charset="0"/>
              <a:hlinkClick r:id="rId3"/>
            </a:endParaRPr>
          </a:p>
          <a:p>
            <a:pPr algn="l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Verdana" pitchFamily="34" charset="0"/>
                <a:hlinkClick r:id="rId3"/>
              </a:rPr>
              <a:t>http://www.megapressa.ru/xleb-mozhet-podorozhat.html</a:t>
            </a:r>
            <a:endParaRPr lang="ru-RU" sz="2000" dirty="0" smtClean="0">
              <a:solidFill>
                <a:srgbClr val="FFC000"/>
              </a:solidFill>
              <a:latin typeface="Verdana" pitchFamily="34" charset="0"/>
              <a:hlinkClick r:id="rId3"/>
            </a:endParaRPr>
          </a:p>
          <a:p>
            <a:pPr algn="l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Verdana" pitchFamily="34" charset="0"/>
                <a:hlinkClick r:id="rId4"/>
              </a:rPr>
              <a:t>http://www.wwalls.ru/53563-polja-pole-pshenica-osen-kolosja-osennie-oboi.html</a:t>
            </a:r>
            <a:endParaRPr lang="ru-RU" sz="2000" dirty="0" smtClean="0">
              <a:solidFill>
                <a:srgbClr val="FFC000"/>
              </a:solidFill>
              <a:latin typeface="Verdana" pitchFamily="34" charset="0"/>
              <a:hlinkClick r:id="rId5"/>
            </a:endParaRPr>
          </a:p>
          <a:p>
            <a:pPr algn="l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Verdana" pitchFamily="34" charset="0"/>
                <a:hlinkClick r:id="rId5"/>
              </a:rPr>
              <a:t>http://images.yandex.ru/yandsearch?</a:t>
            </a:r>
            <a:endParaRPr lang="ru-RU" sz="2000" dirty="0" smtClean="0">
              <a:solidFill>
                <a:srgbClr val="FF6600"/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149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Слайд 2</vt:lpstr>
      <vt:lpstr>Чтоб подарки увидать, Загадки надо отгадать!</vt:lpstr>
      <vt:lpstr>Слайд 4</vt:lpstr>
      <vt:lpstr>Слайд 5</vt:lpstr>
      <vt:lpstr>Овощи</vt:lpstr>
      <vt:lpstr>Слайд 7</vt:lpstr>
      <vt:lpstr>Список использованных интернет-ресурсов: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Болдырев</dc:creator>
  <cp:lastModifiedBy>алина</cp:lastModifiedBy>
  <cp:revision>224</cp:revision>
  <dcterms:created xsi:type="dcterms:W3CDTF">2009-12-06T14:46:42Z</dcterms:created>
  <dcterms:modified xsi:type="dcterms:W3CDTF">2014-10-21T15:12:28Z</dcterms:modified>
</cp:coreProperties>
</file>