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256" r:id="rId2"/>
    <p:sldId id="259" r:id="rId3"/>
    <p:sldId id="26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282" r:id="rId12"/>
    <p:sldId id="300" r:id="rId13"/>
    <p:sldId id="288" r:id="rId14"/>
    <p:sldId id="319" r:id="rId15"/>
    <p:sldId id="311" r:id="rId16"/>
    <p:sldId id="320" r:id="rId17"/>
    <p:sldId id="321" r:id="rId18"/>
    <p:sldId id="264" r:id="rId19"/>
    <p:sldId id="265" r:id="rId20"/>
    <p:sldId id="266" r:id="rId21"/>
    <p:sldId id="267" r:id="rId22"/>
    <p:sldId id="29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3300"/>
    <a:srgbClr val="FF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295B5-A87B-420A-B2BF-ABC6956CB16F}" type="datetimeFigureOut">
              <a:rPr lang="ru-RU" smtClean="0"/>
              <a:pPr/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4C3B2-6E7A-4A11-B9FC-CCA8FB05CC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97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4C3B2-6E7A-4A11-B9FC-CCA8FB05CC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91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FF33-5ADE-4761-9A23-D730ECC02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3F9B-27C1-4280-BF0B-80340A806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95FF-8CD8-4457-93ED-D0D71C503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5600D-A179-4D06-B42A-89E75CEDE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3BBFB-B449-4C47-85E6-6A8CD3F7D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9251F-BE8F-421E-8540-AEF0EB5F2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EFB31-8DCC-42DF-9B80-B61C8B2C6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1952-34EA-472F-9A85-D4485B53E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6C73-CE31-4395-9A1E-C05D76D8C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5AC62-2CC5-4700-8771-482397CD5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0DC5-4F06-43CE-9796-ABB3B2F7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2BB8-6844-4307-9A7C-33DF03949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2609-0B77-49F2-B3F7-193BD55CB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ECEF25-3552-432F-8739-014E9B3B1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773238"/>
            <a:ext cx="7772400" cy="2444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Формирование начал экологической культуры у детей дошкольного возраста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5157788"/>
            <a:ext cx="6781800" cy="1319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/>
              <a:t>Якунина Ирина Николаевна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dirty="0" smtClean="0"/>
              <a:t>Воспитатель МКДОУ № 3</a:t>
            </a:r>
          </a:p>
        </p:txBody>
      </p:sp>
    </p:spTree>
  </p:cSld>
  <p:clrMapOvr>
    <a:masterClrMapping/>
  </p:clrMapOvr>
  <p:transition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и приемы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Беседа</a:t>
            </a:r>
          </a:p>
          <a:p>
            <a:r>
              <a:rPr lang="ru-RU" dirty="0" smtClean="0"/>
              <a:t>Чтение художественной литературы</a:t>
            </a:r>
          </a:p>
          <a:p>
            <a:r>
              <a:rPr lang="ru-RU" dirty="0" smtClean="0"/>
              <a:t>Поручения</a:t>
            </a:r>
          </a:p>
          <a:p>
            <a:r>
              <a:rPr lang="ru-RU" dirty="0" smtClean="0"/>
              <a:t>Опыты и экспериментирования</a:t>
            </a:r>
          </a:p>
          <a:p>
            <a:r>
              <a:rPr lang="ru-RU" dirty="0" smtClean="0"/>
              <a:t>Проблемные ситуации</a:t>
            </a:r>
          </a:p>
          <a:p>
            <a:r>
              <a:rPr lang="ru-RU" dirty="0" smtClean="0"/>
              <a:t>Наблюдения </a:t>
            </a:r>
            <a:endParaRPr lang="ru-RU" dirty="0"/>
          </a:p>
        </p:txBody>
      </p:sp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987675" y="188913"/>
            <a:ext cx="489585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Экологические центры: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групповые уголки живой природы  о </a:t>
            </a:r>
            <a:r>
              <a:rPr lang="ru-RU" sz="2400" dirty="0" err="1" smtClean="0">
                <a:solidFill>
                  <a:srgbClr val="FFFF00"/>
                </a:solidFill>
              </a:rPr>
              <a:t>опытническо</a:t>
            </a:r>
            <a:r>
              <a:rPr lang="ru-RU" sz="2400" dirty="0" smtClean="0">
                <a:solidFill>
                  <a:srgbClr val="FFFF00"/>
                </a:solidFill>
              </a:rPr>
              <a:t> -экспериментальные лаборатории</a:t>
            </a:r>
          </a:p>
        </p:txBody>
      </p:sp>
      <p:pic>
        <p:nvPicPr>
          <p:cNvPr id="10243" name="Picture 6" descr="люблю 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4828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помидоры кр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86446" y="1928802"/>
            <a:ext cx="3113097" cy="231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IMG_544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00298" y="1928802"/>
            <a:ext cx="3095625" cy="23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лук на огород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221454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5" descr="DSC0267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2643174" y="4589860"/>
            <a:ext cx="3024187" cy="2268140"/>
          </a:xfrm>
          <a:noFill/>
        </p:spPr>
      </p:pic>
      <p:pic>
        <p:nvPicPr>
          <p:cNvPr id="10" name="Picture 14" descr="IMG_658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857884" y="4617244"/>
            <a:ext cx="2987675" cy="224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4751387" cy="14620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Лаборатория «Почемучки» экологический уголок</a:t>
            </a:r>
          </a:p>
        </p:txBody>
      </p:sp>
      <p:pic>
        <p:nvPicPr>
          <p:cNvPr id="13315" name="Picture 3" descr="МДОУ 569 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2428892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МДОУ 569 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02238"/>
            <a:ext cx="2735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группа 4 ра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1" y="0"/>
            <a:ext cx="314324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группа 4 раз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48" y="3643314"/>
            <a:ext cx="4032249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60350"/>
            <a:ext cx="7129463" cy="881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Экологические пространства на территории ДОУ- цветники, огород, уголок леса и луг</a:t>
            </a:r>
          </a:p>
        </p:txBody>
      </p:sp>
      <p:pic>
        <p:nvPicPr>
          <p:cNvPr id="16387" name="Picture 9" descr="DSC036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28802"/>
            <a:ext cx="3000396" cy="22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май 2010 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863" y="1412875"/>
            <a:ext cx="32591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ромаш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70425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5" descr="петунь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357694"/>
            <a:ext cx="342902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6" descr="Поворот IMG_65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780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Условия организации работы с родителями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разработки содержания эмоционально-положительного общения детей с родителями в общественно-трудовых отношениях в рамках семьи, в условиях праздника;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создания эколого-развивающей среды в целях компетентности педагогов и родителей в данном вопросе;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методического обеспечения, включающего планы работы и конспекты мероприятий по приобщению к природе.</a:t>
            </a:r>
          </a:p>
        </p:txBody>
      </p:sp>
    </p:spTree>
  </p:cSld>
  <p:clrMapOvr>
    <a:masterClrMapping/>
  </p:clrMapOvr>
  <p:transition advClick="0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FF00"/>
                </a:solidFill>
              </a:rPr>
              <a:t>Формы работы с родителями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Детско-родительские проекты,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Встречи по интересам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Информационное просвещение родителей,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Совместные мероприятия 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Совместные занятия,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Экологические праздники и развлечения,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 advClick="0" advTm="1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результате использования данной системы диагностика степени освоенности детьми программы в разделе «Ознакомление с природой и экологическое воспитание» показывает высокий уровень знаний, умений и представлений, а так же качеств личности детей. Кроме того происходит формирование общечеловеческих ценностей личности, которые помогут ребенку в дальнейшей жизни обрести стойкую гражданскую позицию в отношениях с окружающей природой и обществом людей</a:t>
            </a:r>
            <a:endParaRPr lang="ru-RU" sz="2400" dirty="0"/>
          </a:p>
        </p:txBody>
      </p:sp>
    </p:spTree>
  </p:cSld>
  <p:clrMapOvr>
    <a:masterClrMapping/>
  </p:clrMapOvr>
  <p:transition advClick="0" advTm="3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Ознакомление с окружающим миром развивает у детей: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Речь</a:t>
            </a:r>
          </a:p>
          <a:p>
            <a:r>
              <a:rPr lang="ru-RU" sz="2800" dirty="0" smtClean="0"/>
              <a:t>Память </a:t>
            </a:r>
          </a:p>
          <a:p>
            <a:r>
              <a:rPr lang="ru-RU" sz="2800" dirty="0" smtClean="0"/>
              <a:t>Мышление</a:t>
            </a:r>
          </a:p>
          <a:p>
            <a:r>
              <a:rPr lang="ru-RU" sz="2800" dirty="0" smtClean="0"/>
              <a:t>Воображение</a:t>
            </a:r>
          </a:p>
          <a:p>
            <a:r>
              <a:rPr lang="ru-RU" sz="2800" dirty="0" smtClean="0"/>
              <a:t>Внимание</a:t>
            </a:r>
          </a:p>
          <a:p>
            <a:r>
              <a:rPr lang="ru-RU" sz="2800" dirty="0" smtClean="0"/>
              <a:t>Восприятие</a:t>
            </a:r>
          </a:p>
          <a:p>
            <a:r>
              <a:rPr lang="ru-RU" sz="2800" dirty="0" smtClean="0"/>
              <a:t>Способствует всестороннему развитию ребенка</a:t>
            </a:r>
            <a:endParaRPr lang="ru-RU" sz="2800" dirty="0"/>
          </a:p>
        </p:txBody>
      </p:sp>
    </p:spTree>
  </p:cSld>
  <p:clrMapOvr>
    <a:masterClrMapping/>
  </p:clrMapOvr>
  <p:transition advClick="0" advTm="1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SC0586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571480"/>
            <a:ext cx="3671889" cy="259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DSC05867 - копия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3504" y="571480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 descr="DSC05869 - копия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86050" y="3714752"/>
            <a:ext cx="3460746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SC05871 - копия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428604"/>
            <a:ext cx="3914773" cy="2673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67" name="Picture 5" descr="DSC0586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428604"/>
            <a:ext cx="3857652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6868" name="Picture 6" descr="DSC0147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43174" y="3929067"/>
            <a:ext cx="3957915" cy="2751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285728"/>
            <a:ext cx="8429685" cy="135732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Цель: </a:t>
            </a:r>
            <a:r>
              <a:rPr lang="ru-RU" sz="2400" dirty="0" smtClean="0">
                <a:solidFill>
                  <a:srgbClr val="FFFF00"/>
                </a:solidFill>
              </a:rPr>
              <a:t>формирование </a:t>
            </a:r>
            <a:r>
              <a:rPr lang="ru-RU" sz="2400" dirty="0" smtClean="0">
                <a:solidFill>
                  <a:srgbClr val="FFFF00"/>
                </a:solidFill>
              </a:rPr>
              <a:t>основ экологической </a:t>
            </a:r>
            <a:r>
              <a:rPr lang="ru-RU" sz="2400" dirty="0" smtClean="0">
                <a:solidFill>
                  <a:srgbClr val="FFFF00"/>
                </a:solidFill>
              </a:rPr>
              <a:t>культуры у детей дошкольного возраста</a:t>
            </a:r>
            <a:endParaRPr lang="ru-RU" sz="2800" dirty="0" smtClean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905000"/>
            <a:ext cx="8666162" cy="46926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по экологическому воспитанию.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Приучать детей проявлять инициативу и любознательность с целью получения новых знаний о природе и экологии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2. Формировать экологическую культуру личности через развитие компонентов: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экологических знаний и умений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экологического мышления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ценностных ориентаций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экологически оправданного поведения</a:t>
            </a:r>
          </a:p>
        </p:txBody>
      </p:sp>
    </p:spTree>
  </p:cSld>
  <p:clrMapOvr>
    <a:masterClrMapping/>
  </p:clrMapOvr>
  <p:transition advClick="0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SC01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997200"/>
            <a:ext cx="2659062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DSC019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DSC02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0"/>
            <a:ext cx="4043362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DSC021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929066"/>
            <a:ext cx="3857652" cy="242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SC02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34575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DSC03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644900"/>
            <a:ext cx="20177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DSC033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916113"/>
            <a:ext cx="232410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DSC02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0"/>
            <a:ext cx="30591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DSC024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83163"/>
            <a:ext cx="2700338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27313" y="260350"/>
            <a:ext cx="5545137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До новых встреч</a:t>
            </a:r>
          </a:p>
        </p:txBody>
      </p:sp>
      <p:pic>
        <p:nvPicPr>
          <p:cNvPr id="50180" name="Picture 4" descr="кашка на клумб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240089" cy="2193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1" name="Picture 5" descr="IMG_53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214818"/>
            <a:ext cx="3248019" cy="2322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2" name="Picture 6" descr="IMG_540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8" y="1357695"/>
            <a:ext cx="3178175" cy="2383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0183" name="Picture 7" descr="наш огород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348" y="4286256"/>
            <a:ext cx="3095625" cy="2321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В основу работы положены принципы: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систематичности;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сезонности;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возрастной </a:t>
            </a:r>
            <a:r>
              <a:rPr lang="ru-RU" sz="2800" dirty="0" err="1" smtClean="0"/>
              <a:t>адресованности</a:t>
            </a:r>
            <a:r>
              <a:rPr lang="ru-RU" sz="2800" dirty="0" smtClean="0"/>
              <a:t>;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научности и доступности понятий;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 преемственности;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 интеграции;</a:t>
            </a:r>
            <a:endParaRPr lang="en-US" sz="28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от простого к сложному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ru-RU" sz="2800" dirty="0" smtClean="0"/>
              <a:t>взаимосвязь с семьей</a:t>
            </a:r>
          </a:p>
        </p:txBody>
      </p:sp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184261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экологического воспитания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337079" cy="49292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6600FF"/>
                </a:solidFill>
              </a:rPr>
              <a:t>Внутренняя</a:t>
            </a:r>
          </a:p>
          <a:p>
            <a:pPr algn="ctr">
              <a:buNone/>
            </a:pPr>
            <a:r>
              <a:rPr lang="ru-RU" dirty="0" smtClean="0">
                <a:solidFill>
                  <a:srgbClr val="6600FF"/>
                </a:solidFill>
              </a:rPr>
              <a:t>природная зона</a:t>
            </a:r>
          </a:p>
          <a:p>
            <a:r>
              <a:rPr lang="ru-RU" dirty="0" smtClean="0"/>
              <a:t>Уголок природы</a:t>
            </a:r>
          </a:p>
          <a:p>
            <a:r>
              <a:rPr lang="ru-RU" dirty="0" smtClean="0"/>
              <a:t>Живой уголок</a:t>
            </a:r>
          </a:p>
          <a:p>
            <a:r>
              <a:rPr lang="ru-RU" dirty="0" smtClean="0"/>
              <a:t>Огород на окне</a:t>
            </a:r>
          </a:p>
          <a:p>
            <a:r>
              <a:rPr lang="ru-RU" dirty="0" smtClean="0"/>
              <a:t>Уголок экспериментирования</a:t>
            </a:r>
          </a:p>
          <a:p>
            <a:r>
              <a:rPr lang="ru-RU" dirty="0" smtClean="0"/>
              <a:t>Пособия</a:t>
            </a:r>
          </a:p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428736"/>
            <a:ext cx="3927475" cy="507209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6600FF"/>
                </a:solidFill>
              </a:rPr>
              <a:t>Внешняя природная зона</a:t>
            </a:r>
          </a:p>
          <a:p>
            <a:r>
              <a:rPr lang="ru-RU" dirty="0" smtClean="0"/>
              <a:t>Огород</a:t>
            </a:r>
          </a:p>
          <a:p>
            <a:r>
              <a:rPr lang="ru-RU" dirty="0" smtClean="0"/>
              <a:t>Цветник</a:t>
            </a:r>
          </a:p>
          <a:p>
            <a:r>
              <a:rPr lang="ru-RU" dirty="0" smtClean="0"/>
              <a:t>Фруктово-ягодный  сад</a:t>
            </a:r>
          </a:p>
          <a:p>
            <a:r>
              <a:rPr lang="ru-RU" dirty="0" smtClean="0"/>
              <a:t>Экологическая тропа</a:t>
            </a:r>
          </a:p>
          <a:p>
            <a:r>
              <a:rPr lang="ru-RU" dirty="0" err="1" smtClean="0"/>
              <a:t>Фитогрядка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2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ознакомлению детей с природой во 2 младшей группе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Ознакомление с растениями, животными и явлениями неживой природы</a:t>
            </a:r>
          </a:p>
          <a:p>
            <a:r>
              <a:rPr lang="ru-RU" sz="2400" dirty="0" smtClean="0"/>
              <a:t>Выделение некоторых признаков растений (окраска листьев, цветов)</a:t>
            </a:r>
          </a:p>
          <a:p>
            <a:r>
              <a:rPr lang="ru-RU" sz="2400" dirty="0" smtClean="0"/>
              <a:t>Подведение к первичным наглядным связям и обобщениям (рыбка плавает в воде)</a:t>
            </a:r>
            <a:endParaRPr lang="ru-RU" sz="2400" dirty="0"/>
          </a:p>
        </p:txBody>
      </p:sp>
    </p:spTree>
  </p:cSld>
  <p:clrMapOvr>
    <a:masterClrMapping/>
  </p:clrMapOvr>
  <p:transition advClick="0" advTm="19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ознакомлению детей с природой в средней группе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предметах и явлениях природы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их к установлению связей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наблюдать, выделять отдельные признаки растений и животных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Определять их пользуясь сенсорными эталонами (цвет, форма, величина)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Сравнение объектов и классифицирования их по внешним признакам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ознакомлению детей с природой в старшей группе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наглядно-образного мышления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Усваивание обобщенных знаний, представлений отражающие закономерности происходящие в природе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Выделение характерных особенностей строения растений, животных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Установление их зависимости от условий существования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ознакомлению детей с природой в подготовительной группе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способности к анализу и синтезу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выделять общие признаки растений и животных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Обобщение различных групп животных по признакам питания, добывания пищи и места обитания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Подведение к выводу, что явления природы обусловлены естественными причинами (изменения в жизни растений и животных зависит от солнца, света и  тепла)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85175" cy="14319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Интегрированные занятия</a:t>
            </a:r>
          </a:p>
          <a:p>
            <a:r>
              <a:rPr lang="ru-RU" sz="2800" dirty="0" smtClean="0"/>
              <a:t>Опытническая и экспериментальная деятельность</a:t>
            </a:r>
          </a:p>
          <a:p>
            <a:r>
              <a:rPr lang="ru-RU" sz="2800" dirty="0" smtClean="0"/>
              <a:t>Просмотр видеофильмов</a:t>
            </a:r>
          </a:p>
          <a:p>
            <a:r>
              <a:rPr lang="ru-RU" sz="2800" dirty="0" smtClean="0"/>
              <a:t>Прохождение экологического маршрута</a:t>
            </a:r>
          </a:p>
          <a:p>
            <a:r>
              <a:rPr lang="ru-RU" sz="2800" dirty="0" smtClean="0"/>
              <a:t>Организация экологической тропы</a:t>
            </a:r>
          </a:p>
          <a:p>
            <a:r>
              <a:rPr lang="ru-RU" sz="2800" dirty="0" smtClean="0"/>
              <a:t>Проведение экологических праздников</a:t>
            </a:r>
            <a:endParaRPr lang="ru-RU" sz="2800" dirty="0"/>
          </a:p>
        </p:txBody>
      </p:sp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779</TotalTime>
  <Words>543</Words>
  <Application>Microsoft Office PowerPoint</Application>
  <PresentationFormat>Экран (4:3)</PresentationFormat>
  <Paragraphs>96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Трава</vt:lpstr>
      <vt:lpstr>Формирование начал экологической культуры у детей дошкольного возраста</vt:lpstr>
      <vt:lpstr>Цель: формирование основ экологической культуры у детей дошкольного возраста</vt:lpstr>
      <vt:lpstr>В основу работы положены принципы:</vt:lpstr>
      <vt:lpstr>Создание условий для экологического воспитания</vt:lpstr>
      <vt:lpstr>Задачи по ознакомлению детей с природой во 2 младшей группе</vt:lpstr>
      <vt:lpstr>Задачи по ознакомлению детей с природой в средней группе</vt:lpstr>
      <vt:lpstr>Задачи по ознакомлению детей с природой в старшей группе</vt:lpstr>
      <vt:lpstr>Задачи по ознакомлению детей с природой в подготовительной группе</vt:lpstr>
      <vt:lpstr>Формы работы с детьми</vt:lpstr>
      <vt:lpstr>Методы и приемы</vt:lpstr>
      <vt:lpstr>Экологические центры: групповые уголки живой природы  о опытническо -экспериментальные лаборатории</vt:lpstr>
      <vt:lpstr>Лаборатория «Почемучки» экологический уголок</vt:lpstr>
      <vt:lpstr>Экологические пространства на территории ДОУ- цветники, огород, уголок леса и луг</vt:lpstr>
      <vt:lpstr>Условия организации работы с родителями</vt:lpstr>
      <vt:lpstr>Формы работы с родителями</vt:lpstr>
      <vt:lpstr>Результат </vt:lpstr>
      <vt:lpstr>Ознакомление с окружающим миром развивает у детей:</vt:lpstr>
      <vt:lpstr>Слайд 18</vt:lpstr>
      <vt:lpstr>Слайд 19</vt:lpstr>
      <vt:lpstr>Слайд 20</vt:lpstr>
      <vt:lpstr>Слайд 21</vt:lpstr>
      <vt:lpstr>До новых встреч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экологического воспитания детей дошкольного возраста в детском саду и семье.</dc:title>
  <dc:creator>Админ</dc:creator>
  <cp:lastModifiedBy>User</cp:lastModifiedBy>
  <cp:revision>30</cp:revision>
  <dcterms:created xsi:type="dcterms:W3CDTF">2010-11-16T08:06:49Z</dcterms:created>
  <dcterms:modified xsi:type="dcterms:W3CDTF">2013-02-15T09:54:32Z</dcterms:modified>
</cp:coreProperties>
</file>