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60" d="100"/>
          <a:sy n="60" d="100"/>
        </p:scale>
        <p:origin x="-13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DEE4DF-9E84-4368-956C-F068767D84D1}" type="datetimeFigureOut">
              <a:rPr lang="ru-RU" smtClean="0"/>
              <a:pPr/>
              <a:t>25.10.2014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854CAC-94F2-4C5A-88EB-55A8037042A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EE4DF-9E84-4368-956C-F068767D84D1}" type="datetimeFigureOut">
              <a:rPr lang="ru-RU" smtClean="0"/>
              <a:pPr/>
              <a:t>25.10.2014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54CAC-94F2-4C5A-88EB-55A8037042A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584175"/>
          </a:xfrm>
        </p:spPr>
        <p:txBody>
          <a:bodyPr/>
          <a:lstStyle/>
          <a:p>
            <a:r>
              <a:rPr lang="ru-RU" dirty="0" smtClean="0"/>
              <a:t>Осень, осень, осень…</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777\Desktop\motto.net.ua-29187.jpg"/>
          <p:cNvPicPr>
            <a:picLocks noChangeAspect="1" noChangeArrowheads="1"/>
          </p:cNvPicPr>
          <p:nvPr/>
        </p:nvPicPr>
        <p:blipFill>
          <a:blip r:embed="rId2" cstate="print"/>
          <a:srcRect/>
          <a:stretch>
            <a:fillRect/>
          </a:stretch>
        </p:blipFill>
        <p:spPr bwMode="auto">
          <a:xfrm>
            <a:off x="1403648" y="1771527"/>
            <a:ext cx="5904656" cy="442699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Волчата</a:t>
            </a:r>
            <a:endParaRPr lang="ru-RU" dirty="0"/>
          </a:p>
        </p:txBody>
      </p:sp>
      <p:sp>
        <p:nvSpPr>
          <p:cNvPr id="3" name="Содержимое 2"/>
          <p:cNvSpPr>
            <a:spLocks noGrp="1"/>
          </p:cNvSpPr>
          <p:nvPr>
            <p:ph idx="1"/>
          </p:nvPr>
        </p:nvSpPr>
        <p:spPr/>
        <p:txBody>
          <a:bodyPr/>
          <a:lstStyle/>
          <a:p>
            <a:endParaRPr lang="ru-RU" dirty="0"/>
          </a:p>
        </p:txBody>
      </p:sp>
      <p:pic>
        <p:nvPicPr>
          <p:cNvPr id="8194" name="Picture 2" descr="C:\Users\777\Desktop\b81e5c1e132b65443a38934e7cbd859d.jpg"/>
          <p:cNvPicPr>
            <a:picLocks noChangeAspect="1" noChangeArrowheads="1"/>
          </p:cNvPicPr>
          <p:nvPr/>
        </p:nvPicPr>
        <p:blipFill>
          <a:blip r:embed="rId2" cstate="print"/>
          <a:srcRect/>
          <a:stretch>
            <a:fillRect/>
          </a:stretch>
        </p:blipFill>
        <p:spPr bwMode="auto">
          <a:xfrm>
            <a:off x="467544" y="1556792"/>
            <a:ext cx="8208912" cy="46085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Олень</a:t>
            </a:r>
            <a:endParaRPr lang="ru-RU" dirty="0"/>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a:p>
        </p:txBody>
      </p:sp>
      <p:pic>
        <p:nvPicPr>
          <p:cNvPr id="9218" name="Picture 2" descr="C:\Users\777\Desktop\motto.net.ua-34489.jpg"/>
          <p:cNvPicPr>
            <a:picLocks noChangeAspect="1" noChangeArrowheads="1"/>
          </p:cNvPicPr>
          <p:nvPr/>
        </p:nvPicPr>
        <p:blipFill>
          <a:blip r:embed="rId2" cstate="print"/>
          <a:srcRect/>
          <a:stretch>
            <a:fillRect/>
          </a:stretch>
        </p:blipFill>
        <p:spPr bwMode="auto">
          <a:xfrm>
            <a:off x="755576" y="1484784"/>
            <a:ext cx="3600400" cy="4740941"/>
          </a:xfrm>
          <a:prstGeom prst="rect">
            <a:avLst/>
          </a:prstGeom>
          <a:noFill/>
        </p:spPr>
      </p:pic>
      <p:pic>
        <p:nvPicPr>
          <p:cNvPr id="9219" name="Picture 3" descr="C:\Users\777\Desktop\wallpapers_67895.jpg"/>
          <p:cNvPicPr>
            <a:picLocks noChangeAspect="1" noChangeArrowheads="1"/>
          </p:cNvPicPr>
          <p:nvPr/>
        </p:nvPicPr>
        <p:blipFill>
          <a:blip r:embed="rId3" cstate="print"/>
          <a:srcRect/>
          <a:stretch>
            <a:fillRect/>
          </a:stretch>
        </p:blipFill>
        <p:spPr bwMode="auto">
          <a:xfrm>
            <a:off x="4644008" y="1556792"/>
            <a:ext cx="4176464" cy="457251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Ноябрь</a:t>
            </a:r>
            <a:endParaRPr lang="ru-RU" dirty="0"/>
          </a:p>
        </p:txBody>
      </p:sp>
      <p:sp>
        <p:nvSpPr>
          <p:cNvPr id="3" name="Содержимое 2"/>
          <p:cNvSpPr>
            <a:spLocks noGrp="1"/>
          </p:cNvSpPr>
          <p:nvPr>
            <p:ph idx="1"/>
          </p:nvPr>
        </p:nvSpPr>
        <p:spPr/>
        <p:txBody>
          <a:bodyPr/>
          <a:lstStyle/>
          <a:p>
            <a:r>
              <a:rPr lang="ru-RU" dirty="0"/>
              <a:t>Ноябрь - </a:t>
            </a:r>
            <a:r>
              <a:rPr lang="ru-RU" dirty="0" err="1"/>
              <a:t>Листогной</a:t>
            </a:r>
            <a:r>
              <a:rPr lang="ru-RU" dirty="0"/>
              <a:t>, потому что опадают последние листья и природа готова к зиме. Вот и потеряли деревья последние листья. Лес стал просвечивать, пустым и мокрым. Стало заметно холодать, тут не далеко и до морозов, но вот показался первый снег. И радость заполнила прохожих, ведь на улице все в одночасье стало белым бело, а значит наступает зима. А значит скоро новый год.</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548680"/>
            <a:ext cx="5886400" cy="5632311"/>
          </a:xfrm>
          <a:prstGeom prst="rect">
            <a:avLst/>
          </a:prstGeom>
        </p:spPr>
        <p:txBody>
          <a:bodyPr wrap="square">
            <a:spAutoFit/>
          </a:bodyPr>
          <a:lstStyle/>
          <a:p>
            <a:r>
              <a:rPr lang="ru-RU" sz="2400" dirty="0"/>
              <a:t>Осень</a:t>
            </a:r>
          </a:p>
          <a:p>
            <a:r>
              <a:rPr lang="ru-RU" sz="2400" dirty="0"/>
              <a:t>    Падают, падают листья</a:t>
            </a:r>
          </a:p>
          <a:p>
            <a:r>
              <a:rPr lang="ru-RU" sz="2400" dirty="0"/>
              <a:t>В нашем саду листопад...</a:t>
            </a:r>
          </a:p>
          <a:p>
            <a:r>
              <a:rPr lang="ru-RU" sz="2400" dirty="0"/>
              <a:t>Желтые, красные листья</a:t>
            </a:r>
          </a:p>
          <a:p>
            <a:r>
              <a:rPr lang="ru-RU" sz="2400" dirty="0"/>
              <a:t>По ветру вьются, летят.</a:t>
            </a:r>
          </a:p>
          <a:p>
            <a:r>
              <a:rPr lang="ru-RU" sz="2400" dirty="0"/>
              <a:t>Птицы на юг улетают,</a:t>
            </a:r>
          </a:p>
          <a:p>
            <a:r>
              <a:rPr lang="ru-RU" sz="2400" dirty="0"/>
              <a:t>Гуси, грачи, журавли.</a:t>
            </a:r>
          </a:p>
          <a:p>
            <a:r>
              <a:rPr lang="ru-RU" sz="2400" dirty="0"/>
              <a:t>Вот уж последняя стая</a:t>
            </a:r>
          </a:p>
          <a:p>
            <a:r>
              <a:rPr lang="ru-RU" sz="2400" dirty="0"/>
              <a:t>Крыльями машет вдали.</a:t>
            </a:r>
          </a:p>
          <a:p>
            <a:r>
              <a:rPr lang="ru-RU" sz="2400" dirty="0"/>
              <a:t>В руки возьмем по корзинке,</a:t>
            </a:r>
          </a:p>
          <a:p>
            <a:r>
              <a:rPr lang="ru-RU" sz="2400" dirty="0"/>
              <a:t>В лес за грибами пойдем,</a:t>
            </a:r>
          </a:p>
          <a:p>
            <a:r>
              <a:rPr lang="ru-RU" sz="2400" dirty="0"/>
              <a:t>Пахнут пеньки и тропинки</a:t>
            </a:r>
          </a:p>
          <a:p>
            <a:r>
              <a:rPr lang="ru-RU" sz="2400" dirty="0"/>
              <a:t>Вкусным </a:t>
            </a:r>
            <a:r>
              <a:rPr lang="ru-RU" sz="2400" dirty="0" err="1"/>
              <a:t>осеннним</a:t>
            </a:r>
            <a:r>
              <a:rPr lang="ru-RU" sz="2400" dirty="0"/>
              <a:t> грибом</a:t>
            </a:r>
          </a:p>
          <a:p>
            <a:endParaRPr lang="ru-RU" sz="2400" dirty="0"/>
          </a:p>
          <a:p>
            <a:r>
              <a:rPr lang="ru-RU" sz="2400" dirty="0"/>
              <a:t>М. </a:t>
            </a:r>
            <a:r>
              <a:rPr lang="ru-RU" sz="2400" dirty="0" err="1"/>
              <a:t>Ивенсен</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Улетают птицы</a:t>
            </a:r>
            <a:endParaRPr lang="ru-RU" dirty="0"/>
          </a:p>
        </p:txBody>
      </p:sp>
      <p:sp>
        <p:nvSpPr>
          <p:cNvPr id="3" name="Содержимое 2"/>
          <p:cNvSpPr>
            <a:spLocks noGrp="1"/>
          </p:cNvSpPr>
          <p:nvPr>
            <p:ph idx="1"/>
          </p:nvPr>
        </p:nvSpPr>
        <p:spPr/>
        <p:txBody>
          <a:bodyPr/>
          <a:lstStyle/>
          <a:p>
            <a:endParaRPr lang="ru-RU"/>
          </a:p>
        </p:txBody>
      </p:sp>
      <p:pic>
        <p:nvPicPr>
          <p:cNvPr id="10242" name="Picture 2" descr="C:\Users\777\Desktop\D5D.jpg"/>
          <p:cNvPicPr>
            <a:picLocks noChangeAspect="1" noChangeArrowheads="1"/>
          </p:cNvPicPr>
          <p:nvPr/>
        </p:nvPicPr>
        <p:blipFill>
          <a:blip r:embed="rId2" cstate="print"/>
          <a:srcRect/>
          <a:stretch>
            <a:fillRect/>
          </a:stretch>
        </p:blipFill>
        <p:spPr bwMode="auto">
          <a:xfrm>
            <a:off x="899592" y="1628799"/>
            <a:ext cx="7776864" cy="466466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96752"/>
            <a:ext cx="7416824" cy="3970318"/>
          </a:xfrm>
          <a:prstGeom prst="rect">
            <a:avLst/>
          </a:prstGeom>
        </p:spPr>
        <p:txBody>
          <a:bodyPr wrap="square">
            <a:spAutoFit/>
          </a:bodyPr>
          <a:lstStyle/>
          <a:p>
            <a:r>
              <a:rPr lang="ru-RU" sz="2800" dirty="0"/>
              <a:t>Становится все холодней и пришло время для </a:t>
            </a:r>
            <a:r>
              <a:rPr lang="ru-RU" sz="2800" dirty="0" err="1"/>
              <a:t>теплыйх</a:t>
            </a:r>
            <a:r>
              <a:rPr lang="ru-RU" sz="2800" dirty="0"/>
              <a:t> вещей, таких, как пальто, шарфик, шапка и резиновые сапоги. Ведь на улице сыро и холодно, а до зимы еще долго будут моросить дожди, иногда с мокрым снегом. Но вот в один из дней ноября можно выглянуть утром в окно и увидеть, как все белым-бело. Всюду лежит снег. И может он еще, скорей всего, </a:t>
            </a:r>
            <a:r>
              <a:rPr lang="ru-RU" sz="2800" dirty="0" err="1"/>
              <a:t>растаит</a:t>
            </a:r>
            <a:r>
              <a:rPr lang="ru-RU" sz="2800" dirty="0"/>
              <a:t>, но зима уже недалеко.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normAutofit lnSpcReduction="10000"/>
          </a:bodyPr>
          <a:lstStyle/>
          <a:p>
            <a:r>
              <a:rPr lang="ru-RU" sz="2000" dirty="0"/>
              <a:t>Листопад</a:t>
            </a:r>
          </a:p>
          <a:p>
            <a:r>
              <a:rPr lang="ru-RU" sz="2000" dirty="0"/>
              <a:t>Опавшей листвы</a:t>
            </a:r>
          </a:p>
          <a:p>
            <a:r>
              <a:rPr lang="ru-RU" sz="2000" dirty="0"/>
              <a:t>Разговор еле слышен:</a:t>
            </a:r>
          </a:p>
          <a:p>
            <a:r>
              <a:rPr lang="ru-RU" sz="2000" dirty="0"/>
              <a:t>- Мы с кленов …</a:t>
            </a:r>
          </a:p>
          <a:p>
            <a:r>
              <a:rPr lang="ru-RU" sz="2000" dirty="0"/>
              <a:t>- Мы с яблонь …</a:t>
            </a:r>
          </a:p>
          <a:p>
            <a:r>
              <a:rPr lang="ru-RU" sz="2000" dirty="0"/>
              <a:t>- Мы с вишен …</a:t>
            </a:r>
          </a:p>
          <a:p>
            <a:r>
              <a:rPr lang="ru-RU" sz="2000" dirty="0"/>
              <a:t>- С осинки …</a:t>
            </a:r>
          </a:p>
          <a:p>
            <a:r>
              <a:rPr lang="ru-RU" sz="2000" dirty="0"/>
              <a:t>- С черемухи …</a:t>
            </a:r>
          </a:p>
          <a:p>
            <a:r>
              <a:rPr lang="ru-RU" sz="2000" dirty="0"/>
              <a:t>- С дуба …</a:t>
            </a:r>
          </a:p>
          <a:p>
            <a:r>
              <a:rPr lang="ru-RU" sz="2000" dirty="0"/>
              <a:t>- С березы…</a:t>
            </a:r>
          </a:p>
          <a:p>
            <a:r>
              <a:rPr lang="ru-RU" sz="2000" dirty="0"/>
              <a:t>Везде листопад:</a:t>
            </a:r>
          </a:p>
          <a:p>
            <a:r>
              <a:rPr lang="ru-RU" sz="2000" dirty="0"/>
              <a:t>На пороге морозы!</a:t>
            </a:r>
          </a:p>
          <a:p>
            <a:r>
              <a:rPr lang="ru-RU" sz="2000" dirty="0"/>
              <a:t>Ю. Капотов</a:t>
            </a:r>
          </a:p>
          <a:p>
            <a:endParaRPr lang="ru-RU" dirty="0"/>
          </a:p>
        </p:txBody>
      </p:sp>
      <p:pic>
        <p:nvPicPr>
          <p:cNvPr id="11266" name="Picture 2" descr="C:\Users\777\Desktop\y_2d208e6b.jpg"/>
          <p:cNvPicPr>
            <a:picLocks noChangeAspect="1" noChangeArrowheads="1"/>
          </p:cNvPicPr>
          <p:nvPr/>
        </p:nvPicPr>
        <p:blipFill>
          <a:blip r:embed="rId2" cstate="print"/>
          <a:srcRect/>
          <a:stretch>
            <a:fillRect/>
          </a:stretch>
        </p:blipFill>
        <p:spPr bwMode="auto">
          <a:xfrm>
            <a:off x="3375030" y="841838"/>
            <a:ext cx="5301426" cy="51794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Сентябрь</a:t>
            </a:r>
            <a:endParaRPr lang="ru-RU" dirty="0"/>
          </a:p>
        </p:txBody>
      </p:sp>
      <p:sp>
        <p:nvSpPr>
          <p:cNvPr id="3" name="Содержимое 2"/>
          <p:cNvSpPr>
            <a:spLocks noGrp="1"/>
          </p:cNvSpPr>
          <p:nvPr>
            <p:ph idx="1"/>
          </p:nvPr>
        </p:nvSpPr>
        <p:spPr/>
        <p:txBody>
          <a:bodyPr/>
          <a:lstStyle/>
          <a:p>
            <a:r>
              <a:rPr lang="ru-RU" dirty="0"/>
              <a:t>Сентябрь - </a:t>
            </a:r>
            <a:r>
              <a:rPr lang="ru-RU" dirty="0" err="1"/>
              <a:t>Хмурень</a:t>
            </a:r>
            <a:r>
              <a:rPr lang="ru-RU" dirty="0"/>
              <a:t>, потому что погода начинает хмуриться и капризничать. Приглядись-ка к деревьям. Листья пожелтели, некоторые едва-едва, а некоторые совсем желтые и начали уже опадать. Пора одевать куртку и брать с собой зонтик, чтобы не промокнуть. Ведь осенью дождь не такой теплый, как летом.</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2938338"/>
          </a:xfrm>
        </p:spPr>
        <p:txBody>
          <a:bodyPr>
            <a:normAutofit fontScale="90000"/>
          </a:bodyPr>
          <a:lstStyle/>
          <a:p>
            <a:r>
              <a:rPr lang="ru-RU" dirty="0"/>
              <a:t>Ясным утром сентября</a:t>
            </a:r>
            <a:br>
              <a:rPr lang="ru-RU" dirty="0"/>
            </a:br>
            <a:r>
              <a:rPr lang="ru-RU" dirty="0"/>
              <a:t>Хлеб молотят сёла,</a:t>
            </a:r>
            <a:br>
              <a:rPr lang="ru-RU" dirty="0"/>
            </a:br>
            <a:r>
              <a:rPr lang="ru-RU" dirty="0"/>
              <a:t>Мчатся птицы за моря -</a:t>
            </a:r>
            <a:br>
              <a:rPr lang="ru-RU" dirty="0"/>
            </a:br>
            <a:r>
              <a:rPr lang="ru-RU" dirty="0"/>
              <a:t>И открылась школа.</a:t>
            </a:r>
            <a:br>
              <a:rPr lang="ru-RU" dirty="0"/>
            </a:br>
            <a:endParaRPr lang="ru-RU" dirty="0"/>
          </a:p>
        </p:txBody>
      </p:sp>
      <p:sp>
        <p:nvSpPr>
          <p:cNvPr id="3" name="Содержимое 2"/>
          <p:cNvSpPr>
            <a:spLocks noGrp="1"/>
          </p:cNvSpPr>
          <p:nvPr>
            <p:ph idx="1"/>
          </p:nvPr>
        </p:nvSpPr>
        <p:spPr>
          <a:xfrm>
            <a:off x="457200" y="2780928"/>
            <a:ext cx="7931224" cy="3345235"/>
          </a:xfrm>
        </p:spPr>
        <p:txBody>
          <a:bodyPr/>
          <a:lstStyle/>
          <a:p>
            <a:endParaRPr lang="ru-RU" dirty="0"/>
          </a:p>
        </p:txBody>
      </p:sp>
      <p:pic>
        <p:nvPicPr>
          <p:cNvPr id="2050" name="Picture 2" descr="C:\Users\777\Desktop\0_69776_e7ba1730_XL.jpg"/>
          <p:cNvPicPr>
            <a:picLocks noChangeAspect="1" noChangeArrowheads="1"/>
          </p:cNvPicPr>
          <p:nvPr/>
        </p:nvPicPr>
        <p:blipFill>
          <a:blip r:embed="rId2" cstate="print"/>
          <a:srcRect/>
          <a:stretch>
            <a:fillRect/>
          </a:stretch>
        </p:blipFill>
        <p:spPr bwMode="auto">
          <a:xfrm>
            <a:off x="827584" y="2612281"/>
            <a:ext cx="7560840" cy="389329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7715200" cy="2592288"/>
          </a:xfrm>
        </p:spPr>
        <p:txBody>
          <a:bodyPr>
            <a:normAutofit fontScale="90000"/>
          </a:bodyPr>
          <a:lstStyle/>
          <a:p>
            <a:r>
              <a:rPr lang="ru-RU" sz="3100" dirty="0"/>
              <a:t>Начало осени - сентябрь. Это пора бабьего лета, когда сухо и тепло, а природа постепенно готовится к холодам. Самая грибная пора и время, когда можно понаблюдать за тем, как первые птицы готовятся к отлету в теплые края. Если посмотреть в небо, то можно увидеть, как птицы все больше </a:t>
            </a:r>
            <a:r>
              <a:rPr lang="ru-RU" sz="3100" dirty="0" err="1"/>
              <a:t>кучкуются</a:t>
            </a:r>
            <a:r>
              <a:rPr lang="ru-RU" sz="3100" dirty="0"/>
              <a:t> и сбиваются в стаи. А в лесу становится тише, листья заметней желтеют и скоро начнется листопад.</a:t>
            </a:r>
            <a:r>
              <a:rPr lang="ru-RU" dirty="0"/>
              <a:t/>
            </a:r>
            <a:br>
              <a:rPr lang="ru-RU" dirty="0"/>
            </a:br>
            <a:endParaRPr lang="ru-RU" dirty="0"/>
          </a:p>
        </p:txBody>
      </p:sp>
      <p:sp>
        <p:nvSpPr>
          <p:cNvPr id="3" name="Содержимое 2"/>
          <p:cNvSpPr>
            <a:spLocks noGrp="1"/>
          </p:cNvSpPr>
          <p:nvPr>
            <p:ph idx="1"/>
          </p:nvPr>
        </p:nvSpPr>
        <p:spPr>
          <a:xfrm>
            <a:off x="1115616" y="4221088"/>
            <a:ext cx="7571184" cy="1905075"/>
          </a:xfrm>
        </p:spPr>
        <p:txBody>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Октябрь</a:t>
            </a:r>
            <a:endParaRPr lang="ru-RU" dirty="0"/>
          </a:p>
        </p:txBody>
      </p:sp>
      <p:sp>
        <p:nvSpPr>
          <p:cNvPr id="3" name="Содержимое 2"/>
          <p:cNvSpPr>
            <a:spLocks noGrp="1"/>
          </p:cNvSpPr>
          <p:nvPr>
            <p:ph idx="1"/>
          </p:nvPr>
        </p:nvSpPr>
        <p:spPr/>
        <p:txBody>
          <a:bodyPr/>
          <a:lstStyle/>
          <a:p>
            <a:r>
              <a:rPr lang="ru-RU" dirty="0"/>
              <a:t>Октябрь - </a:t>
            </a:r>
            <a:r>
              <a:rPr lang="ru-RU" dirty="0" err="1"/>
              <a:t>Грязник</a:t>
            </a:r>
            <a:r>
              <a:rPr lang="ru-RU" dirty="0"/>
              <a:t>, потому что золотую осень начала октября сменяют дожди второй половины месяца. Смотри! Весь лес стал золотым. Листья от легкого дуновения ветра слетают, искрясь пестрыми красками на солнце. Эту пору называют "Золотая осень". Совсем немного времени и листья слетят с деревьев полностью.</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776864" cy="2520280"/>
          </a:xfrm>
        </p:spPr>
        <p:txBody>
          <a:bodyPr>
            <a:normAutofit fontScale="90000"/>
          </a:bodyPr>
          <a:lstStyle/>
          <a:p>
            <a:r>
              <a:rPr lang="ru-RU" sz="2800" dirty="0"/>
              <a:t>В октябре, в октябре</a:t>
            </a:r>
            <a:br>
              <a:rPr lang="ru-RU" sz="2800" dirty="0"/>
            </a:br>
            <a:r>
              <a:rPr lang="ru-RU" sz="2800" dirty="0"/>
              <a:t>Частый дождик на дворе</a:t>
            </a:r>
            <a:r>
              <a:rPr lang="ru-RU" sz="2800" dirty="0" smtClean="0"/>
              <a:t>.</a:t>
            </a:r>
            <a:r>
              <a:rPr lang="ru-RU" sz="2800" dirty="0"/>
              <a:t/>
            </a:r>
            <a:br>
              <a:rPr lang="ru-RU" sz="2800" dirty="0"/>
            </a:br>
            <a:r>
              <a:rPr lang="ru-RU" sz="2800" dirty="0"/>
              <a:t>На лугах мертва трава,</a:t>
            </a:r>
            <a:br>
              <a:rPr lang="ru-RU" sz="2800" dirty="0"/>
            </a:br>
            <a:r>
              <a:rPr lang="ru-RU" sz="2800" dirty="0"/>
              <a:t>Замолчал кузнечик.</a:t>
            </a:r>
            <a:br>
              <a:rPr lang="ru-RU" sz="2800" dirty="0"/>
            </a:br>
            <a:r>
              <a:rPr lang="ru-RU" sz="2800" dirty="0"/>
              <a:t>Заготовлены дрова</a:t>
            </a:r>
            <a:br>
              <a:rPr lang="ru-RU" sz="2800" dirty="0"/>
            </a:br>
            <a:r>
              <a:rPr lang="ru-RU" sz="2800" dirty="0"/>
              <a:t>На зиму для печек.</a:t>
            </a:r>
          </a:p>
        </p:txBody>
      </p:sp>
      <p:sp>
        <p:nvSpPr>
          <p:cNvPr id="3" name="Содержимое 2"/>
          <p:cNvSpPr>
            <a:spLocks noGrp="1"/>
          </p:cNvSpPr>
          <p:nvPr>
            <p:ph idx="1"/>
          </p:nvPr>
        </p:nvSpPr>
        <p:spPr>
          <a:xfrm>
            <a:off x="467544" y="2708920"/>
            <a:ext cx="8219256" cy="3417243"/>
          </a:xfrm>
        </p:spPr>
        <p:txBody>
          <a:bodyPr/>
          <a:lstStyle/>
          <a:p>
            <a:pPr>
              <a:buNone/>
            </a:pPr>
            <a:endParaRPr lang="ru-RU" dirty="0"/>
          </a:p>
        </p:txBody>
      </p:sp>
      <p:pic>
        <p:nvPicPr>
          <p:cNvPr id="4098" name="Picture 2" descr="C:\Users\777\Desktop\0_401f1_233ddef0_XL.jpg"/>
          <p:cNvPicPr>
            <a:picLocks noChangeAspect="1" noChangeArrowheads="1"/>
          </p:cNvPicPr>
          <p:nvPr/>
        </p:nvPicPr>
        <p:blipFill>
          <a:blip r:embed="rId2" cstate="print"/>
          <a:srcRect/>
          <a:stretch>
            <a:fillRect/>
          </a:stretch>
        </p:blipFill>
        <p:spPr bwMode="auto">
          <a:xfrm>
            <a:off x="539551" y="2708920"/>
            <a:ext cx="2880321" cy="3459845"/>
          </a:xfrm>
          <a:prstGeom prst="rect">
            <a:avLst/>
          </a:prstGeom>
          <a:noFill/>
        </p:spPr>
      </p:pic>
      <p:pic>
        <p:nvPicPr>
          <p:cNvPr id="4099" name="Picture 3" descr="C:\Users\777\Desktop\598a70a2cceb.jpg"/>
          <p:cNvPicPr>
            <a:picLocks noChangeAspect="1" noChangeArrowheads="1"/>
          </p:cNvPicPr>
          <p:nvPr/>
        </p:nvPicPr>
        <p:blipFill>
          <a:blip r:embed="rId3" cstate="print"/>
          <a:srcRect/>
          <a:stretch>
            <a:fillRect/>
          </a:stretch>
        </p:blipFill>
        <p:spPr bwMode="auto">
          <a:xfrm>
            <a:off x="4283968" y="2780928"/>
            <a:ext cx="4048116" cy="33734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a:t>Самая яркая и красивая пора золотой осени приходится на начало октября. Ветер шумит листопадом. В парке и в лесу можно собрать цветной гербарий из листьев самых удивительных раскрасок. Становится прохладней, уже и куртку можно застегивать на все пуговицы и не забывать брать с собой зонтик. Ведь осенняя погода капризная, да и дождик не такой теплый, как летом.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Животные леса</a:t>
            </a:r>
            <a:br>
              <a:rPr lang="ru-RU" dirty="0" smtClean="0"/>
            </a:br>
            <a:r>
              <a:rPr lang="ru-RU" dirty="0" smtClean="0"/>
              <a:t>Ёж</a:t>
            </a:r>
            <a:endParaRPr lang="ru-RU" dirty="0"/>
          </a:p>
        </p:txBody>
      </p:sp>
      <p:sp>
        <p:nvSpPr>
          <p:cNvPr id="3" name="Содержимое 2"/>
          <p:cNvSpPr>
            <a:spLocks noGrp="1"/>
          </p:cNvSpPr>
          <p:nvPr>
            <p:ph idx="1"/>
          </p:nvPr>
        </p:nvSpPr>
        <p:spPr/>
        <p:txBody>
          <a:bodyPr/>
          <a:lstStyle/>
          <a:p>
            <a:endParaRPr lang="ru-RU"/>
          </a:p>
        </p:txBody>
      </p:sp>
      <p:pic>
        <p:nvPicPr>
          <p:cNvPr id="6146" name="Picture 2" descr="C:\Users\777\Desktop\104820365_large_hqwallpapers_ru_animals_62105_1920x1200.jpg"/>
          <p:cNvPicPr>
            <a:picLocks noChangeAspect="1" noChangeArrowheads="1"/>
          </p:cNvPicPr>
          <p:nvPr/>
        </p:nvPicPr>
        <p:blipFill>
          <a:blip r:embed="rId2" cstate="print"/>
          <a:srcRect/>
          <a:stretch>
            <a:fillRect/>
          </a:stretch>
        </p:blipFill>
        <p:spPr bwMode="auto">
          <a:xfrm>
            <a:off x="467544" y="1628800"/>
            <a:ext cx="8208912" cy="463963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Лиса</a:t>
            </a:r>
            <a:endParaRPr lang="ru-RU" dirty="0"/>
          </a:p>
        </p:txBody>
      </p:sp>
      <p:sp>
        <p:nvSpPr>
          <p:cNvPr id="3" name="Содержимое 2"/>
          <p:cNvSpPr>
            <a:spLocks noGrp="1"/>
          </p:cNvSpPr>
          <p:nvPr>
            <p:ph idx="1"/>
          </p:nvPr>
        </p:nvSpPr>
        <p:spPr/>
        <p:txBody>
          <a:bodyPr/>
          <a:lstStyle/>
          <a:p>
            <a:endParaRPr lang="ru-RU" dirty="0"/>
          </a:p>
        </p:txBody>
      </p:sp>
      <p:pic>
        <p:nvPicPr>
          <p:cNvPr id="7170" name="Picture 2" descr="C:\Users\777\Desktop\46266d.jpg"/>
          <p:cNvPicPr>
            <a:picLocks noChangeAspect="1" noChangeArrowheads="1"/>
          </p:cNvPicPr>
          <p:nvPr/>
        </p:nvPicPr>
        <p:blipFill>
          <a:blip r:embed="rId2" cstate="print"/>
          <a:srcRect/>
          <a:stretch>
            <a:fillRect/>
          </a:stretch>
        </p:blipFill>
        <p:spPr bwMode="auto">
          <a:xfrm>
            <a:off x="467544" y="1628800"/>
            <a:ext cx="8208912" cy="459051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537</Words>
  <Application>Microsoft Office PowerPoint</Application>
  <PresentationFormat>Экран (4:3)</PresentationFormat>
  <Paragraphs>45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Осень, осень, осень…</vt:lpstr>
      <vt:lpstr>Сентябрь</vt:lpstr>
      <vt:lpstr>Ясным утром сентября Хлеб молотят сёла, Мчатся птицы за моря - И открылась школа. </vt:lpstr>
      <vt:lpstr>Начало осени - сентябрь. Это пора бабьего лета, когда сухо и тепло, а природа постепенно готовится к холодам. Самая грибная пора и время, когда можно понаблюдать за тем, как первые птицы готовятся к отлету в теплые края. Если посмотреть в небо, то можно увидеть, как птицы все больше кучкуются и сбиваются в стаи. А в лесу становится тише, листья заметней желтеют и скоро начнется листопад. </vt:lpstr>
      <vt:lpstr>Октябрь</vt:lpstr>
      <vt:lpstr>В октябре, в октябре Частый дождик на дворе. На лугах мертва трава, Замолчал кузнечик. Заготовлены дрова На зиму для печек.</vt:lpstr>
      <vt:lpstr>Слайд 7</vt:lpstr>
      <vt:lpstr>Животные леса Ёж</vt:lpstr>
      <vt:lpstr>Лиса</vt:lpstr>
      <vt:lpstr>Волчата</vt:lpstr>
      <vt:lpstr>Олень</vt:lpstr>
      <vt:lpstr>Ноябрь</vt:lpstr>
      <vt:lpstr>Слайд 13</vt:lpstr>
      <vt:lpstr>Улетают птицы</vt:lpstr>
      <vt:lpstr>Слайд 15</vt:lpstr>
      <vt:lpstr>Слайд 16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Осень,осень,осень…</dc:title>
  <dc:creator>777</dc:creator>
  <cp:lastModifiedBy>777</cp:lastModifiedBy>
  <cp:revision>6</cp:revision>
  <dcterms:created xsi:type="dcterms:W3CDTF">2014-10-19T15:53:39Z</dcterms:created>
  <dcterms:modified xsi:type="dcterms:W3CDTF">2014-10-25T14:01:37Z</dcterms:modified>
</cp:coreProperties>
</file>