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0" r:id="rId5"/>
    <p:sldId id="272" r:id="rId6"/>
    <p:sldId id="281" r:id="rId7"/>
    <p:sldId id="259" r:id="rId8"/>
    <p:sldId id="260" r:id="rId9"/>
    <p:sldId id="261" r:id="rId10"/>
    <p:sldId id="262" r:id="rId11"/>
    <p:sldId id="263" r:id="rId12"/>
    <p:sldId id="282" r:id="rId13"/>
    <p:sldId id="273" r:id="rId14"/>
    <p:sldId id="283" r:id="rId15"/>
    <p:sldId id="264" r:id="rId16"/>
    <p:sldId id="287" r:id="rId17"/>
    <p:sldId id="266" r:id="rId18"/>
    <p:sldId id="267" r:id="rId19"/>
    <p:sldId id="268" r:id="rId20"/>
    <p:sldId id="274" r:id="rId21"/>
    <p:sldId id="284" r:id="rId22"/>
    <p:sldId id="269" r:id="rId23"/>
    <p:sldId id="288" r:id="rId24"/>
    <p:sldId id="271" r:id="rId25"/>
    <p:sldId id="275" r:id="rId26"/>
    <p:sldId id="276" r:id="rId27"/>
    <p:sldId id="285" r:id="rId28"/>
    <p:sldId id="277" r:id="rId29"/>
    <p:sldId id="289" r:id="rId30"/>
    <p:sldId id="279"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56D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01EB0A7C-6C51-4598-8AF6-A667F5FAEC66}" type="datetimeFigureOut">
              <a:rPr lang="ru-RU" smtClean="0"/>
              <a:t>25.10.2014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EB0A7C-6C51-4598-8AF6-A667F5FAEC66}" type="datetimeFigureOut">
              <a:rPr lang="ru-RU" smtClean="0"/>
              <a:t>25.10.2014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EB0A7C-6C51-4598-8AF6-A667F5FAEC66}" type="datetimeFigureOut">
              <a:rPr lang="ru-RU" smtClean="0"/>
              <a:t>25.10.2014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1EB0A7C-6C51-4598-8AF6-A667F5FAEC66}" type="datetimeFigureOut">
              <a:rPr lang="ru-RU" smtClean="0"/>
              <a:t>25.10.2014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EB0A7C-6C51-4598-8AF6-A667F5FAEC66}" type="datetimeFigureOut">
              <a:rPr lang="ru-RU" smtClean="0"/>
              <a:t>25.10.2014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EB0A7C-6C51-4598-8AF6-A667F5FAEC66}" type="datetimeFigureOut">
              <a:rPr lang="ru-RU" smtClean="0"/>
              <a:t>25.10.2014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01EB0A7C-6C51-4598-8AF6-A667F5FAEC66}" type="datetimeFigureOut">
              <a:rPr lang="ru-RU" smtClean="0"/>
              <a:t>25.10.2014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1EB0A7C-6C51-4598-8AF6-A667F5FAEC66}" type="datetimeFigureOut">
              <a:rPr lang="ru-RU" smtClean="0"/>
              <a:t>25.10.2014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B0A7C-6C51-4598-8AF6-A667F5FAEC66}" type="datetimeFigureOut">
              <a:rPr lang="ru-RU" smtClean="0"/>
              <a:t>25.10.2014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EB0A7C-6C51-4598-8AF6-A667F5FAEC66}" type="datetimeFigureOut">
              <a:rPr lang="ru-RU" smtClean="0"/>
              <a:t>25.10.2014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357412-72D3-49BC-9BA3-3B88A04EEDF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EB0A7C-6C51-4598-8AF6-A667F5FAEC66}" type="datetimeFigureOut">
              <a:rPr lang="ru-RU" smtClean="0"/>
              <a:t>25.10.2014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357412-72D3-49BC-9BA3-3B88A04EEDF4}"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01EB0A7C-6C51-4598-8AF6-A667F5FAEC66}" type="datetimeFigureOut">
              <a:rPr lang="ru-RU" smtClean="0"/>
              <a:t>25.10.2014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67357412-72D3-49BC-9BA3-3B88A04EEDF4}" type="slidenum">
              <a:rPr lang="ru-RU" smtClean="0"/>
              <a:t>‹#›</a:t>
            </a:fld>
            <a:endParaRPr lang="ru-R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340768"/>
            <a:ext cx="8856984" cy="2160240"/>
          </a:xfrm>
        </p:spPr>
        <p:txBody>
          <a:bodyPr/>
          <a:lstStyle/>
          <a:p>
            <a:pPr algn="ctr"/>
            <a:r>
              <a:rPr lang="ru-RU" sz="8800" b="1" dirty="0" smtClean="0">
                <a:solidFill>
                  <a:srgbClr val="FF66FF"/>
                </a:solidFill>
                <a:latin typeface="Monotype Corsiva" panose="03010101010201010101" pitchFamily="66" charset="0"/>
              </a:rPr>
              <a:t>Опасные и красивые</a:t>
            </a:r>
            <a:endParaRPr lang="ru-RU" sz="8800" b="1" dirty="0">
              <a:solidFill>
                <a:srgbClr val="FF66FF"/>
              </a:solidFill>
              <a:latin typeface="Monotype Corsiva" panose="03010101010201010101" pitchFamily="66" charset="0"/>
            </a:endParaRPr>
          </a:p>
        </p:txBody>
      </p:sp>
      <p:sp>
        <p:nvSpPr>
          <p:cNvPr id="3" name="Подзаголовок 2"/>
          <p:cNvSpPr>
            <a:spLocks noGrp="1"/>
          </p:cNvSpPr>
          <p:nvPr>
            <p:ph type="subTitle" idx="1"/>
          </p:nvPr>
        </p:nvSpPr>
        <p:spPr>
          <a:xfrm>
            <a:off x="4499992" y="5229200"/>
            <a:ext cx="4308868" cy="1512168"/>
          </a:xfrm>
        </p:spPr>
        <p:txBody>
          <a:bodyPr>
            <a:normAutofit fontScale="85000" lnSpcReduction="10000"/>
          </a:bodyPr>
          <a:lstStyle/>
          <a:p>
            <a:pPr algn="r"/>
            <a:r>
              <a:rPr lang="ru-RU" dirty="0" smtClean="0">
                <a:solidFill>
                  <a:schemeClr val="bg1"/>
                </a:solidFill>
                <a:latin typeface="Times New Roman" panose="02020603050405020304" pitchFamily="18" charset="0"/>
                <a:cs typeface="Times New Roman" panose="02020603050405020304" pitchFamily="18" charset="0"/>
              </a:rPr>
              <a:t>Выполнила: воспитатель ГБОУ Детского сада комбинированного вида № 1951</a:t>
            </a:r>
          </a:p>
          <a:p>
            <a:pPr algn="r"/>
            <a:r>
              <a:rPr lang="ru-RU" dirty="0" smtClean="0">
                <a:solidFill>
                  <a:schemeClr val="bg1"/>
                </a:solidFill>
                <a:latin typeface="Times New Roman" panose="02020603050405020304" pitchFamily="18" charset="0"/>
                <a:cs typeface="Times New Roman" panose="02020603050405020304" pitchFamily="18" charset="0"/>
              </a:rPr>
              <a:t>Медова Наталья Витальевна</a:t>
            </a:r>
          </a:p>
          <a:p>
            <a:pPr algn="r"/>
            <a:r>
              <a:rPr lang="ru-RU" dirty="0" smtClean="0">
                <a:solidFill>
                  <a:schemeClr val="bg1"/>
                </a:solidFill>
                <a:latin typeface="Times New Roman" panose="02020603050405020304" pitchFamily="18" charset="0"/>
                <a:cs typeface="Times New Roman" panose="02020603050405020304" pitchFamily="18" charset="0"/>
              </a:rPr>
              <a:t> 2014 год.</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2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80928"/>
            <a:ext cx="7125113" cy="924475"/>
          </a:xfrm>
        </p:spPr>
        <p:txBody>
          <a:bodyPr/>
          <a:lstStyle/>
          <a:p>
            <a:pPr algn="ctr"/>
            <a:r>
              <a:rPr lang="ru-RU" sz="8000" b="1" dirty="0" smtClean="0">
                <a:solidFill>
                  <a:srgbClr val="FF0000"/>
                </a:solidFill>
                <a:latin typeface="Monotype Corsiva" panose="03010101010201010101" pitchFamily="66" charset="0"/>
              </a:rPr>
              <a:t>Растения</a:t>
            </a:r>
            <a:endParaRPr lang="ru-RU" sz="8000" b="1"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3130266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19"/>
          </a:xfrm>
        </p:spPr>
        <p:txBody>
          <a:bodyPr>
            <a:normAutofit lnSpcReduction="10000"/>
          </a:bodyPr>
          <a:lstStyle/>
          <a:p>
            <a:pPr marL="0" indent="0">
              <a:buNone/>
            </a:pPr>
            <a:r>
              <a:rPr lang="ru-RU" dirty="0" smtClean="0"/>
              <a:t>       </a:t>
            </a:r>
            <a:r>
              <a:rPr lang="ru-RU" sz="2300" dirty="0" smtClean="0">
                <a:latin typeface="Times New Roman" panose="02020603050405020304" pitchFamily="18" charset="0"/>
                <a:cs typeface="Times New Roman" panose="02020603050405020304" pitchFamily="18" charset="0"/>
              </a:rPr>
              <a:t>Ядовитыми </a:t>
            </a:r>
            <a:r>
              <a:rPr lang="ru-RU" sz="2300" dirty="0">
                <a:latin typeface="Times New Roman" panose="02020603050405020304" pitchFamily="18" charset="0"/>
                <a:cs typeface="Times New Roman" panose="02020603050405020304" pitchFamily="18" charset="0"/>
              </a:rPr>
              <a:t>называются </a:t>
            </a:r>
            <a:r>
              <a:rPr lang="ru-RU" sz="2300" dirty="0" smtClean="0">
                <a:latin typeface="Times New Roman" panose="02020603050405020304" pitchFamily="18" charset="0"/>
                <a:cs typeface="Times New Roman" panose="02020603050405020304" pitchFamily="18" charset="0"/>
              </a:rPr>
              <a:t>растения, </a:t>
            </a:r>
            <a:r>
              <a:rPr lang="ru-RU" sz="2300" dirty="0">
                <a:latin typeface="Times New Roman" panose="02020603050405020304" pitchFamily="18" charset="0"/>
                <a:cs typeface="Times New Roman" panose="02020603050405020304" pitchFamily="18" charset="0"/>
              </a:rPr>
              <a:t>содержащие такие химические вещества, которые, попав в </a:t>
            </a:r>
            <a:r>
              <a:rPr lang="ru-RU" sz="2300" dirty="0" smtClean="0">
                <a:latin typeface="Times New Roman" panose="02020603050405020304" pitchFamily="18" charset="0"/>
                <a:cs typeface="Times New Roman" panose="02020603050405020304" pitchFamily="18" charset="0"/>
              </a:rPr>
              <a:t>организм человека или животного, </a:t>
            </a:r>
            <a:r>
              <a:rPr lang="ru-RU" sz="2300" dirty="0">
                <a:latin typeface="Times New Roman" panose="02020603050405020304" pitchFamily="18" charset="0"/>
                <a:cs typeface="Times New Roman" panose="02020603050405020304" pitchFamily="18" charset="0"/>
              </a:rPr>
              <a:t>вызывают отравление. Отравление может привести к тяжелому заболеванию и даже к смерти. Для самого </a:t>
            </a:r>
            <a:r>
              <a:rPr lang="ru-RU" sz="2300" b="1" dirty="0">
                <a:latin typeface="Times New Roman" panose="02020603050405020304" pitchFamily="18" charset="0"/>
                <a:cs typeface="Times New Roman" panose="02020603050405020304" pitchFamily="18" charset="0"/>
              </a:rPr>
              <a:t>растения ядовитые</a:t>
            </a:r>
            <a:r>
              <a:rPr lang="ru-RU" sz="2300" dirty="0">
                <a:latin typeface="Times New Roman" panose="02020603050405020304" pitchFamily="18" charset="0"/>
                <a:cs typeface="Times New Roman" panose="02020603050405020304" pitchFamily="18" charset="0"/>
              </a:rPr>
              <a:t> вещества имеют большое значение. Они защищают растение от </a:t>
            </a:r>
            <a:r>
              <a:rPr lang="ru-RU" sz="2300" dirty="0" smtClean="0">
                <a:latin typeface="Times New Roman" panose="02020603050405020304" pitchFamily="18" charset="0"/>
                <a:cs typeface="Times New Roman" panose="02020603050405020304" pitchFamily="18" charset="0"/>
              </a:rPr>
              <a:t>животных, </a:t>
            </a:r>
            <a:r>
              <a:rPr lang="ru-RU" sz="2300" dirty="0">
                <a:latin typeface="Times New Roman" panose="02020603050405020304" pitchFamily="18" charset="0"/>
                <a:cs typeface="Times New Roman" panose="02020603050405020304" pitchFamily="18" charset="0"/>
              </a:rPr>
              <a:t>которые могли бы съесть его стебли, листья, корни или семена.</a:t>
            </a:r>
          </a:p>
          <a:p>
            <a:pPr marL="0" indent="0">
              <a:buNone/>
            </a:pPr>
            <a:r>
              <a:rPr lang="ru-RU" sz="2300" dirty="0" smtClean="0">
                <a:latin typeface="Times New Roman" panose="02020603050405020304" pitchFamily="18" charset="0"/>
                <a:cs typeface="Times New Roman" panose="02020603050405020304" pitchFamily="18" charset="0"/>
              </a:rPr>
              <a:t>       К </a:t>
            </a:r>
            <a:r>
              <a:rPr lang="ru-RU" sz="2300" dirty="0">
                <a:latin typeface="Times New Roman" panose="02020603050405020304" pitchFamily="18" charset="0"/>
                <a:cs typeface="Times New Roman" panose="02020603050405020304" pitchFamily="18" charset="0"/>
              </a:rPr>
              <a:t>ядовитым веществам, содержащимся в растениях, относятся азотистые соединения (алкалоиды), соединения Сахаров со спиртами, кислотами и другими веществами (гликозиды), растительные мыла (сапонины), горькие вещества, токсины, смолы, углеводороды и др.</a:t>
            </a:r>
          </a:p>
          <a:p>
            <a:pPr marL="0" indent="0">
              <a:buNone/>
            </a:pPr>
            <a:r>
              <a:rPr lang="ru-RU" sz="2300" dirty="0" smtClean="0">
                <a:latin typeface="Times New Roman" panose="02020603050405020304" pitchFamily="18" charset="0"/>
                <a:cs typeface="Times New Roman" panose="02020603050405020304" pitchFamily="18" charset="0"/>
              </a:rPr>
              <a:t>       У </a:t>
            </a:r>
            <a:r>
              <a:rPr lang="ru-RU" sz="2300" dirty="0">
                <a:latin typeface="Times New Roman" panose="02020603050405020304" pitchFamily="18" charset="0"/>
                <a:cs typeface="Times New Roman" panose="02020603050405020304" pitchFamily="18" charset="0"/>
              </a:rPr>
              <a:t>некоторых растений ядовиты кора и плоды, а листья и цветки совсем безвредны (крушина), у других ядовиты цветки (гречиха), у третьих — только плоды (плевел), а у некоторых видов ядовито все растение, кроме плодов (сумах). Есть растения целиком ядовитые </a:t>
            </a:r>
            <a:r>
              <a:rPr lang="ru-RU" sz="2300" dirty="0" smtClean="0">
                <a:latin typeface="Times New Roman" panose="02020603050405020304" pitchFamily="18" charset="0"/>
                <a:cs typeface="Times New Roman" panose="02020603050405020304" pitchFamily="18" charset="0"/>
              </a:rPr>
              <a:t>(вороний глаз</a:t>
            </a:r>
            <a:r>
              <a:rPr lang="ru-RU" sz="2300" dirty="0">
                <a:latin typeface="Times New Roman" panose="02020603050405020304" pitchFamily="18" charset="0"/>
                <a:cs typeface="Times New Roman" panose="02020603050405020304" pitchFamily="18" charset="0"/>
              </a:rPr>
              <a:t>). По мере развития растения количество ядовитых веществ в нем меняется</a:t>
            </a:r>
            <a:r>
              <a:rPr lang="ru-RU" sz="2300" dirty="0" smtClean="0">
                <a:latin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22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9" y="2996952"/>
            <a:ext cx="4572000" cy="386104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470" y="3140967"/>
            <a:ext cx="3946713" cy="37521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5" y="3140967"/>
            <a:ext cx="2592288" cy="3727648"/>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313"/>
            <a:ext cx="4183540" cy="3137655"/>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7687" y="3313"/>
            <a:ext cx="3799497" cy="3425687"/>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075" y="0"/>
            <a:ext cx="3015868" cy="3353679"/>
          </a:xfrm>
          <a:prstGeom prst="rect">
            <a:avLst/>
          </a:prstGeom>
        </p:spPr>
      </p:pic>
    </p:spTree>
    <p:extLst>
      <p:ext uri="{BB962C8B-B14F-4D97-AF65-F5344CB8AC3E}">
        <p14:creationId xmlns:p14="http://schemas.microsoft.com/office/powerpoint/2010/main" val="1750767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27584" y="116632"/>
            <a:ext cx="7125113" cy="924475"/>
          </a:xfrm>
        </p:spPr>
        <p:txBody>
          <a:bodyPr/>
          <a:lstStyle/>
          <a:p>
            <a:pPr algn="ctr"/>
            <a:r>
              <a:rPr lang="ru-RU" sz="5400" dirty="0">
                <a:solidFill>
                  <a:srgbClr val="FF0000"/>
                </a:solidFill>
                <a:latin typeface="Monotype Corsiva" panose="03010101010201010101" pitchFamily="66" charset="0"/>
                <a:cs typeface="Times New Roman" panose="02020603050405020304" pitchFamily="18" charset="0"/>
              </a:rPr>
              <a:t>В</a:t>
            </a:r>
            <a:r>
              <a:rPr lang="ru-RU" sz="5400" dirty="0" smtClean="0">
                <a:solidFill>
                  <a:srgbClr val="FF0000"/>
                </a:solidFill>
                <a:latin typeface="Monotype Corsiva" panose="03010101010201010101" pitchFamily="66" charset="0"/>
                <a:cs typeface="Times New Roman" panose="02020603050405020304" pitchFamily="18" charset="0"/>
              </a:rPr>
              <a:t>ороний </a:t>
            </a:r>
            <a:r>
              <a:rPr lang="ru-RU" sz="5400" dirty="0">
                <a:solidFill>
                  <a:srgbClr val="FF0000"/>
                </a:solidFill>
                <a:latin typeface="Monotype Corsiva" panose="03010101010201010101" pitchFamily="66" charset="0"/>
                <a:cs typeface="Times New Roman" panose="02020603050405020304" pitchFamily="18" charset="0"/>
              </a:rPr>
              <a:t>глаз</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836712"/>
            <a:ext cx="8928992" cy="5904655"/>
          </a:xfrm>
        </p:spPr>
        <p:txBody>
          <a:bodyPr>
            <a:normAutofit lnSpcReduction="10000"/>
          </a:bodyPr>
          <a:lstStyle/>
          <a:p>
            <a:pPr marL="0" indent="0">
              <a:buNone/>
            </a:pPr>
            <a:r>
              <a:rPr lang="ru-RU" dirty="0" smtClean="0">
                <a:latin typeface="Times New Roman" panose="02020603050405020304" pitchFamily="18" charset="0"/>
                <a:cs typeface="Times New Roman" panose="02020603050405020304" pitchFamily="18" charset="0"/>
              </a:rPr>
              <a:t>     Часто </a:t>
            </a:r>
            <a:r>
              <a:rPr lang="ru-RU" dirty="0">
                <a:latin typeface="Times New Roman" panose="02020603050405020304" pitchFamily="18" charset="0"/>
                <a:cs typeface="Times New Roman" panose="02020603050405020304" pitchFamily="18" charset="0"/>
              </a:rPr>
              <a:t>в еловом лесу можно встретить оригинальное </a:t>
            </a:r>
            <a:r>
              <a:rPr lang="ru-RU" dirty="0" smtClean="0">
                <a:latin typeface="Times New Roman" panose="02020603050405020304" pitchFamily="18" charset="0"/>
                <a:cs typeface="Times New Roman" panose="02020603050405020304" pitchFamily="18" charset="0"/>
              </a:rPr>
              <a:t>растение - вороний глаз</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Это растение имеет очень характерный облик, его можно узнать сразу. </a:t>
            </a:r>
            <a:r>
              <a:rPr lang="ru-RU" dirty="0" smtClean="0">
                <a:latin typeface="Times New Roman" panose="02020603050405020304" pitchFamily="18" charset="0"/>
                <a:cs typeface="Times New Roman" panose="02020603050405020304" pitchFamily="18" charset="0"/>
              </a:rPr>
              <a:t>высокий </a:t>
            </a:r>
            <a:r>
              <a:rPr lang="ru-RU" dirty="0">
                <a:latin typeface="Times New Roman" panose="02020603050405020304" pitchFamily="18" charset="0"/>
                <a:cs typeface="Times New Roman" panose="02020603050405020304" pitchFamily="18" charset="0"/>
              </a:rPr>
              <a:t>стебель, четыре крупных листа, а наверху — в окружении околоцветника — сизо-черную ягоду. Листья растения </a:t>
            </a:r>
            <a:r>
              <a:rPr lang="ru-RU" dirty="0" smtClean="0">
                <a:latin typeface="Times New Roman" panose="02020603050405020304" pitchFamily="18" charset="0"/>
                <a:cs typeface="Times New Roman" panose="02020603050405020304" pitchFamily="18" charset="0"/>
              </a:rPr>
              <a:t>заостренные</a:t>
            </a:r>
            <a:r>
              <a:rPr lang="ru-RU" dirty="0">
                <a:latin typeface="Times New Roman" panose="02020603050405020304" pitchFamily="18" charset="0"/>
                <a:cs typeface="Times New Roman" panose="02020603050405020304" pitchFamily="18" charset="0"/>
              </a:rPr>
              <a:t>, с тремя жилками, длиной до 14 см и шириной до 8 см. Цветок один, зеленовато-белый, цветет в мае—июне, плод — ягода, созревает в июле—августе. Растение обычно в хвойных лесах, среди кустарников, часто встречается в ельниках вместе с кислицей.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Следует </a:t>
            </a:r>
            <a:r>
              <a:rPr lang="ru-RU" dirty="0">
                <a:latin typeface="Times New Roman" panose="02020603050405020304" pitchFamily="18" charset="0"/>
                <a:cs typeface="Times New Roman" panose="02020603050405020304" pitchFamily="18" charset="0"/>
              </a:rPr>
              <a:t>помнить, что растение очень </a:t>
            </a:r>
            <a:r>
              <a:rPr lang="ru-RU" dirty="0" smtClean="0">
                <a:latin typeface="Times New Roman" panose="02020603050405020304" pitchFamily="18" charset="0"/>
                <a:cs typeface="Times New Roman" panose="02020603050405020304" pitchFamily="18" charset="0"/>
              </a:rPr>
              <a:t>ядовито – все его части, особенно корневище и ягоды, содержащие опасные для здоровья человека . Иногда в народной медицине используют настойку травы вороньего глаза для лечения невралгии, мигрени, нарушения обмена веществ.</a:t>
            </a:r>
          </a:p>
          <a:p>
            <a:pPr marL="0" indent="0">
              <a:buNone/>
            </a:pPr>
            <a:r>
              <a:rPr lang="ru-RU" dirty="0" smtClean="0">
                <a:latin typeface="Times New Roman" panose="02020603050405020304" pitchFamily="18" charset="0"/>
                <a:cs typeface="Times New Roman" panose="02020603050405020304" pitchFamily="18" charset="0"/>
              </a:rPr>
              <a:t>     Цветет </a:t>
            </a:r>
            <a:r>
              <a:rPr lang="ru-RU" dirty="0">
                <a:latin typeface="Times New Roman" panose="02020603050405020304" pitchFamily="18" charset="0"/>
                <a:cs typeface="Times New Roman" panose="02020603050405020304" pitchFamily="18" charset="0"/>
              </a:rPr>
              <a:t>вороний глаз в конце весны. Но цветение его обычно проходит никем не замеченным. Цветки растения хотя и не слишком мелкие, но ничем не выделяются, так как имеют невзрачную зеленоватую окраску. Они не привлекают к себе особого внимания.</a:t>
            </a:r>
          </a:p>
          <a:p>
            <a:pPr marL="0" indent="0">
              <a:buNone/>
            </a:pPr>
            <a:r>
              <a:rPr lang="ru-RU" dirty="0">
                <a:latin typeface="Times New Roman" panose="02020603050405020304" pitchFamily="18" charset="0"/>
                <a:cs typeface="Times New Roman" panose="02020603050405020304" pitchFamily="18" charset="0"/>
              </a:rPr>
              <a:t>     Цветок вороньего глаза таков, что трудно сказать, давно ли он распустился. Внешний вид его в начале цветения почти такой же, как и в конце. Листочки околоцветника и тычинки после цветения не опадают, остаются на растении. Эти части цветка со временем постепенно засыхают, а пестик превращается в плод - небольшую черную - ягоду. Темная ягода заметна гораздо лучше, чем цветок, она всегда привлекает внимание.</a:t>
            </a:r>
          </a:p>
        </p:txBody>
      </p:sp>
    </p:spTree>
    <p:extLst>
      <p:ext uri="{BB962C8B-B14F-4D97-AF65-F5344CB8AC3E}">
        <p14:creationId xmlns:p14="http://schemas.microsoft.com/office/powerpoint/2010/main" val="37568065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0137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pPr algn="ctr"/>
            <a:r>
              <a:rPr lang="ru-RU" sz="5400" dirty="0" smtClean="0">
                <a:solidFill>
                  <a:srgbClr val="FF0000"/>
                </a:solidFill>
                <a:latin typeface="Monotype Corsiva" panose="03010101010201010101" pitchFamily="66" charset="0"/>
              </a:rPr>
              <a:t>Загадки</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908720"/>
            <a:ext cx="8856984" cy="5760639"/>
          </a:xfrm>
        </p:spPr>
        <p:txBody>
          <a:bodyPr>
            <a:normAutofit lnSpcReduction="10000"/>
          </a:bodyPr>
          <a:lstStyle/>
          <a:p>
            <a:pPr marL="0" indent="0">
              <a:buNone/>
            </a:pPr>
            <a:r>
              <a:rPr lang="ru-RU" sz="2400" dirty="0" smtClean="0">
                <a:latin typeface="Times New Roman" panose="02020603050405020304" pitchFamily="18" charset="0"/>
                <a:cs typeface="Times New Roman" panose="02020603050405020304" pitchFamily="18" charset="0"/>
              </a:rPr>
              <a:t>      Нарядные </a:t>
            </a:r>
            <a:r>
              <a:rPr lang="ru-RU" sz="2400" dirty="0">
                <a:latin typeface="Times New Roman" panose="02020603050405020304" pitchFamily="18" charset="0"/>
                <a:cs typeface="Times New Roman" panose="02020603050405020304" pitchFamily="18" charset="0"/>
              </a:rPr>
              <a:t>сестрички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Весь </a:t>
            </a:r>
            <a:r>
              <a:rPr lang="ru-RU" sz="2400" dirty="0">
                <a:latin typeface="Times New Roman" panose="02020603050405020304" pitchFamily="18" charset="0"/>
                <a:cs typeface="Times New Roman" panose="02020603050405020304" pitchFamily="18" charset="0"/>
              </a:rPr>
              <a:t>день гостей встречают,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Медом </a:t>
            </a:r>
            <a:r>
              <a:rPr lang="ru-RU" sz="2400" dirty="0">
                <a:latin typeface="Times New Roman" panose="02020603050405020304" pitchFamily="18" charset="0"/>
                <a:cs typeface="Times New Roman" panose="02020603050405020304" pitchFamily="18" charset="0"/>
              </a:rPr>
              <a:t>угощают. </a:t>
            </a:r>
            <a:br>
              <a:rPr lang="ru-RU" sz="2400" dirty="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(цветы)</a:t>
            </a:r>
          </a:p>
          <a:p>
            <a:pPr marL="0" indent="0">
              <a:buNone/>
            </a:pPr>
            <a:endParaRPr lang="ru-RU" sz="2400" i="1"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       Круглый</a:t>
            </a:r>
            <a:r>
              <a:rPr lang="ru-RU" sz="2400" dirty="0">
                <a:latin typeface="Times New Roman" panose="02020603050405020304" pitchFamily="18" charset="0"/>
                <a:cs typeface="Times New Roman" panose="02020603050405020304" pitchFamily="18" charset="0"/>
              </a:rPr>
              <a:t>, зрелый, загорелый,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Нам </a:t>
            </a:r>
            <a:r>
              <a:rPr lang="ru-RU" sz="2400" dirty="0">
                <a:latin typeface="Times New Roman" panose="02020603050405020304" pitchFamily="18" charset="0"/>
                <a:cs typeface="Times New Roman" panose="02020603050405020304" pitchFamily="18" charset="0"/>
              </a:rPr>
              <a:t>попался на зубок, -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Расколоться </a:t>
            </a:r>
            <a:r>
              <a:rPr lang="ru-RU" sz="2400" dirty="0">
                <a:latin typeface="Times New Roman" panose="02020603050405020304" pitchFamily="18" charset="0"/>
                <a:cs typeface="Times New Roman" panose="02020603050405020304" pitchFamily="18" charset="0"/>
              </a:rPr>
              <a:t>он не смог.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А </a:t>
            </a:r>
            <a:r>
              <a:rPr lang="ru-RU" sz="2400" dirty="0">
                <a:latin typeface="Times New Roman" panose="02020603050405020304" pitchFamily="18" charset="0"/>
                <a:cs typeface="Times New Roman" panose="02020603050405020304" pitchFamily="18" charset="0"/>
              </a:rPr>
              <a:t>попал под молоток -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Хрустнул </a:t>
            </a:r>
            <a:r>
              <a:rPr lang="ru-RU" sz="2400" dirty="0">
                <a:latin typeface="Times New Roman" panose="02020603050405020304" pitchFamily="18" charset="0"/>
                <a:cs typeface="Times New Roman" panose="02020603050405020304" pitchFamily="18" charset="0"/>
              </a:rPr>
              <a:t>раз... и треснул бок. </a:t>
            </a:r>
            <a:br>
              <a:rPr lang="ru-RU" sz="2400" dirty="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(мак)</a:t>
            </a:r>
          </a:p>
          <a:p>
            <a:pPr marL="0" indent="0">
              <a:buNone/>
            </a:pPr>
            <a:endParaRPr lang="ru-RU" sz="2400" i="1" dirty="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       Весной </a:t>
            </a:r>
            <a:r>
              <a:rPr lang="ru-RU" sz="2400" dirty="0">
                <a:latin typeface="Times New Roman" panose="02020603050405020304" pitchFamily="18" charset="0"/>
                <a:cs typeface="Times New Roman" panose="02020603050405020304" pitchFamily="18" charset="0"/>
              </a:rPr>
              <a:t>вырастают,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А </a:t>
            </a:r>
            <a:r>
              <a:rPr lang="ru-RU" sz="2400" dirty="0">
                <a:latin typeface="Times New Roman" panose="02020603050405020304" pitchFamily="18" charset="0"/>
                <a:cs typeface="Times New Roman" panose="02020603050405020304" pitchFamily="18" charset="0"/>
              </a:rPr>
              <a:t>осенью опадают.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(листья)</a:t>
            </a:r>
            <a:endParaRPr lang="ru-RU" sz="2400"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052736"/>
            <a:ext cx="1707453" cy="187220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059021"/>
            <a:ext cx="2233142" cy="167590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4941168"/>
            <a:ext cx="2198018" cy="1758414"/>
          </a:xfrm>
          <a:prstGeom prst="rect">
            <a:avLst/>
          </a:prstGeom>
        </p:spPr>
      </p:pic>
    </p:spTree>
    <p:extLst>
      <p:ext uri="{BB962C8B-B14F-4D97-AF65-F5344CB8AC3E}">
        <p14:creationId xmlns:p14="http://schemas.microsoft.com/office/powerpoint/2010/main" val="23851948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80">
                                          <p:stCondLst>
                                            <p:cond delay="0"/>
                                          </p:stCondLst>
                                        </p:cTn>
                                        <p:tgtEl>
                                          <p:spTgt spid="3">
                                            <p:txEl>
                                              <p:pRg st="2" end="2"/>
                                            </p:txEl>
                                          </p:spTgt>
                                        </p:tgtEl>
                                      </p:cBhvr>
                                    </p:animEffect>
                                    <p:anim calcmode="lin" valueType="num">
                                      <p:cBhvr>
                                        <p:cTn id="3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2" end="2"/>
                                            </p:txEl>
                                          </p:spTgt>
                                        </p:tgtEl>
                                      </p:cBhvr>
                                      <p:to x="100000" y="60000"/>
                                    </p:animScale>
                                    <p:animScale>
                                      <p:cBhvr>
                                        <p:cTn id="40" dur="166" decel="50000">
                                          <p:stCondLst>
                                            <p:cond delay="676"/>
                                          </p:stCondLst>
                                        </p:cTn>
                                        <p:tgtEl>
                                          <p:spTgt spid="3">
                                            <p:txEl>
                                              <p:pRg st="2" end="2"/>
                                            </p:txEl>
                                          </p:spTgt>
                                        </p:tgtEl>
                                      </p:cBhvr>
                                      <p:to x="100000" y="100000"/>
                                    </p:animScale>
                                    <p:animScale>
                                      <p:cBhvr>
                                        <p:cTn id="41" dur="26">
                                          <p:stCondLst>
                                            <p:cond delay="1312"/>
                                          </p:stCondLst>
                                        </p:cTn>
                                        <p:tgtEl>
                                          <p:spTgt spid="3">
                                            <p:txEl>
                                              <p:pRg st="2" end="2"/>
                                            </p:txEl>
                                          </p:spTgt>
                                        </p:tgtEl>
                                      </p:cBhvr>
                                      <p:to x="100000" y="80000"/>
                                    </p:animScale>
                                    <p:animScale>
                                      <p:cBhvr>
                                        <p:cTn id="42" dur="166" decel="50000">
                                          <p:stCondLst>
                                            <p:cond delay="1338"/>
                                          </p:stCondLst>
                                        </p:cTn>
                                        <p:tgtEl>
                                          <p:spTgt spid="3">
                                            <p:txEl>
                                              <p:pRg st="2" end="2"/>
                                            </p:txEl>
                                          </p:spTgt>
                                        </p:tgtEl>
                                      </p:cBhvr>
                                      <p:to x="100000" y="100000"/>
                                    </p:animScale>
                                    <p:animScale>
                                      <p:cBhvr>
                                        <p:cTn id="43" dur="26">
                                          <p:stCondLst>
                                            <p:cond delay="1642"/>
                                          </p:stCondLst>
                                        </p:cTn>
                                        <p:tgtEl>
                                          <p:spTgt spid="3">
                                            <p:txEl>
                                              <p:pRg st="2" end="2"/>
                                            </p:txEl>
                                          </p:spTgt>
                                        </p:tgtEl>
                                      </p:cBhvr>
                                      <p:to x="100000" y="90000"/>
                                    </p:animScale>
                                    <p:animScale>
                                      <p:cBhvr>
                                        <p:cTn id="44" dur="166" decel="50000">
                                          <p:stCondLst>
                                            <p:cond delay="1668"/>
                                          </p:stCondLst>
                                        </p:cTn>
                                        <p:tgtEl>
                                          <p:spTgt spid="3">
                                            <p:txEl>
                                              <p:pRg st="2" end="2"/>
                                            </p:txEl>
                                          </p:spTgt>
                                        </p:tgtEl>
                                      </p:cBhvr>
                                      <p:to x="100000" y="100000"/>
                                    </p:animScale>
                                    <p:animScale>
                                      <p:cBhvr>
                                        <p:cTn id="45" dur="26">
                                          <p:stCondLst>
                                            <p:cond delay="1808"/>
                                          </p:stCondLst>
                                        </p:cTn>
                                        <p:tgtEl>
                                          <p:spTgt spid="3">
                                            <p:txEl>
                                              <p:pRg st="2" end="2"/>
                                            </p:txEl>
                                          </p:spTgt>
                                        </p:tgtEl>
                                      </p:cBhvr>
                                      <p:to x="100000" y="95000"/>
                                    </p:animScale>
                                    <p:animScale>
                                      <p:cBhvr>
                                        <p:cTn id="46" dur="166" decel="50000">
                                          <p:stCondLst>
                                            <p:cond delay="1834"/>
                                          </p:stCondLst>
                                        </p:cTn>
                                        <p:tgtEl>
                                          <p:spTgt spid="3">
                                            <p:txEl>
                                              <p:pRg st="2" end="2"/>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2000"/>
                                        <p:tgtEl>
                                          <p:spTgt spid="5"/>
                                        </p:tgtEl>
                                      </p:cBhvr>
                                    </p:animEffect>
                                    <p:anim calcmode="lin" valueType="num">
                                      <p:cBhvr>
                                        <p:cTn id="52" dur="2000" fill="hold"/>
                                        <p:tgtEl>
                                          <p:spTgt spid="5"/>
                                        </p:tgtEl>
                                        <p:attrNameLst>
                                          <p:attrName>ppt_w</p:attrName>
                                        </p:attrNameLst>
                                      </p:cBhvr>
                                      <p:tavLst>
                                        <p:tav tm="0" fmla="#ppt_w*sin(2.5*pi*$)">
                                          <p:val>
                                            <p:fltVal val="0"/>
                                          </p:val>
                                        </p:tav>
                                        <p:tav tm="100000">
                                          <p:val>
                                            <p:fltVal val="1"/>
                                          </p:val>
                                        </p:tav>
                                      </p:tavLst>
                                    </p:anim>
                                    <p:anim calcmode="lin" valueType="num">
                                      <p:cBhvr>
                                        <p:cTn id="5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580">
                                          <p:stCondLst>
                                            <p:cond delay="0"/>
                                          </p:stCondLst>
                                        </p:cTn>
                                        <p:tgtEl>
                                          <p:spTgt spid="3">
                                            <p:txEl>
                                              <p:pRg st="4" end="4"/>
                                            </p:txEl>
                                          </p:spTgt>
                                        </p:tgtEl>
                                      </p:cBhvr>
                                    </p:animEffect>
                                    <p:anim calcmode="lin" valueType="num">
                                      <p:cBhvr>
                                        <p:cTn id="5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4" end="4"/>
                                            </p:txEl>
                                          </p:spTgt>
                                        </p:tgtEl>
                                      </p:cBhvr>
                                      <p:to x="100000" y="60000"/>
                                    </p:animScale>
                                    <p:animScale>
                                      <p:cBhvr>
                                        <p:cTn id="65" dur="166" decel="50000">
                                          <p:stCondLst>
                                            <p:cond delay="676"/>
                                          </p:stCondLst>
                                        </p:cTn>
                                        <p:tgtEl>
                                          <p:spTgt spid="3">
                                            <p:txEl>
                                              <p:pRg st="4" end="4"/>
                                            </p:txEl>
                                          </p:spTgt>
                                        </p:tgtEl>
                                      </p:cBhvr>
                                      <p:to x="100000" y="100000"/>
                                    </p:animScale>
                                    <p:animScale>
                                      <p:cBhvr>
                                        <p:cTn id="66" dur="26">
                                          <p:stCondLst>
                                            <p:cond delay="1312"/>
                                          </p:stCondLst>
                                        </p:cTn>
                                        <p:tgtEl>
                                          <p:spTgt spid="3">
                                            <p:txEl>
                                              <p:pRg st="4" end="4"/>
                                            </p:txEl>
                                          </p:spTgt>
                                        </p:tgtEl>
                                      </p:cBhvr>
                                      <p:to x="100000" y="80000"/>
                                    </p:animScale>
                                    <p:animScale>
                                      <p:cBhvr>
                                        <p:cTn id="67" dur="166" decel="50000">
                                          <p:stCondLst>
                                            <p:cond delay="1338"/>
                                          </p:stCondLst>
                                        </p:cTn>
                                        <p:tgtEl>
                                          <p:spTgt spid="3">
                                            <p:txEl>
                                              <p:pRg st="4" end="4"/>
                                            </p:txEl>
                                          </p:spTgt>
                                        </p:tgtEl>
                                      </p:cBhvr>
                                      <p:to x="100000" y="100000"/>
                                    </p:animScale>
                                    <p:animScale>
                                      <p:cBhvr>
                                        <p:cTn id="68" dur="26">
                                          <p:stCondLst>
                                            <p:cond delay="1642"/>
                                          </p:stCondLst>
                                        </p:cTn>
                                        <p:tgtEl>
                                          <p:spTgt spid="3">
                                            <p:txEl>
                                              <p:pRg st="4" end="4"/>
                                            </p:txEl>
                                          </p:spTgt>
                                        </p:tgtEl>
                                      </p:cBhvr>
                                      <p:to x="100000" y="90000"/>
                                    </p:animScale>
                                    <p:animScale>
                                      <p:cBhvr>
                                        <p:cTn id="69" dur="166" decel="50000">
                                          <p:stCondLst>
                                            <p:cond delay="1668"/>
                                          </p:stCondLst>
                                        </p:cTn>
                                        <p:tgtEl>
                                          <p:spTgt spid="3">
                                            <p:txEl>
                                              <p:pRg st="4" end="4"/>
                                            </p:txEl>
                                          </p:spTgt>
                                        </p:tgtEl>
                                      </p:cBhvr>
                                      <p:to x="100000" y="100000"/>
                                    </p:animScale>
                                    <p:animScale>
                                      <p:cBhvr>
                                        <p:cTn id="70" dur="26">
                                          <p:stCondLst>
                                            <p:cond delay="1808"/>
                                          </p:stCondLst>
                                        </p:cTn>
                                        <p:tgtEl>
                                          <p:spTgt spid="3">
                                            <p:txEl>
                                              <p:pRg st="4" end="4"/>
                                            </p:txEl>
                                          </p:spTgt>
                                        </p:tgtEl>
                                      </p:cBhvr>
                                      <p:to x="100000" y="95000"/>
                                    </p:animScale>
                                    <p:animScale>
                                      <p:cBhvr>
                                        <p:cTn id="71" dur="166" decel="50000">
                                          <p:stCondLst>
                                            <p:cond delay="1834"/>
                                          </p:stCondLst>
                                        </p:cTn>
                                        <p:tgtEl>
                                          <p:spTgt spid="3">
                                            <p:txEl>
                                              <p:pRg st="4" end="4"/>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circle(in)">
                                      <p:cBhvr>
                                        <p:cTn id="7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125113" cy="924475"/>
          </a:xfrm>
        </p:spPr>
        <p:txBody>
          <a:bodyPr/>
          <a:lstStyle/>
          <a:p>
            <a:pPr algn="ctr"/>
            <a:r>
              <a:rPr lang="ru-RU" sz="5400" dirty="0">
                <a:solidFill>
                  <a:srgbClr val="FF0000"/>
                </a:solidFill>
                <a:latin typeface="Monotype Corsiva" panose="03010101010201010101" pitchFamily="66" charset="0"/>
              </a:rPr>
              <a:t>Приметы</a:t>
            </a:r>
            <a:endParaRPr lang="ru-RU" sz="5400" dirty="0"/>
          </a:p>
        </p:txBody>
      </p:sp>
      <p:sp>
        <p:nvSpPr>
          <p:cNvPr id="3" name="Объект 2"/>
          <p:cNvSpPr>
            <a:spLocks noGrp="1"/>
          </p:cNvSpPr>
          <p:nvPr>
            <p:ph idx="1"/>
          </p:nvPr>
        </p:nvSpPr>
        <p:spPr>
          <a:xfrm>
            <a:off x="179512" y="908720"/>
            <a:ext cx="8856984" cy="5760639"/>
          </a:xfrm>
        </p:spPr>
        <p:txBody>
          <a:bodyPr>
            <a:normAutofit fontScale="92500" lnSpcReduction="10000"/>
          </a:bodyPr>
          <a:lstStyle/>
          <a:p>
            <a:pPr marL="0" indent="0">
              <a:buNone/>
            </a:pPr>
            <a:r>
              <a:rPr lang="ru-RU"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Клевер сближает свои листочки, наклоняется — перед ненастьем.</a:t>
            </a:r>
          </a:p>
          <a:p>
            <a:pPr marL="0" indent="0">
              <a:buNone/>
            </a:pPr>
            <a:r>
              <a:rPr lang="ru-RU" sz="2400" dirty="0">
                <a:latin typeface="Times New Roman" panose="02020603050405020304" pitchFamily="18" charset="0"/>
                <a:cs typeface="Times New Roman" panose="02020603050405020304" pitchFamily="18" charset="0"/>
              </a:rPr>
              <a:t>      - Когда одуванчик сжимает свой шар, будет дождь.</a:t>
            </a:r>
          </a:p>
          <a:p>
            <a:pPr marL="0" indent="0">
              <a:buNone/>
            </a:pPr>
            <a:r>
              <a:rPr lang="ru-RU" sz="2400" dirty="0">
                <a:latin typeface="Times New Roman" panose="02020603050405020304" pitchFamily="18" charset="0"/>
                <a:cs typeface="Times New Roman" panose="02020603050405020304" pitchFamily="18" charset="0"/>
              </a:rPr>
              <a:t>      - Цветы сильнее пахнут перед дождем.</a:t>
            </a:r>
          </a:p>
          <a:p>
            <a:pPr marL="0" indent="0">
              <a:buNone/>
            </a:pPr>
            <a:r>
              <a:rPr lang="ru-RU" sz="2400" dirty="0">
                <a:latin typeface="Times New Roman" panose="02020603050405020304" pitchFamily="18" charset="0"/>
                <a:cs typeface="Times New Roman" panose="02020603050405020304" pitchFamily="18" charset="0"/>
              </a:rPr>
              <a:t>      - Если съесть пятилепестковый цветок сирени – то повезет</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 Если цветок календулы не раскроется до семи часов утра - будет буря.</a:t>
            </a:r>
          </a:p>
          <a:p>
            <a:pPr marL="0" indent="0">
              <a:buNone/>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Если цветок, который цветет летом, расцветает в доме зимой - к несчастью</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 Кто держит в руках траву белену, тот не боится никакой опасности</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 Краденые семена - лучше всходят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 Утром трава сухая - к ночи ожидай дождя.</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7787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125113" cy="924475"/>
          </a:xfrm>
        </p:spPr>
        <p:txBody>
          <a:bodyPr/>
          <a:lstStyle/>
          <a:p>
            <a:pPr algn="ctr"/>
            <a:r>
              <a:rPr lang="ru-RU" sz="5400" dirty="0" smtClean="0">
                <a:solidFill>
                  <a:srgbClr val="FF0000"/>
                </a:solidFill>
                <a:latin typeface="Monotype Corsiva" panose="03010101010201010101" pitchFamily="66" charset="0"/>
              </a:rPr>
              <a:t>Пословицы</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793630"/>
            <a:ext cx="8928992" cy="5947737"/>
          </a:xfrm>
        </p:spPr>
        <p:txBody>
          <a:bodyPr>
            <a:normAutofit/>
          </a:bodyPr>
          <a:lstStyle/>
          <a:p>
            <a:pPr marL="0" indent="0">
              <a:buNone/>
            </a:pPr>
            <a:r>
              <a:rPr lang="ru-RU" sz="3200" dirty="0" smtClean="0">
                <a:latin typeface="Times New Roman" panose="02020603050405020304" pitchFamily="18" charset="0"/>
                <a:cs typeface="Times New Roman" panose="02020603050405020304" pitchFamily="18" charset="0"/>
              </a:rPr>
              <a:t>      - Растенье </a:t>
            </a:r>
            <a:r>
              <a:rPr lang="ru-RU" sz="3200" dirty="0">
                <a:latin typeface="Times New Roman" panose="02020603050405020304" pitchFamily="18" charset="0"/>
                <a:cs typeface="Times New Roman" panose="02020603050405020304" pitchFamily="18" charset="0"/>
              </a:rPr>
              <a:t>— земли украшенье.</a:t>
            </a:r>
          </a:p>
          <a:p>
            <a:pPr marL="0" indent="0">
              <a:buNone/>
            </a:pPr>
            <a:r>
              <a:rPr lang="ru-RU" sz="3200" dirty="0" smtClean="0">
                <a:latin typeface="Times New Roman" panose="02020603050405020304" pitchFamily="18" charset="0"/>
                <a:cs typeface="Times New Roman" panose="02020603050405020304" pitchFamily="18" charset="0"/>
              </a:rPr>
              <a:t>      - Зелёный </a:t>
            </a:r>
            <a:r>
              <a:rPr lang="ru-RU" sz="3200" dirty="0">
                <a:latin typeface="Times New Roman" panose="02020603050405020304" pitchFamily="18" charset="0"/>
                <a:cs typeface="Times New Roman" panose="02020603050405020304" pitchFamily="18" charset="0"/>
              </a:rPr>
              <a:t>наряд радует взгляд.</a:t>
            </a:r>
          </a:p>
          <a:p>
            <a:pPr marL="0" indent="0">
              <a:buNone/>
            </a:pPr>
            <a:r>
              <a:rPr lang="ru-RU" sz="3200" dirty="0" smtClean="0">
                <a:latin typeface="Times New Roman" panose="02020603050405020304" pitchFamily="18" charset="0"/>
                <a:cs typeface="Times New Roman" panose="02020603050405020304" pitchFamily="18" charset="0"/>
              </a:rPr>
              <a:t>      - Зелёная </a:t>
            </a:r>
            <a:r>
              <a:rPr lang="ru-RU" sz="3200" dirty="0">
                <a:latin typeface="Times New Roman" panose="02020603050405020304" pitchFamily="18" charset="0"/>
                <a:cs typeface="Times New Roman" panose="02020603050405020304" pitchFamily="18" charset="0"/>
              </a:rPr>
              <a:t>ограда — живая отрада</a:t>
            </a:r>
            <a:r>
              <a:rPr lang="ru-RU" sz="3200" dirty="0" smtClean="0">
                <a:latin typeface="Times New Roman" panose="02020603050405020304" pitchFamily="18" charset="0"/>
                <a:cs typeface="Times New Roman" panose="02020603050405020304" pitchFamily="18" charset="0"/>
              </a:rPr>
              <a:t>.</a:t>
            </a:r>
          </a:p>
          <a:p>
            <a:pPr marL="0" indent="0">
              <a:buNone/>
            </a:pPr>
            <a:r>
              <a:rPr lang="ru-RU" sz="3200" dirty="0" smtClean="0">
                <a:latin typeface="Times New Roman" panose="02020603050405020304" pitchFamily="18" charset="0"/>
                <a:cs typeface="Times New Roman" panose="02020603050405020304" pitchFamily="18" charset="0"/>
              </a:rPr>
              <a:t>      - Растенье </a:t>
            </a:r>
            <a:r>
              <a:rPr lang="ru-RU" sz="3200" dirty="0">
                <a:latin typeface="Times New Roman" panose="02020603050405020304" pitchFamily="18" charset="0"/>
                <a:cs typeface="Times New Roman" panose="02020603050405020304" pitchFamily="18" charset="0"/>
              </a:rPr>
              <a:t>— берегам спасенье</a:t>
            </a:r>
            <a:r>
              <a:rPr lang="ru-RU" sz="3200" dirty="0" smtClean="0">
                <a:latin typeface="Times New Roman" panose="02020603050405020304" pitchFamily="18" charset="0"/>
                <a:cs typeface="Times New Roman" panose="02020603050405020304" pitchFamily="18" charset="0"/>
              </a:rPr>
              <a:t>.</a:t>
            </a:r>
          </a:p>
          <a:p>
            <a:pPr marL="0" indent="0">
              <a:buNone/>
            </a:pPr>
            <a:r>
              <a:rPr lang="ru-RU" sz="3200" dirty="0" smtClean="0">
                <a:latin typeface="Times New Roman" panose="02020603050405020304" pitchFamily="18" charset="0"/>
                <a:cs typeface="Times New Roman" panose="02020603050405020304" pitchFamily="18" charset="0"/>
              </a:rPr>
              <a:t>      - Больше </a:t>
            </a:r>
            <a:r>
              <a:rPr lang="ru-RU" sz="3200" dirty="0">
                <a:latin typeface="Times New Roman" panose="02020603050405020304" pitchFamily="18" charset="0"/>
                <a:cs typeface="Times New Roman" panose="02020603050405020304" pitchFamily="18" charset="0"/>
              </a:rPr>
              <a:t>землю удобряй - выше будет урожай.</a:t>
            </a:r>
          </a:p>
          <a:p>
            <a:pPr marL="0" indent="0">
              <a:buNone/>
            </a:pPr>
            <a:r>
              <a:rPr lang="ru-RU" sz="3200" dirty="0" smtClean="0">
                <a:latin typeface="Times New Roman" panose="02020603050405020304" pitchFamily="18" charset="0"/>
                <a:cs typeface="Times New Roman" panose="02020603050405020304" pitchFamily="18" charset="0"/>
              </a:rPr>
              <a:t>      - Больше </a:t>
            </a:r>
            <a:r>
              <a:rPr lang="ru-RU" sz="3200" dirty="0">
                <a:latin typeface="Times New Roman" panose="02020603050405020304" pitchFamily="18" charset="0"/>
                <a:cs typeface="Times New Roman" panose="02020603050405020304" pitchFamily="18" charset="0"/>
              </a:rPr>
              <a:t>снега на полях - больше хлеба в закромах.</a:t>
            </a:r>
          </a:p>
          <a:p>
            <a:pPr marL="0" indent="0">
              <a:buNone/>
            </a:pPr>
            <a:r>
              <a:rPr lang="ru-RU" sz="3200" dirty="0" smtClean="0">
                <a:latin typeface="Times New Roman" panose="02020603050405020304" pitchFamily="18" charset="0"/>
                <a:cs typeface="Times New Roman" panose="02020603050405020304" pitchFamily="18" charset="0"/>
              </a:rPr>
              <a:t>      - Бурьян </a:t>
            </a:r>
            <a:r>
              <a:rPr lang="ru-RU" sz="3200" dirty="0">
                <a:latin typeface="Times New Roman" panose="02020603050405020304" pitchFamily="18" charset="0"/>
                <a:cs typeface="Times New Roman" panose="02020603050405020304" pitchFamily="18" charset="0"/>
              </a:rPr>
              <a:t>уничтожаешь - урожай поднимаешь.</a:t>
            </a:r>
          </a:p>
          <a:p>
            <a:pPr marL="0" indent="0">
              <a:buNone/>
            </a:pPr>
            <a:r>
              <a:rPr lang="ru-RU" sz="3200" dirty="0" smtClean="0">
                <a:latin typeface="Times New Roman" panose="02020603050405020304" pitchFamily="18" charset="0"/>
                <a:cs typeface="Times New Roman" panose="02020603050405020304" pitchFamily="18" charset="0"/>
              </a:rPr>
              <a:t>      - В </a:t>
            </a:r>
            <a:r>
              <a:rPr lang="ru-RU" sz="3200" dirty="0">
                <a:latin typeface="Times New Roman" panose="02020603050405020304" pitchFamily="18" charset="0"/>
                <a:cs typeface="Times New Roman" panose="02020603050405020304" pitchFamily="18" charset="0"/>
              </a:rPr>
              <a:t>землю крошки, из земли лепёшки</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341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852936"/>
            <a:ext cx="7125113" cy="924475"/>
          </a:xfrm>
        </p:spPr>
        <p:txBody>
          <a:bodyPr/>
          <a:lstStyle/>
          <a:p>
            <a:pPr algn="ctr"/>
            <a:r>
              <a:rPr lang="ru-RU" sz="8000" b="1" dirty="0" smtClean="0">
                <a:solidFill>
                  <a:srgbClr val="FF0000"/>
                </a:solidFill>
                <a:latin typeface="Monotype Corsiva" panose="03010101010201010101" pitchFamily="66" charset="0"/>
              </a:rPr>
              <a:t>Цветы</a:t>
            </a:r>
            <a:endParaRPr lang="ru-RU" sz="8000" b="1"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87835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1"/>
          </a:xfrm>
        </p:spPr>
        <p:txBody>
          <a:bodyPr>
            <a:normAutofit/>
          </a:bodyPr>
          <a:lstStyle/>
          <a:p>
            <a:pPr marL="0" indent="0">
              <a:buNone/>
            </a:pPr>
            <a:r>
              <a:rPr lang="ru-RU" dirty="0" smtClean="0"/>
              <a:t>      </a:t>
            </a:r>
            <a:r>
              <a:rPr lang="ru-RU" sz="2400" dirty="0" smtClean="0">
                <a:latin typeface="Times New Roman" panose="02020603050405020304" pitchFamily="18" charset="0"/>
                <a:cs typeface="Times New Roman" panose="02020603050405020304" pitchFamily="18" charset="0"/>
              </a:rPr>
              <a:t>Природа </a:t>
            </a:r>
            <a:r>
              <a:rPr lang="ru-RU" sz="2400" dirty="0">
                <a:latin typeface="Times New Roman" panose="02020603050405020304" pitchFamily="18" charset="0"/>
                <a:cs typeface="Times New Roman" panose="02020603050405020304" pitchFamily="18" charset="0"/>
              </a:rPr>
              <a:t>радует нас многообразием видов и роскошью зеленого убранства, маленькие и большие обитатели лесов, полей и лугов трудятся днем и ночью, вырабатывая кислород и украшая собой окружающий мир.</a:t>
            </a:r>
          </a:p>
          <a:p>
            <a:pPr marL="0" indent="0">
              <a:buNone/>
            </a:pPr>
            <a:r>
              <a:rPr lang="ru-RU" sz="2400" dirty="0" smtClean="0">
                <a:latin typeface="Times New Roman" panose="02020603050405020304" pitchFamily="18" charset="0"/>
                <a:cs typeface="Times New Roman" panose="02020603050405020304" pitchFamily="18" charset="0"/>
              </a:rPr>
              <a:t>     Однако</a:t>
            </a:r>
            <a:r>
              <a:rPr lang="ru-RU" sz="2400" dirty="0">
                <a:latin typeface="Times New Roman" panose="02020603050405020304" pitchFamily="18" charset="0"/>
                <a:cs typeface="Times New Roman" panose="02020603050405020304" pitchFamily="18" charset="0"/>
              </a:rPr>
              <a:t>, далеко не каждое растение является нашим другом. Среди самых красивых и безобидных, на первый взгляд, цветов попадаются очень ядовитые и опасные для жизни растения.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то время как большинство людей знают о том, что им следует остерегаться ядовитого плюща с миндалевидными листьями, далеко не каждый осведомлен о сотнях других видах ядовитых растений, которые растут в лесу или в саду рядом с домом.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Некоторые </a:t>
            </a:r>
            <a:r>
              <a:rPr lang="ru-RU" sz="2400" dirty="0">
                <a:latin typeface="Times New Roman" panose="02020603050405020304" pitchFamily="18" charset="0"/>
                <a:cs typeface="Times New Roman" panose="02020603050405020304" pitchFamily="18" charset="0"/>
              </a:rPr>
              <a:t>из них </a:t>
            </a:r>
            <a:r>
              <a:rPr lang="ru-RU" sz="2400" dirty="0" smtClean="0">
                <a:latin typeface="Times New Roman" panose="02020603050405020304" pitchFamily="18" charset="0"/>
                <a:cs typeface="Times New Roman" panose="02020603050405020304" pitchFamily="18" charset="0"/>
              </a:rPr>
              <a:t>хорошо </a:t>
            </a:r>
            <a:r>
              <a:rPr lang="ru-RU" sz="2400" dirty="0">
                <a:latin typeface="Times New Roman" panose="02020603050405020304" pitchFamily="18" charset="0"/>
                <a:cs typeface="Times New Roman" panose="02020603050405020304" pitchFamily="18" charset="0"/>
              </a:rPr>
              <a:t>знакомы или, возможно, </a:t>
            </a:r>
            <a:r>
              <a:rPr lang="ru-RU" sz="2400" dirty="0" smtClean="0">
                <a:latin typeface="Times New Roman" panose="02020603050405020304" pitchFamily="18" charset="0"/>
                <a:cs typeface="Times New Roman" panose="02020603050405020304" pitchFamily="18" charset="0"/>
              </a:rPr>
              <a:t>о </a:t>
            </a:r>
            <a:r>
              <a:rPr lang="ru-RU" sz="2400" dirty="0">
                <a:latin typeface="Times New Roman" panose="02020603050405020304" pitchFamily="18" charset="0"/>
                <a:cs typeface="Times New Roman" panose="02020603050405020304" pitchFamily="18" charset="0"/>
              </a:rPr>
              <a:t>них </a:t>
            </a:r>
            <a:r>
              <a:rPr lang="ru-RU" sz="2400" dirty="0" smtClean="0">
                <a:latin typeface="Times New Roman" panose="02020603050405020304" pitchFamily="18" charset="0"/>
                <a:cs typeface="Times New Roman" panose="02020603050405020304" pitchFamily="18" charset="0"/>
              </a:rPr>
              <a:t>рассказывали. </a:t>
            </a:r>
            <a:r>
              <a:rPr lang="ru-RU" sz="2400" dirty="0">
                <a:latin typeface="Times New Roman" panose="02020603050405020304" pitchFamily="18" charset="0"/>
                <a:cs typeface="Times New Roman" panose="02020603050405020304" pitchFamily="18" charset="0"/>
              </a:rPr>
              <a:t>Самое главное, чтобы </a:t>
            </a:r>
            <a:r>
              <a:rPr lang="ru-RU" sz="2400" dirty="0" smtClean="0">
                <a:latin typeface="Times New Roman" panose="02020603050405020304" pitchFamily="18" charset="0"/>
                <a:cs typeface="Times New Roman" panose="02020603050405020304" pitchFamily="18" charset="0"/>
              </a:rPr>
              <a:t>можно было узнавать </a:t>
            </a:r>
            <a:r>
              <a:rPr lang="ru-RU" sz="2400" dirty="0">
                <a:latin typeface="Times New Roman" panose="02020603050405020304" pitchFamily="18" charset="0"/>
                <a:cs typeface="Times New Roman" panose="02020603050405020304" pitchFamily="18" charset="0"/>
              </a:rPr>
              <a:t>ядовитые растения </a:t>
            </a:r>
            <a:r>
              <a:rPr lang="ru-RU" sz="2400" dirty="0" smtClean="0">
                <a:latin typeface="Times New Roman" panose="02020603050405020304" pitchFamily="18" charset="0"/>
                <a:cs typeface="Times New Roman" panose="02020603050405020304" pitchFamily="18" charset="0"/>
              </a:rPr>
              <a:t>леса, </a:t>
            </a:r>
            <a:r>
              <a:rPr lang="ru-RU" sz="2400" dirty="0">
                <a:latin typeface="Times New Roman" panose="02020603050405020304" pitchFamily="18" charset="0"/>
                <a:cs typeface="Times New Roman" panose="02020603050405020304" pitchFamily="18" charset="0"/>
              </a:rPr>
              <a:t>и избегать с ними близкого </a:t>
            </a:r>
            <a:r>
              <a:rPr lang="ru-RU" sz="2400" dirty="0" smtClean="0">
                <a:latin typeface="Times New Roman" panose="02020603050405020304" pitchFamily="18" charset="0"/>
                <a:cs typeface="Times New Roman" panose="02020603050405020304" pitchFamily="18" charset="0"/>
              </a:rPr>
              <a:t>контакта</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(Авран, Аконит, Багульник, Барвинок, </a:t>
            </a:r>
            <a:r>
              <a:rPr lang="ru-RU" sz="2400" dirty="0" err="1" smtClean="0">
                <a:latin typeface="Times New Roman" panose="02020603050405020304" pitchFamily="18" charset="0"/>
                <a:cs typeface="Times New Roman" panose="02020603050405020304" pitchFamily="18" charset="0"/>
              </a:rPr>
              <a:t>Беладонна</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расавка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373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276872"/>
            <a:ext cx="7125113" cy="1944216"/>
          </a:xfrm>
        </p:spPr>
        <p:txBody>
          <a:bodyPr/>
          <a:lstStyle/>
          <a:p>
            <a:pPr algn="ctr"/>
            <a:r>
              <a:rPr lang="ru-RU" sz="8000" b="1" dirty="0" smtClean="0">
                <a:solidFill>
                  <a:srgbClr val="FF0000"/>
                </a:solidFill>
                <a:latin typeface="Monotype Corsiva" panose="03010101010201010101" pitchFamily="66" charset="0"/>
              </a:rPr>
              <a:t>Грибы</a:t>
            </a:r>
            <a:endParaRPr lang="ru-RU" sz="8000" b="1"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12768644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27584" y="116632"/>
            <a:ext cx="7125113" cy="924475"/>
          </a:xfrm>
        </p:spPr>
        <p:txBody>
          <a:bodyPr/>
          <a:lstStyle/>
          <a:p>
            <a:pPr algn="ctr"/>
            <a:r>
              <a:rPr lang="ru-RU" sz="5400" dirty="0" smtClean="0">
                <a:solidFill>
                  <a:srgbClr val="FF0000"/>
                </a:solidFill>
                <a:latin typeface="Monotype Corsiva" panose="03010101010201010101" pitchFamily="66" charset="0"/>
              </a:rPr>
              <a:t>Борщевик</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836712"/>
            <a:ext cx="8928992" cy="5904655"/>
          </a:xfrm>
        </p:spPr>
        <p:txBody>
          <a:bodyPr>
            <a:noAutofit/>
          </a:bodyPr>
          <a:lstStyle/>
          <a:p>
            <a:pPr marL="0" indent="0">
              <a:buNone/>
            </a:pPr>
            <a:r>
              <a:rPr lang="ru-RU" sz="14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Двухлетнее </a:t>
            </a:r>
            <a:r>
              <a:rPr lang="ru-RU" sz="2000" dirty="0">
                <a:latin typeface="Times New Roman" panose="02020603050405020304" pitchFamily="18" charset="0"/>
                <a:cs typeface="Times New Roman" panose="02020603050405020304" pitchFamily="18" charset="0"/>
              </a:rPr>
              <a:t>травянистое растение борщевик из семейства зонтичных известно всем. Оно растет на лугах, опушках, вдоль дорог. В высоту борщевик достигает 2,5 м, имеет полый стебель, большие листья и белые цветки, собранные в зонтики. Встречается два вида борщевика: обыкновенный и пушистый, и оба представляют опасность в течение всего лета. Даже срубленное, увядшее растение способно навредить ребенку, особенно тому, кто любит мастерить из стеблей трубочки, дудочки, брызгалки и лодочки.</a:t>
            </a:r>
          </a:p>
          <a:p>
            <a:pPr marL="0" indent="0">
              <a:buNone/>
            </a:pPr>
            <a:r>
              <a:rPr lang="ru-RU" sz="2000" dirty="0" smtClean="0">
                <a:latin typeface="Times New Roman" panose="02020603050405020304" pitchFamily="18" charset="0"/>
                <a:cs typeface="Times New Roman" panose="02020603050405020304" pitchFamily="18" charset="0"/>
              </a:rPr>
              <a:t>      Все </a:t>
            </a:r>
            <a:r>
              <a:rPr lang="ru-RU" sz="2000" dirty="0">
                <a:latin typeface="Times New Roman" panose="02020603050405020304" pitchFamily="18" charset="0"/>
                <a:cs typeface="Times New Roman" panose="02020603050405020304" pitchFamily="18" charset="0"/>
              </a:rPr>
              <a:t>части этого ядовитого растения содержат эфирные масла и другие активные вещества. Капля сока борщевика при попадании на кожу или слизистую может вызвать сильнейшие ожоги, сопровождающиеся болью, покраснением, волдырями, эрозией (неглубокие повреждения кожи, заживление проходит благоприятно, без образования рубцов). Не разрешайте детям не только рвать растение, но даже просто играть в его зарослях.</a:t>
            </a:r>
          </a:p>
          <a:p>
            <a:pPr marL="0" indent="0">
              <a:buNone/>
            </a:pPr>
            <a:r>
              <a:rPr lang="ru-RU" sz="2000" dirty="0" smtClean="0">
                <a:latin typeface="Times New Roman" panose="02020603050405020304" pitchFamily="18" charset="0"/>
                <a:cs typeface="Times New Roman" panose="02020603050405020304" pitchFamily="18" charset="0"/>
              </a:rPr>
              <a:t>      Берегите </a:t>
            </a:r>
            <a:r>
              <a:rPr lang="ru-RU" sz="2000" dirty="0">
                <a:latin typeface="Times New Roman" panose="02020603050405020304" pitchFamily="18" charset="0"/>
                <a:cs typeface="Times New Roman" panose="02020603050405020304" pitchFamily="18" charset="0"/>
              </a:rPr>
              <a:t>себя и детей!!! Не будьте беспечны на прогулках в парках, на дачах, в лесу и т.п.</a:t>
            </a:r>
          </a:p>
          <a:p>
            <a:pPr marL="0" indent="0">
              <a:buNone/>
            </a:pPr>
            <a:r>
              <a:rPr lang="ru-RU" sz="2000" dirty="0" smtClean="0">
                <a:latin typeface="Times New Roman" panose="02020603050405020304" pitchFamily="18" charset="0"/>
                <a:cs typeface="Times New Roman" panose="02020603050405020304" pitchFamily="18" charset="0"/>
              </a:rPr>
              <a:t>      Далее</a:t>
            </a:r>
            <a:r>
              <a:rPr lang="ru-RU" sz="2000" dirty="0">
                <a:latin typeface="Times New Roman" panose="02020603050405020304" pitchFamily="18" charset="0"/>
                <a:cs typeface="Times New Roman" panose="02020603050405020304" pitchFamily="18" charset="0"/>
              </a:rPr>
              <a:t>, для более подробного ознакомления с историей, действием и борьбой с этим растением, приведу статьи о борщевике... </a:t>
            </a:r>
          </a:p>
        </p:txBody>
      </p:sp>
    </p:spTree>
    <p:extLst>
      <p:ext uri="{BB962C8B-B14F-4D97-AF65-F5344CB8AC3E}">
        <p14:creationId xmlns:p14="http://schemas.microsoft.com/office/powerpoint/2010/main" val="2299397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2384159"/>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pPr algn="ctr"/>
            <a:r>
              <a:rPr lang="ru-RU" sz="5400" dirty="0" smtClean="0">
                <a:solidFill>
                  <a:srgbClr val="FF0000"/>
                </a:solidFill>
                <a:latin typeface="Monotype Corsiva" panose="03010101010201010101" pitchFamily="66" charset="0"/>
              </a:rPr>
              <a:t>Загадки</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79512" y="980728"/>
            <a:ext cx="8784976" cy="5688631"/>
          </a:xfrm>
        </p:spPr>
        <p:txBody>
          <a:bodyPr>
            <a:normAutofit fontScale="92500" lnSpcReduction="20000"/>
          </a:bodyPr>
          <a:lstStyle/>
          <a:p>
            <a:pPr marL="0" indent="0">
              <a:buNone/>
            </a:pPr>
            <a:r>
              <a:rPr lang="ru-RU" sz="2000" dirty="0" smtClean="0">
                <a:latin typeface="Times New Roman" panose="02020603050405020304" pitchFamily="18" charset="0"/>
                <a:cs typeface="Times New Roman" panose="02020603050405020304" pitchFamily="18" charset="0"/>
              </a:rPr>
              <a:t>Листок </a:t>
            </a:r>
            <a:r>
              <a:rPr lang="ru-RU" sz="2000" dirty="0">
                <a:latin typeface="Times New Roman" panose="02020603050405020304" pitchFamily="18" charset="0"/>
                <a:cs typeface="Times New Roman" panose="02020603050405020304" pitchFamily="18" charset="0"/>
              </a:rPr>
              <a:t>- стрелочкой,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Цветок - тарелочкой,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 стебель-былинка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Завит, как пружинка. </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Ответ (Вьюнок</a:t>
            </a:r>
            <a:r>
              <a:rPr lang="ru-RU" sz="2000" i="1" dirty="0" smtClean="0">
                <a:latin typeface="Times New Roman" panose="02020603050405020304" pitchFamily="18" charset="0"/>
                <a:cs typeface="Times New Roman" panose="02020603050405020304" pitchFamily="18" charset="0"/>
              </a:rPr>
              <a:t>).</a:t>
            </a:r>
          </a:p>
          <a:p>
            <a:pPr marL="0" indent="0">
              <a:buNone/>
            </a:pPr>
            <a:endParaRPr lang="ru-RU" sz="2000" i="1" dirty="0" smtClean="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Солнце жжёт мою макушку,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Хочет сделать погремушку.</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Ответ (Мак</a:t>
            </a:r>
            <a:r>
              <a:rPr lang="ru-RU" sz="2000" i="1" dirty="0" smtClean="0">
                <a:latin typeface="Times New Roman" panose="02020603050405020304" pitchFamily="18" charset="0"/>
                <a:cs typeface="Times New Roman" panose="02020603050405020304" pitchFamily="18" charset="0"/>
              </a:rPr>
              <a:t>).</a:t>
            </a:r>
          </a:p>
          <a:p>
            <a:pPr marL="0" indent="0">
              <a:buNone/>
            </a:pPr>
            <a:endParaRPr lang="ru-RU" sz="2000" i="1" dirty="0" smtClean="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Очищают воздух,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Создают уют,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На окнах зеленеют,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Круглый год цветут. </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Ответ (Цветы</a:t>
            </a:r>
            <a:r>
              <a:rPr lang="ru-RU" sz="2000" i="1" dirty="0" smtClean="0">
                <a:latin typeface="Times New Roman" panose="02020603050405020304" pitchFamily="18" charset="0"/>
                <a:cs typeface="Times New Roman" panose="02020603050405020304" pitchFamily="18" charset="0"/>
              </a:rPr>
              <a:t>).</a:t>
            </a:r>
          </a:p>
          <a:p>
            <a:pPr marL="0" indent="0">
              <a:buNone/>
            </a:pPr>
            <a:endParaRPr lang="ru-RU" sz="2000" i="1" dirty="0" smtClean="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Из нарядной яркой чашки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Угощаются букашки.</a:t>
            </a:r>
            <a:br>
              <a:rPr lang="ru-RU" sz="2000"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Ответ (Цветок</a:t>
            </a:r>
            <a:r>
              <a:rPr lang="ru-RU" sz="2000" i="1"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037518"/>
            <a:ext cx="2587967" cy="154846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204864"/>
            <a:ext cx="2496277" cy="187220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3717033"/>
            <a:ext cx="2500648" cy="187548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516" y="4994583"/>
            <a:ext cx="2375924" cy="1781943"/>
          </a:xfrm>
          <a:prstGeom prst="rect">
            <a:avLst/>
          </a:prstGeom>
        </p:spPr>
      </p:pic>
    </p:spTree>
    <p:extLst>
      <p:ext uri="{BB962C8B-B14F-4D97-AF65-F5344CB8AC3E}">
        <p14:creationId xmlns:p14="http://schemas.microsoft.com/office/powerpoint/2010/main" val="2342795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heel(1)">
                                      <p:cBhvr>
                                        <p:cTn id="50" dur="2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ipe(down)">
                                      <p:cBhvr>
                                        <p:cTn id="79" dur="580">
                                          <p:stCondLst>
                                            <p:cond delay="0"/>
                                          </p:stCondLst>
                                        </p:cTn>
                                        <p:tgtEl>
                                          <p:spTgt spid="3">
                                            <p:txEl>
                                              <p:pRg st="6" end="6"/>
                                            </p:txEl>
                                          </p:spTgt>
                                        </p:tgtEl>
                                      </p:cBhvr>
                                    </p:animEffect>
                                    <p:anim calcmode="lin" valueType="num">
                                      <p:cBhvr>
                                        <p:cTn id="8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6" end="6"/>
                                            </p:txEl>
                                          </p:spTgt>
                                        </p:tgtEl>
                                      </p:cBhvr>
                                      <p:to x="100000" y="60000"/>
                                    </p:animScale>
                                    <p:animScale>
                                      <p:cBhvr>
                                        <p:cTn id="86" dur="166" decel="50000">
                                          <p:stCondLst>
                                            <p:cond delay="676"/>
                                          </p:stCondLst>
                                        </p:cTn>
                                        <p:tgtEl>
                                          <p:spTgt spid="3">
                                            <p:txEl>
                                              <p:pRg st="6" end="6"/>
                                            </p:txEl>
                                          </p:spTgt>
                                        </p:tgtEl>
                                      </p:cBhvr>
                                      <p:to x="100000" y="100000"/>
                                    </p:animScale>
                                    <p:animScale>
                                      <p:cBhvr>
                                        <p:cTn id="87" dur="26">
                                          <p:stCondLst>
                                            <p:cond delay="1312"/>
                                          </p:stCondLst>
                                        </p:cTn>
                                        <p:tgtEl>
                                          <p:spTgt spid="3">
                                            <p:txEl>
                                              <p:pRg st="6" end="6"/>
                                            </p:txEl>
                                          </p:spTgt>
                                        </p:tgtEl>
                                      </p:cBhvr>
                                      <p:to x="100000" y="80000"/>
                                    </p:animScale>
                                    <p:animScale>
                                      <p:cBhvr>
                                        <p:cTn id="88" dur="166" decel="50000">
                                          <p:stCondLst>
                                            <p:cond delay="1338"/>
                                          </p:stCondLst>
                                        </p:cTn>
                                        <p:tgtEl>
                                          <p:spTgt spid="3">
                                            <p:txEl>
                                              <p:pRg st="6" end="6"/>
                                            </p:txEl>
                                          </p:spTgt>
                                        </p:tgtEl>
                                      </p:cBhvr>
                                      <p:to x="100000" y="100000"/>
                                    </p:animScale>
                                    <p:animScale>
                                      <p:cBhvr>
                                        <p:cTn id="89" dur="26">
                                          <p:stCondLst>
                                            <p:cond delay="1642"/>
                                          </p:stCondLst>
                                        </p:cTn>
                                        <p:tgtEl>
                                          <p:spTgt spid="3">
                                            <p:txEl>
                                              <p:pRg st="6" end="6"/>
                                            </p:txEl>
                                          </p:spTgt>
                                        </p:tgtEl>
                                      </p:cBhvr>
                                      <p:to x="100000" y="90000"/>
                                    </p:animScale>
                                    <p:animScale>
                                      <p:cBhvr>
                                        <p:cTn id="90" dur="166" decel="50000">
                                          <p:stCondLst>
                                            <p:cond delay="1668"/>
                                          </p:stCondLst>
                                        </p:cTn>
                                        <p:tgtEl>
                                          <p:spTgt spid="3">
                                            <p:txEl>
                                              <p:pRg st="6" end="6"/>
                                            </p:txEl>
                                          </p:spTgt>
                                        </p:tgtEl>
                                      </p:cBhvr>
                                      <p:to x="100000" y="100000"/>
                                    </p:animScale>
                                    <p:animScale>
                                      <p:cBhvr>
                                        <p:cTn id="91" dur="26">
                                          <p:stCondLst>
                                            <p:cond delay="1808"/>
                                          </p:stCondLst>
                                        </p:cTn>
                                        <p:tgtEl>
                                          <p:spTgt spid="3">
                                            <p:txEl>
                                              <p:pRg st="6" end="6"/>
                                            </p:txEl>
                                          </p:spTgt>
                                        </p:tgtEl>
                                      </p:cBhvr>
                                      <p:to x="100000" y="95000"/>
                                    </p:animScale>
                                    <p:animScale>
                                      <p:cBhvr>
                                        <p:cTn id="92" dur="166" decel="50000">
                                          <p:stCondLst>
                                            <p:cond delay="1834"/>
                                          </p:stCondLst>
                                        </p:cTn>
                                        <p:tgtEl>
                                          <p:spTgt spid="3">
                                            <p:txEl>
                                              <p:pRg st="6" end="6"/>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heel(1)">
                                      <p:cBhvr>
                                        <p:cTn id="9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125113" cy="924475"/>
          </a:xfrm>
        </p:spPr>
        <p:txBody>
          <a:bodyPr/>
          <a:lstStyle/>
          <a:p>
            <a:pPr algn="ctr"/>
            <a:r>
              <a:rPr lang="ru-RU" sz="5400" dirty="0">
                <a:solidFill>
                  <a:srgbClr val="FF0000"/>
                </a:solidFill>
                <a:latin typeface="Monotype Corsiva" panose="03010101010201010101" pitchFamily="66" charset="0"/>
              </a:rPr>
              <a:t>Приметы</a:t>
            </a:r>
            <a:endParaRPr lang="ru-RU" sz="5400" dirty="0"/>
          </a:p>
        </p:txBody>
      </p:sp>
      <p:sp>
        <p:nvSpPr>
          <p:cNvPr id="3" name="Объект 2"/>
          <p:cNvSpPr>
            <a:spLocks noGrp="1"/>
          </p:cNvSpPr>
          <p:nvPr>
            <p:ph idx="1"/>
          </p:nvPr>
        </p:nvSpPr>
        <p:spPr>
          <a:xfrm>
            <a:off x="179512" y="1052736"/>
            <a:ext cx="8784976" cy="5616623"/>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Дарить желтые цветы — это к будущей разлуке. </a:t>
            </a:r>
          </a:p>
          <a:p>
            <a:pPr marL="0" indent="0">
              <a:buNone/>
            </a:pPr>
            <a:r>
              <a:rPr lang="ru-RU" sz="2000" dirty="0">
                <a:latin typeface="Times New Roman" panose="02020603050405020304" pitchFamily="18" charset="0"/>
                <a:cs typeface="Times New Roman" panose="02020603050405020304" pitchFamily="18" charset="0"/>
              </a:rPr>
              <a:t>      - На сцене не стоит использовать живые цветы – не удастся спектакль.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 Не стоит подбирать сорванные цветы – к смерти.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 Увидеть, как цветет папоротник на Ивана-Купала – открыть множество тайн.</a:t>
            </a:r>
          </a:p>
          <a:p>
            <a:pPr marL="0" indent="0">
              <a:buNone/>
            </a:pPr>
            <a:r>
              <a:rPr lang="ru-RU" sz="2000" dirty="0">
                <a:latin typeface="Times New Roman" panose="02020603050405020304" pitchFamily="18" charset="0"/>
                <a:cs typeface="Times New Roman" panose="02020603050405020304" pitchFamily="18" charset="0"/>
              </a:rPr>
              <a:t>      - Папоротник приносит удачу в азартных играх. </a:t>
            </a:r>
          </a:p>
          <a:p>
            <a:pPr marL="0" indent="0">
              <a:buNone/>
            </a:pPr>
            <a:r>
              <a:rPr lang="ru-RU" sz="2000" dirty="0">
                <a:latin typeface="Times New Roman" panose="02020603050405020304" pitchFamily="18" charset="0"/>
                <a:cs typeface="Times New Roman" panose="02020603050405020304" pitchFamily="18" charset="0"/>
              </a:rPr>
              <a:t>      - Фикус забирает у человека энергию. </a:t>
            </a:r>
          </a:p>
          <a:p>
            <a:pPr marL="0" indent="0">
              <a:buNone/>
            </a:pPr>
            <a:r>
              <a:rPr lang="ru-RU" sz="2000" dirty="0">
                <a:latin typeface="Times New Roman" panose="02020603050405020304" pitchFamily="18" charset="0"/>
                <a:cs typeface="Times New Roman" panose="02020603050405020304" pitchFamily="18" charset="0"/>
              </a:rPr>
              <a:t>      - Розан цветет если кто-то заболеет. </a:t>
            </a:r>
          </a:p>
          <a:p>
            <a:pPr marL="0" indent="0">
              <a:buNone/>
            </a:pPr>
            <a:r>
              <a:rPr lang="ru-RU" sz="2000" dirty="0">
                <a:latin typeface="Times New Roman" panose="02020603050405020304" pitchFamily="18" charset="0"/>
                <a:cs typeface="Times New Roman" panose="02020603050405020304" pitchFamily="18" charset="0"/>
              </a:rPr>
              <a:t>      - Монстера – к разлуке супругов.</a:t>
            </a:r>
          </a:p>
          <a:p>
            <a:pPr marL="0" indent="0">
              <a:buNone/>
            </a:pPr>
            <a:r>
              <a:rPr lang="ru-RU" sz="2000" dirty="0">
                <a:latin typeface="Times New Roman" panose="02020603050405020304" pitchFamily="18" charset="0"/>
                <a:cs typeface="Times New Roman" panose="02020603050405020304" pitchFamily="18" charset="0"/>
              </a:rPr>
              <a:t>      - Если Вам подарили цветок в горшке, непременно надо дать за него символический выкуп, чтобы рос лучше. </a:t>
            </a:r>
          </a:p>
        </p:txBody>
      </p:sp>
    </p:spTree>
    <p:extLst>
      <p:ext uri="{BB962C8B-B14F-4D97-AF65-F5344CB8AC3E}">
        <p14:creationId xmlns:p14="http://schemas.microsoft.com/office/powerpoint/2010/main" val="31536152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7125113" cy="924475"/>
          </a:xfrm>
        </p:spPr>
        <p:txBody>
          <a:bodyPr/>
          <a:lstStyle/>
          <a:p>
            <a:pPr algn="ctr"/>
            <a:r>
              <a:rPr lang="ru-RU" sz="5400" dirty="0" smtClean="0">
                <a:solidFill>
                  <a:srgbClr val="FF0000"/>
                </a:solidFill>
                <a:latin typeface="Monotype Corsiva" panose="03010101010201010101" pitchFamily="66" charset="0"/>
                <a:cs typeface="Times New Roman" panose="02020603050405020304" pitchFamily="18" charset="0"/>
              </a:rPr>
              <a:t>Пословицы</a:t>
            </a:r>
            <a:endParaRPr lang="ru-RU" sz="5400" dirty="0">
              <a:solidFill>
                <a:srgbClr val="FF0000"/>
              </a:solidFill>
              <a:latin typeface="Monotype Corsiva" panose="03010101010201010101" pitchFamily="66" charset="0"/>
              <a:cs typeface="Times New Roman" panose="02020603050405020304" pitchFamily="18" charset="0"/>
            </a:endParaRPr>
          </a:p>
        </p:txBody>
      </p:sp>
      <p:sp>
        <p:nvSpPr>
          <p:cNvPr id="3" name="Объект 2"/>
          <p:cNvSpPr>
            <a:spLocks noGrp="1"/>
          </p:cNvSpPr>
          <p:nvPr>
            <p:ph idx="1"/>
          </p:nvPr>
        </p:nvSpPr>
        <p:spPr>
          <a:xfrm>
            <a:off x="107504" y="764704"/>
            <a:ext cx="8928992" cy="5976663"/>
          </a:xfrm>
        </p:spPr>
        <p:txBody>
          <a:bodyPr>
            <a:normAutofit/>
          </a:bodyPr>
          <a:lstStyle/>
          <a:p>
            <a:pPr marL="0" indent="0">
              <a:buNone/>
            </a:pPr>
            <a:r>
              <a:rPr lang="ru-RU" sz="2800" dirty="0" smtClean="0">
                <a:latin typeface="Times New Roman" panose="02020603050405020304" pitchFamily="18" charset="0"/>
                <a:cs typeface="Times New Roman" panose="02020603050405020304" pitchFamily="18" charset="0"/>
              </a:rPr>
              <a:t>      - Аленький </a:t>
            </a:r>
            <a:r>
              <a:rPr lang="ru-RU" sz="2800" dirty="0">
                <a:latin typeface="Times New Roman" panose="02020603050405020304" pitchFamily="18" charset="0"/>
                <a:cs typeface="Times New Roman" panose="02020603050405020304" pitchFamily="18" charset="0"/>
              </a:rPr>
              <a:t>цветок бросается в глазок</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      - Весна </a:t>
            </a:r>
            <a:r>
              <a:rPr lang="ru-RU" sz="2800" dirty="0">
                <a:latin typeface="Times New Roman" panose="02020603050405020304" pitchFamily="18" charset="0"/>
                <a:cs typeface="Times New Roman" panose="02020603050405020304" pitchFamily="18" charset="0"/>
              </a:rPr>
              <a:t>богата на цветы, а осень — на снопы</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dirty="0" smtClean="0">
                <a:latin typeface="Times New Roman" panose="02020603050405020304" pitchFamily="18" charset="0"/>
                <a:cs typeface="Times New Roman" panose="02020603050405020304" pitchFamily="18" charset="0"/>
              </a:rPr>
              <a:t>      - Где </a:t>
            </a:r>
            <a:r>
              <a:rPr lang="ru-RU" sz="2800" dirty="0">
                <a:latin typeface="Times New Roman" panose="02020603050405020304" pitchFamily="18" charset="0"/>
                <a:cs typeface="Times New Roman" panose="02020603050405020304" pitchFamily="18" charset="0"/>
              </a:rPr>
              <a:t>цветок, там и медок. </a:t>
            </a:r>
          </a:p>
          <a:p>
            <a:pPr marL="0" indent="0">
              <a:buNone/>
            </a:pPr>
            <a:r>
              <a:rPr lang="ru-RU" sz="2800" dirty="0" smtClean="0">
                <a:latin typeface="Times New Roman" panose="02020603050405020304" pitchFamily="18" charset="0"/>
                <a:cs typeface="Times New Roman" panose="02020603050405020304" pitchFamily="18" charset="0"/>
              </a:rPr>
              <a:t>      - И </a:t>
            </a:r>
            <a:r>
              <a:rPr lang="ru-RU" sz="2800" dirty="0">
                <a:latin typeface="Times New Roman" panose="02020603050405020304" pitchFamily="18" charset="0"/>
                <a:cs typeface="Times New Roman" panose="02020603050405020304" pitchFamily="18" charset="0"/>
              </a:rPr>
              <a:t>красивые цветики ядовиты </a:t>
            </a:r>
            <a:r>
              <a:rPr lang="ru-RU" sz="2800" dirty="0" smtClean="0">
                <a:latin typeface="Times New Roman" panose="02020603050405020304" pitchFamily="18" charset="0"/>
                <a:cs typeface="Times New Roman" panose="02020603050405020304" pitchFamily="18" charset="0"/>
              </a:rPr>
              <a:t>бывают.</a:t>
            </a:r>
          </a:p>
          <a:p>
            <a:pPr marL="0" indent="0">
              <a:buNone/>
            </a:pPr>
            <a:r>
              <a:rPr lang="ru-RU" sz="2800" dirty="0" smtClean="0">
                <a:latin typeface="Times New Roman" panose="02020603050405020304" pitchFamily="18" charset="0"/>
                <a:cs typeface="Times New Roman" panose="02020603050405020304" pitchFamily="18" charset="0"/>
              </a:rPr>
              <a:t>      - На </a:t>
            </a:r>
            <a:r>
              <a:rPr lang="ru-RU" sz="2800" dirty="0">
                <a:latin typeface="Times New Roman" panose="02020603050405020304" pitchFamily="18" charset="0"/>
                <a:cs typeface="Times New Roman" panose="02020603050405020304" pitchFamily="18" charset="0"/>
              </a:rPr>
              <a:t>цвет и пчёлка летит. </a:t>
            </a:r>
            <a:endParaRPr lang="ru-RU" sz="2800" dirty="0" smtClean="0">
              <a:latin typeface="Times New Roman" panose="02020603050405020304" pitchFamily="18" charset="0"/>
              <a:cs typeface="Times New Roman" panose="02020603050405020304" pitchFamily="18" charset="0"/>
            </a:endParaRPr>
          </a:p>
          <a:p>
            <a:pPr marL="0" indent="0">
              <a:buNone/>
            </a:pPr>
            <a:r>
              <a:rPr lang="ru-RU" sz="2800" dirty="0" smtClean="0">
                <a:latin typeface="Times New Roman" panose="02020603050405020304" pitchFamily="18" charset="0"/>
                <a:cs typeface="Times New Roman" panose="02020603050405020304" pitchFamily="18" charset="0"/>
              </a:rPr>
              <a:t>      - Не </a:t>
            </a:r>
            <a:r>
              <a:rPr lang="ru-RU" sz="2800" dirty="0">
                <a:latin typeface="Times New Roman" panose="02020603050405020304" pitchFamily="18" charset="0"/>
                <a:cs typeface="Times New Roman" panose="02020603050405020304" pitchFamily="18" charset="0"/>
              </a:rPr>
              <a:t>расти траве после осени; не цвести цветам зимой по снегу</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      - Один </a:t>
            </a:r>
            <a:r>
              <a:rPr lang="ru-RU" sz="2800" dirty="0">
                <a:latin typeface="Times New Roman" panose="02020603050405020304" pitchFamily="18" charset="0"/>
                <a:cs typeface="Times New Roman" panose="02020603050405020304" pitchFamily="18" charset="0"/>
              </a:rPr>
              <a:t>цветок не делает весны</a:t>
            </a:r>
            <a:r>
              <a:rPr lang="ru-RU" sz="2800" dirty="0" smtClean="0">
                <a:latin typeface="Times New Roman" panose="02020603050405020304" pitchFamily="18" charset="0"/>
                <a:cs typeface="Times New Roman" panose="02020603050405020304" pitchFamily="18" charset="0"/>
              </a:rPr>
              <a:t>.</a:t>
            </a:r>
          </a:p>
          <a:p>
            <a:pPr marL="0" indent="0">
              <a:buNone/>
            </a:pPr>
            <a:r>
              <a:rPr lang="ru-RU" sz="2800" dirty="0" smtClean="0">
                <a:latin typeface="Times New Roman" panose="02020603050405020304" pitchFamily="18" charset="0"/>
                <a:cs typeface="Times New Roman" panose="02020603050405020304" pitchFamily="18" charset="0"/>
              </a:rPr>
              <a:t>      - У </a:t>
            </a:r>
            <a:r>
              <a:rPr lang="ru-RU" sz="2800" dirty="0">
                <a:latin typeface="Times New Roman" panose="02020603050405020304" pitchFamily="18" charset="0"/>
                <a:cs typeface="Times New Roman" panose="02020603050405020304" pitchFamily="18" charset="0"/>
              </a:rPr>
              <a:t>красивого цветка жизнь обычно коротка. </a:t>
            </a:r>
            <a:endParaRPr lang="ru-RU"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875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564904"/>
            <a:ext cx="7125113" cy="924475"/>
          </a:xfrm>
        </p:spPr>
        <p:txBody>
          <a:bodyPr/>
          <a:lstStyle/>
          <a:p>
            <a:pPr algn="ctr"/>
            <a:r>
              <a:rPr lang="ru-RU" sz="8000" b="1" dirty="0" smtClean="0">
                <a:solidFill>
                  <a:srgbClr val="FF0000"/>
                </a:solidFill>
                <a:latin typeface="Monotype Corsiva" panose="03010101010201010101" pitchFamily="66" charset="0"/>
              </a:rPr>
              <a:t>Насекомые</a:t>
            </a:r>
            <a:endParaRPr lang="ru-RU" sz="8000" b="1" dirty="0">
              <a:solidFill>
                <a:srgbClr val="FF0000"/>
              </a:solidFill>
              <a:latin typeface="Monotype Corsiva" panose="03010101010201010101" pitchFamily="66" charset="0"/>
            </a:endParaRPr>
          </a:p>
        </p:txBody>
      </p:sp>
    </p:spTree>
    <p:extLst>
      <p:ext uri="{BB962C8B-B14F-4D97-AF65-F5344CB8AC3E}">
        <p14:creationId xmlns:p14="http://schemas.microsoft.com/office/powerpoint/2010/main" val="7196869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4624"/>
            <a:ext cx="7125113" cy="735835"/>
          </a:xfrm>
        </p:spPr>
        <p:txBody>
          <a:bodyPr/>
          <a:lstStyle/>
          <a:p>
            <a:pPr algn="ctr"/>
            <a:r>
              <a:rPr lang="ru-RU" sz="5400" dirty="0" smtClean="0">
                <a:solidFill>
                  <a:srgbClr val="FF0000"/>
                </a:solidFill>
                <a:latin typeface="Monotype Corsiva" panose="03010101010201010101" pitchFamily="66" charset="0"/>
              </a:rPr>
              <a:t>Паук </a:t>
            </a:r>
            <a:r>
              <a:rPr lang="ru-RU" sz="5400" dirty="0" err="1" smtClean="0">
                <a:solidFill>
                  <a:srgbClr val="FF0000"/>
                </a:solidFill>
                <a:latin typeface="Monotype Corsiva" panose="03010101010201010101" pitchFamily="66" charset="0"/>
              </a:rPr>
              <a:t>каракут</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836712"/>
            <a:ext cx="8856984" cy="5832647"/>
          </a:xfrm>
        </p:spPr>
        <p:txBody>
          <a:bodyPr>
            <a:noAutofit/>
          </a:bodyPr>
          <a:lstStyle/>
          <a:p>
            <a:pPr marL="0" indent="0">
              <a:buNone/>
            </a:pPr>
            <a:r>
              <a:rPr lang="ru-RU" sz="2400" dirty="0"/>
              <a:t> </a:t>
            </a:r>
            <a:r>
              <a:rPr lang="ru-RU" sz="2400" dirty="0" smtClean="0"/>
              <a:t>    </a:t>
            </a:r>
            <a:r>
              <a:rPr lang="ru-RU" sz="2400" dirty="0" smtClean="0">
                <a:latin typeface="Times New Roman" panose="02020603050405020304" pitchFamily="18" charset="0"/>
                <a:cs typeface="Times New Roman" panose="02020603050405020304" pitchFamily="18" charset="0"/>
              </a:rPr>
              <a:t>Нужно </a:t>
            </a:r>
            <a:r>
              <a:rPr lang="ru-RU" sz="2400" dirty="0">
                <a:latin typeface="Times New Roman" panose="02020603050405020304" pitchFamily="18" charset="0"/>
                <a:cs typeface="Times New Roman" panose="02020603050405020304" pitchFamily="18" charset="0"/>
              </a:rPr>
              <a:t>остерегаться укуса паука каракурта. Обычно этот блестящий черный паук с ярко-красными пятнышками на верхней части брюшка находится среди </a:t>
            </a:r>
            <a:r>
              <a:rPr lang="ru-RU" sz="2400" dirty="0" smtClean="0">
                <a:latin typeface="Times New Roman" panose="02020603050405020304" pitchFamily="18" charset="0"/>
                <a:cs typeface="Times New Roman" panose="02020603050405020304" pitchFamily="18" charset="0"/>
              </a:rPr>
              <a:t>камней</a:t>
            </a:r>
            <a:r>
              <a:rPr lang="ru-RU" sz="2400" dirty="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     Укус его </a:t>
            </a:r>
            <a:r>
              <a:rPr lang="ru-RU" sz="2400" dirty="0">
                <a:latin typeface="Times New Roman" panose="02020603050405020304" pitchFamily="18" charset="0"/>
                <a:cs typeface="Times New Roman" panose="02020603050405020304" pitchFamily="18" charset="0"/>
              </a:rPr>
              <a:t>для человека смертельно опасен. От него гибнут даже такие крупные животные, как лошадь или верблюд. Яд каракурта в 15 раз сильнее яда гремучей змеи! Маленькое красное пятнышко, которое появляется на месте укуса, вскоре пропадает. Через 15 минут начинает сильно болеть живот, грудь, немеют ноги. Возникает психическое возбуждение. Оно сопровождается сильной головной болью, головокружением, судорогами, удушьем, аритмией и посинением лица. Пульс замедляется, немеют руки и ноги. Через 1 — 2 дня человек может погибнуть, если ему не помогут медики. Изредка люди выздоравливают сами, пережив несколько страшных дней. На теле появляется </a:t>
            </a:r>
            <a:r>
              <a:rPr lang="ru-RU" sz="2400" dirty="0" smtClean="0">
                <a:latin typeface="Times New Roman" panose="02020603050405020304" pitchFamily="18" charset="0"/>
                <a:cs typeface="Times New Roman" panose="02020603050405020304" pitchFamily="18" charset="0"/>
              </a:rPr>
              <a:t>сыпь</a:t>
            </a:r>
            <a:r>
              <a:rPr lang="ru-RU" sz="2400" dirty="0">
                <a:latin typeface="Times New Roman" panose="02020603050405020304" pitchFamily="18" charset="0"/>
                <a:cs typeface="Times New Roman" panose="02020603050405020304" pitchFamily="18" charset="0"/>
              </a:rPr>
              <a:t>, после чего начинается медленное восстановление, которое растягивается на 2 — 3 недели и более.</a:t>
            </a:r>
          </a:p>
        </p:txBody>
      </p:sp>
    </p:spTree>
    <p:extLst>
      <p:ext uri="{BB962C8B-B14F-4D97-AF65-F5344CB8AC3E}">
        <p14:creationId xmlns:p14="http://schemas.microsoft.com/office/powerpoint/2010/main" val="2315342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8178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125113" cy="924475"/>
          </a:xfrm>
        </p:spPr>
        <p:txBody>
          <a:bodyPr/>
          <a:lstStyle/>
          <a:p>
            <a:pPr algn="ctr"/>
            <a:r>
              <a:rPr lang="ru-RU" sz="5400" dirty="0" smtClean="0">
                <a:solidFill>
                  <a:srgbClr val="FF0000"/>
                </a:solidFill>
                <a:latin typeface="Monotype Corsiva" panose="03010101010201010101" pitchFamily="66" charset="0"/>
              </a:rPr>
              <a:t>Загадки</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836712"/>
            <a:ext cx="8928992" cy="5904655"/>
          </a:xfrm>
        </p:spPr>
        <p:txBody>
          <a:bodyPr>
            <a:normAutofit fontScale="92500" lnSpcReduction="20000"/>
          </a:bodyPr>
          <a:lstStyle/>
          <a:p>
            <a:pPr marL="0" indent="0">
              <a:buNone/>
            </a:pPr>
            <a:r>
              <a:rPr lang="ru-RU" dirty="0" smtClean="0">
                <a:latin typeface="Times New Roman" panose="02020603050405020304" pitchFamily="18" charset="0"/>
                <a:cs typeface="Times New Roman" panose="02020603050405020304" pitchFamily="18" charset="0"/>
              </a:rPr>
              <a:t>   Сеть</a:t>
            </a:r>
            <a:r>
              <a:rPr lang="ru-RU" dirty="0">
                <a:latin typeface="Times New Roman" panose="02020603050405020304" pitchFamily="18" charset="0"/>
                <a:cs typeface="Times New Roman" panose="02020603050405020304" pitchFamily="18" charset="0"/>
              </a:rPr>
              <a:t>, прозрачную, как тень,</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Ткет </a:t>
            </a:r>
            <a:r>
              <a:rPr lang="ru-RU" dirty="0">
                <a:latin typeface="Times New Roman" panose="02020603050405020304" pitchFamily="18" charset="0"/>
                <a:cs typeface="Times New Roman" panose="02020603050405020304" pitchFamily="18" charset="0"/>
              </a:rPr>
              <a:t>искусно целый день.</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Как </a:t>
            </a:r>
            <a:r>
              <a:rPr lang="ru-RU" dirty="0">
                <a:latin typeface="Times New Roman" panose="02020603050405020304" pitchFamily="18" charset="0"/>
                <a:cs typeface="Times New Roman" panose="02020603050405020304" pitchFamily="18" charset="0"/>
              </a:rPr>
              <a:t>коричневый сучок</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центре сетки …</a:t>
            </a:r>
            <a:br>
              <a:rPr lang="ru-RU" dirty="0">
                <a:latin typeface="Times New Roman" panose="02020603050405020304" pitchFamily="18" charset="0"/>
                <a:cs typeface="Times New Roman" panose="02020603050405020304" pitchFamily="18" charset="0"/>
              </a:rPr>
            </a:br>
            <a:r>
              <a:rPr lang="ru-RU" i="1"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паучок</a:t>
            </a:r>
            <a:r>
              <a:rPr lang="ru-RU" b="1"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Это что за сеточка</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На зелёных веточках?</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Кто без ниток и без рук</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Сплёл ту сеточку?   </a:t>
            </a:r>
            <a:r>
              <a:rPr lang="ru-RU" b="1" dirty="0" smtClean="0">
                <a:latin typeface="Times New Roman" panose="02020603050405020304" pitchFamily="18" charset="0"/>
                <a:cs typeface="Times New Roman" panose="02020603050405020304" pitchFamily="18" charset="0"/>
              </a:rPr>
              <a:t> </a:t>
            </a:r>
          </a:p>
          <a:p>
            <a:pPr marL="0" indent="0">
              <a:buNone/>
            </a:pPr>
            <a:r>
              <a:rPr lang="ru-RU" b="1" i="1" dirty="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  (паук).</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Ткач </a:t>
            </a:r>
            <a:r>
              <a:rPr lang="ru-RU" dirty="0">
                <a:latin typeface="Times New Roman" panose="02020603050405020304" pitchFamily="18" charset="0"/>
                <a:cs typeface="Times New Roman" panose="02020603050405020304" pitchFamily="18" charset="0"/>
              </a:rPr>
              <a:t>маленький и ловкий</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Ткёт </a:t>
            </a:r>
            <a:r>
              <a:rPr lang="ru-RU" dirty="0">
                <a:latin typeface="Times New Roman" panose="02020603050405020304" pitchFamily="18" charset="0"/>
                <a:cs typeface="Times New Roman" panose="02020603050405020304" pitchFamily="18" charset="0"/>
              </a:rPr>
              <a:t>сети со сноровкой.</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У </a:t>
            </a:r>
            <a:r>
              <a:rPr lang="ru-RU" dirty="0">
                <a:latin typeface="Times New Roman" panose="02020603050405020304" pitchFamily="18" charset="0"/>
                <a:cs typeface="Times New Roman" panose="02020603050405020304" pitchFamily="18" charset="0"/>
              </a:rPr>
              <a:t>него есть восемь ножек,</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И </a:t>
            </a:r>
            <a:r>
              <a:rPr lang="ru-RU" dirty="0">
                <a:latin typeface="Times New Roman" panose="02020603050405020304" pitchFamily="18" charset="0"/>
                <a:cs typeface="Times New Roman" panose="02020603050405020304" pitchFamily="18" charset="0"/>
              </a:rPr>
              <a:t>поймать он муху может.</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п</a:t>
            </a:r>
            <a:r>
              <a:rPr lang="ru-RU" b="1" i="1" dirty="0" smtClean="0">
                <a:latin typeface="Times New Roman" panose="02020603050405020304" pitchFamily="18" charset="0"/>
                <a:cs typeface="Times New Roman" panose="02020603050405020304" pitchFamily="18" charset="0"/>
              </a:rPr>
              <a:t>аук).</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Растянул </a:t>
            </a:r>
            <a:r>
              <a:rPr lang="ru-RU" dirty="0">
                <a:latin typeface="Times New Roman" panose="02020603050405020304" pitchFamily="18" charset="0"/>
                <a:cs typeface="Times New Roman" panose="02020603050405020304" pitchFamily="18" charset="0"/>
              </a:rPr>
              <a:t>он свои сети,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Даже </a:t>
            </a:r>
            <a:r>
              <a:rPr lang="ru-RU" dirty="0">
                <a:latin typeface="Times New Roman" panose="02020603050405020304" pitchFamily="18" charset="0"/>
                <a:cs typeface="Times New Roman" panose="02020603050405020304" pitchFamily="18" charset="0"/>
              </a:rPr>
              <a:t>муха не заметит -</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Попадётся </a:t>
            </a:r>
            <a:r>
              <a:rPr lang="ru-RU" dirty="0">
                <a:latin typeface="Times New Roman" panose="02020603050405020304" pitchFamily="18" charset="0"/>
                <a:cs typeface="Times New Roman" panose="02020603050405020304" pitchFamily="18" charset="0"/>
              </a:rPr>
              <a:t>" на крючок",</a:t>
            </a:r>
            <a:br>
              <a:rPr lang="ru-RU"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А </a:t>
            </a:r>
            <a:r>
              <a:rPr lang="ru-RU" dirty="0">
                <a:latin typeface="Times New Roman" panose="02020603050405020304" pitchFamily="18" charset="0"/>
                <a:cs typeface="Times New Roman" panose="02020603050405020304" pitchFamily="18" charset="0"/>
              </a:rPr>
              <a:t>поймает ... .</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pPr marL="0" indent="0">
              <a:buNone/>
            </a:pPr>
            <a:r>
              <a:rPr lang="ru-RU" b="1" i="1" dirty="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п</a:t>
            </a:r>
            <a:r>
              <a:rPr lang="ru-RU" b="1" i="1" dirty="0" smtClean="0">
                <a:latin typeface="Times New Roman" panose="02020603050405020304" pitchFamily="18" charset="0"/>
                <a:cs typeface="Times New Roman" panose="02020603050405020304" pitchFamily="18" charset="0"/>
              </a:rPr>
              <a:t>аучок).</a:t>
            </a:r>
            <a:endParaRPr lang="ru-RU"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908720"/>
            <a:ext cx="2107208" cy="158040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204864"/>
            <a:ext cx="2132494" cy="1601011"/>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3335" y="3645024"/>
            <a:ext cx="2229811" cy="1670695"/>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5153677"/>
            <a:ext cx="2140744" cy="1605558"/>
          </a:xfrm>
          <a:prstGeom prst="rect">
            <a:avLst/>
          </a:prstGeom>
        </p:spPr>
      </p:pic>
    </p:spTree>
    <p:extLst>
      <p:ext uri="{BB962C8B-B14F-4D97-AF65-F5344CB8AC3E}">
        <p14:creationId xmlns:p14="http://schemas.microsoft.com/office/powerpoint/2010/main" val="4277839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1000" fill="hold"/>
                                        <p:tgtEl>
                                          <p:spTgt spid="5"/>
                                        </p:tgtEl>
                                        <p:attrNameLst>
                                          <p:attrName>ppt_w</p:attrName>
                                        </p:attrNameLst>
                                      </p:cBhvr>
                                      <p:tavLst>
                                        <p:tav tm="0">
                                          <p:val>
                                            <p:fltVal val="0"/>
                                          </p:val>
                                        </p:tav>
                                        <p:tav tm="100000">
                                          <p:val>
                                            <p:strVal val="#ppt_w"/>
                                          </p:val>
                                        </p:tav>
                                      </p:tavLst>
                                    </p:anim>
                                    <p:anim calcmode="lin" valueType="num">
                                      <p:cBhvr>
                                        <p:cTn id="65" dur="1000" fill="hold"/>
                                        <p:tgtEl>
                                          <p:spTgt spid="5"/>
                                        </p:tgtEl>
                                        <p:attrNameLst>
                                          <p:attrName>ppt_h</p:attrName>
                                        </p:attrNameLst>
                                      </p:cBhvr>
                                      <p:tavLst>
                                        <p:tav tm="0">
                                          <p:val>
                                            <p:fltVal val="0"/>
                                          </p:val>
                                        </p:tav>
                                        <p:tav tm="100000">
                                          <p:val>
                                            <p:strVal val="#ppt_h"/>
                                          </p:val>
                                        </p:tav>
                                      </p:tavLst>
                                    </p:anim>
                                    <p:anim calcmode="lin" valueType="num">
                                      <p:cBhvr>
                                        <p:cTn id="66" dur="1000" fill="hold"/>
                                        <p:tgtEl>
                                          <p:spTgt spid="5"/>
                                        </p:tgtEl>
                                        <p:attrNameLst>
                                          <p:attrName>style.rotation</p:attrName>
                                        </p:attrNameLst>
                                      </p:cBhvr>
                                      <p:tavLst>
                                        <p:tav tm="0">
                                          <p:val>
                                            <p:fltVal val="90"/>
                                          </p:val>
                                        </p:tav>
                                        <p:tav tm="100000">
                                          <p:val>
                                            <p:fltVal val="0"/>
                                          </p:val>
                                        </p:tav>
                                      </p:tavLst>
                                    </p:anim>
                                    <p:animEffect transition="in" filter="fade">
                                      <p:cBhvr>
                                        <p:cTn id="67" dur="10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3">
                                            <p:txEl>
                                              <p:pRg st="3" end="3"/>
                                            </p:txEl>
                                          </p:spTgt>
                                        </p:tgtEl>
                                        <p:attrNameLst>
                                          <p:attrName>style.visibility</p:attrName>
                                        </p:attrNameLst>
                                      </p:cBhvr>
                                      <p:to>
                                        <p:strVal val="visible"/>
                                      </p:to>
                                    </p:set>
                                    <p:animEffect transition="in" filter="wipe(down)">
                                      <p:cBhvr>
                                        <p:cTn id="72" dur="580">
                                          <p:stCondLst>
                                            <p:cond delay="0"/>
                                          </p:stCondLst>
                                        </p:cTn>
                                        <p:tgtEl>
                                          <p:spTgt spid="3">
                                            <p:txEl>
                                              <p:pRg st="3" end="3"/>
                                            </p:txEl>
                                          </p:spTgt>
                                        </p:tgtEl>
                                      </p:cBhvr>
                                    </p:animEffect>
                                    <p:anim calcmode="lin" valueType="num">
                                      <p:cBhvr>
                                        <p:cTn id="7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3" end="3"/>
                                            </p:txEl>
                                          </p:spTgt>
                                        </p:tgtEl>
                                      </p:cBhvr>
                                      <p:to x="100000" y="60000"/>
                                    </p:animScale>
                                    <p:animScale>
                                      <p:cBhvr>
                                        <p:cTn id="79" dur="166" decel="50000">
                                          <p:stCondLst>
                                            <p:cond delay="676"/>
                                          </p:stCondLst>
                                        </p:cTn>
                                        <p:tgtEl>
                                          <p:spTgt spid="3">
                                            <p:txEl>
                                              <p:pRg st="3" end="3"/>
                                            </p:txEl>
                                          </p:spTgt>
                                        </p:tgtEl>
                                      </p:cBhvr>
                                      <p:to x="100000" y="100000"/>
                                    </p:animScale>
                                    <p:animScale>
                                      <p:cBhvr>
                                        <p:cTn id="80" dur="26">
                                          <p:stCondLst>
                                            <p:cond delay="1312"/>
                                          </p:stCondLst>
                                        </p:cTn>
                                        <p:tgtEl>
                                          <p:spTgt spid="3">
                                            <p:txEl>
                                              <p:pRg st="3" end="3"/>
                                            </p:txEl>
                                          </p:spTgt>
                                        </p:tgtEl>
                                      </p:cBhvr>
                                      <p:to x="100000" y="80000"/>
                                    </p:animScale>
                                    <p:animScale>
                                      <p:cBhvr>
                                        <p:cTn id="81" dur="166" decel="50000">
                                          <p:stCondLst>
                                            <p:cond delay="1338"/>
                                          </p:stCondLst>
                                        </p:cTn>
                                        <p:tgtEl>
                                          <p:spTgt spid="3">
                                            <p:txEl>
                                              <p:pRg st="3" end="3"/>
                                            </p:txEl>
                                          </p:spTgt>
                                        </p:tgtEl>
                                      </p:cBhvr>
                                      <p:to x="100000" y="100000"/>
                                    </p:animScale>
                                    <p:animScale>
                                      <p:cBhvr>
                                        <p:cTn id="82" dur="26">
                                          <p:stCondLst>
                                            <p:cond delay="1642"/>
                                          </p:stCondLst>
                                        </p:cTn>
                                        <p:tgtEl>
                                          <p:spTgt spid="3">
                                            <p:txEl>
                                              <p:pRg st="3" end="3"/>
                                            </p:txEl>
                                          </p:spTgt>
                                        </p:tgtEl>
                                      </p:cBhvr>
                                      <p:to x="100000" y="90000"/>
                                    </p:animScale>
                                    <p:animScale>
                                      <p:cBhvr>
                                        <p:cTn id="83" dur="166" decel="50000">
                                          <p:stCondLst>
                                            <p:cond delay="1668"/>
                                          </p:stCondLst>
                                        </p:cTn>
                                        <p:tgtEl>
                                          <p:spTgt spid="3">
                                            <p:txEl>
                                              <p:pRg st="3" end="3"/>
                                            </p:txEl>
                                          </p:spTgt>
                                        </p:tgtEl>
                                      </p:cBhvr>
                                      <p:to x="100000" y="100000"/>
                                    </p:animScale>
                                    <p:animScale>
                                      <p:cBhvr>
                                        <p:cTn id="84" dur="26">
                                          <p:stCondLst>
                                            <p:cond delay="1808"/>
                                          </p:stCondLst>
                                        </p:cTn>
                                        <p:tgtEl>
                                          <p:spTgt spid="3">
                                            <p:txEl>
                                              <p:pRg st="3" end="3"/>
                                            </p:txEl>
                                          </p:spTgt>
                                        </p:tgtEl>
                                      </p:cBhvr>
                                      <p:to x="100000" y="95000"/>
                                    </p:animScale>
                                    <p:animScale>
                                      <p:cBhvr>
                                        <p:cTn id="85" dur="166" decel="50000">
                                          <p:stCondLst>
                                            <p:cond delay="1834"/>
                                          </p:stCondLst>
                                        </p:cTn>
                                        <p:tgtEl>
                                          <p:spTgt spid="3">
                                            <p:txEl>
                                              <p:pRg st="3" end="3"/>
                                            </p:txEl>
                                          </p:spTgt>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3">
                                            <p:txEl>
                                              <p:pRg st="5" end="5"/>
                                            </p:txEl>
                                          </p:spTgt>
                                        </p:tgtEl>
                                        <p:attrNameLst>
                                          <p:attrName>style.visibility</p:attrName>
                                        </p:attrNameLst>
                                      </p:cBhvr>
                                      <p:to>
                                        <p:strVal val="visible"/>
                                      </p:to>
                                    </p:set>
                                    <p:animEffect transition="in" filter="wipe(down)">
                                      <p:cBhvr>
                                        <p:cTn id="113" dur="580">
                                          <p:stCondLst>
                                            <p:cond delay="0"/>
                                          </p:stCondLst>
                                        </p:cTn>
                                        <p:tgtEl>
                                          <p:spTgt spid="3">
                                            <p:txEl>
                                              <p:pRg st="5" end="5"/>
                                            </p:txEl>
                                          </p:spTgt>
                                        </p:tgtEl>
                                      </p:cBhvr>
                                    </p:animEffect>
                                    <p:anim calcmode="lin" valueType="num">
                                      <p:cBhvr>
                                        <p:cTn id="11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3">
                                            <p:txEl>
                                              <p:pRg st="5" end="5"/>
                                            </p:txEl>
                                          </p:spTgt>
                                        </p:tgtEl>
                                      </p:cBhvr>
                                      <p:to x="100000" y="60000"/>
                                    </p:animScale>
                                    <p:animScale>
                                      <p:cBhvr>
                                        <p:cTn id="120" dur="166" decel="50000">
                                          <p:stCondLst>
                                            <p:cond delay="676"/>
                                          </p:stCondLst>
                                        </p:cTn>
                                        <p:tgtEl>
                                          <p:spTgt spid="3">
                                            <p:txEl>
                                              <p:pRg st="5" end="5"/>
                                            </p:txEl>
                                          </p:spTgt>
                                        </p:tgtEl>
                                      </p:cBhvr>
                                      <p:to x="100000" y="100000"/>
                                    </p:animScale>
                                    <p:animScale>
                                      <p:cBhvr>
                                        <p:cTn id="121" dur="26">
                                          <p:stCondLst>
                                            <p:cond delay="1312"/>
                                          </p:stCondLst>
                                        </p:cTn>
                                        <p:tgtEl>
                                          <p:spTgt spid="3">
                                            <p:txEl>
                                              <p:pRg st="5" end="5"/>
                                            </p:txEl>
                                          </p:spTgt>
                                        </p:tgtEl>
                                      </p:cBhvr>
                                      <p:to x="100000" y="80000"/>
                                    </p:animScale>
                                    <p:animScale>
                                      <p:cBhvr>
                                        <p:cTn id="122" dur="166" decel="50000">
                                          <p:stCondLst>
                                            <p:cond delay="1338"/>
                                          </p:stCondLst>
                                        </p:cTn>
                                        <p:tgtEl>
                                          <p:spTgt spid="3">
                                            <p:txEl>
                                              <p:pRg st="5" end="5"/>
                                            </p:txEl>
                                          </p:spTgt>
                                        </p:tgtEl>
                                      </p:cBhvr>
                                      <p:to x="100000" y="100000"/>
                                    </p:animScale>
                                    <p:animScale>
                                      <p:cBhvr>
                                        <p:cTn id="123" dur="26">
                                          <p:stCondLst>
                                            <p:cond delay="1642"/>
                                          </p:stCondLst>
                                        </p:cTn>
                                        <p:tgtEl>
                                          <p:spTgt spid="3">
                                            <p:txEl>
                                              <p:pRg st="5" end="5"/>
                                            </p:txEl>
                                          </p:spTgt>
                                        </p:tgtEl>
                                      </p:cBhvr>
                                      <p:to x="100000" y="90000"/>
                                    </p:animScale>
                                    <p:animScale>
                                      <p:cBhvr>
                                        <p:cTn id="124" dur="166" decel="50000">
                                          <p:stCondLst>
                                            <p:cond delay="1668"/>
                                          </p:stCondLst>
                                        </p:cTn>
                                        <p:tgtEl>
                                          <p:spTgt spid="3">
                                            <p:txEl>
                                              <p:pRg st="5" end="5"/>
                                            </p:txEl>
                                          </p:spTgt>
                                        </p:tgtEl>
                                      </p:cBhvr>
                                      <p:to x="100000" y="100000"/>
                                    </p:animScale>
                                    <p:animScale>
                                      <p:cBhvr>
                                        <p:cTn id="125" dur="26">
                                          <p:stCondLst>
                                            <p:cond delay="1808"/>
                                          </p:stCondLst>
                                        </p:cTn>
                                        <p:tgtEl>
                                          <p:spTgt spid="3">
                                            <p:txEl>
                                              <p:pRg st="5" end="5"/>
                                            </p:txEl>
                                          </p:spTgt>
                                        </p:tgtEl>
                                      </p:cBhvr>
                                      <p:to x="100000" y="95000"/>
                                    </p:animScale>
                                    <p:animScale>
                                      <p:cBhvr>
                                        <p:cTn id="126" dur="166" decel="50000">
                                          <p:stCondLst>
                                            <p:cond delay="1834"/>
                                          </p:stCondLst>
                                        </p:cTn>
                                        <p:tgtEl>
                                          <p:spTgt spid="3">
                                            <p:txEl>
                                              <p:pRg st="5" end="5"/>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wipe(down)">
                                      <p:cBhvr>
                                        <p:cTn id="1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125113" cy="924475"/>
          </a:xfrm>
        </p:spPr>
        <p:txBody>
          <a:bodyPr/>
          <a:lstStyle/>
          <a:p>
            <a:pPr algn="ctr"/>
            <a:r>
              <a:rPr lang="ru-RU" sz="5400" dirty="0">
                <a:solidFill>
                  <a:srgbClr val="FF0000"/>
                </a:solidFill>
                <a:latin typeface="Monotype Corsiva" panose="03010101010201010101" pitchFamily="66" charset="0"/>
              </a:rPr>
              <a:t>Приметы</a:t>
            </a:r>
            <a:endParaRPr lang="ru-RU" sz="5400" dirty="0"/>
          </a:p>
        </p:txBody>
      </p:sp>
      <p:sp>
        <p:nvSpPr>
          <p:cNvPr id="3" name="Объект 2"/>
          <p:cNvSpPr>
            <a:spLocks noGrp="1"/>
          </p:cNvSpPr>
          <p:nvPr>
            <p:ph idx="1"/>
          </p:nvPr>
        </p:nvSpPr>
        <p:spPr>
          <a:xfrm>
            <a:off x="107504" y="908720"/>
            <a:ext cx="8928992" cy="5832647"/>
          </a:xfrm>
        </p:spPr>
        <p:txBody>
          <a:bodyPr>
            <a:normAutofit/>
          </a:bodyPr>
          <a:lstStyle/>
          <a:p>
            <a:pPr marL="0" indent="0">
              <a:buNone/>
            </a:pPr>
            <a:r>
              <a:rPr lang="ru-RU" sz="2400" dirty="0"/>
              <a:t> </a:t>
            </a:r>
            <a:r>
              <a:rPr lang="ru-RU" sz="2400" dirty="0" smtClean="0"/>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Паук в доме – знак процветания и счастья.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 Пауки прячутся — к непогоде. </a:t>
            </a: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 Найдешь паука на одежде — к обновке.</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 Видеть ползущего паука на полу – грядущее движение.</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 Присутствие паучков в доме – символизирует зажиточную жизнь в будущем.</a:t>
            </a:r>
            <a:br>
              <a:rPr lang="ru-RU" sz="2400" dirty="0">
                <a:latin typeface="Times New Roman" panose="02020603050405020304" pitchFamily="18" charset="0"/>
                <a:cs typeface="Times New Roman" panose="02020603050405020304" pitchFamily="18" charset="0"/>
              </a:rPr>
            </a:br>
            <a:endParaRPr lang="ru-RU" sz="2400" dirty="0"/>
          </a:p>
        </p:txBody>
      </p:sp>
    </p:spTree>
    <p:extLst>
      <p:ext uri="{BB962C8B-B14F-4D97-AF65-F5344CB8AC3E}">
        <p14:creationId xmlns:p14="http://schemas.microsoft.com/office/powerpoint/2010/main" val="22463840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624736"/>
          </a:xfrm>
        </p:spPr>
        <p:txBody>
          <a:bodyPr>
            <a:normAutofit fontScale="92500" lnSpcReduction="10000"/>
          </a:bodyPr>
          <a:lstStyle/>
          <a:p>
            <a:pPr marL="0" indent="0">
              <a:buNone/>
            </a:pPr>
            <a:r>
              <a:rPr lang="ru-RU" sz="20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Грибы</a:t>
            </a:r>
            <a:r>
              <a:rPr lang="ru-RU" sz="2400" dirty="0">
                <a:latin typeface="Times New Roman" panose="02020603050405020304" pitchFamily="18" charset="0"/>
                <a:cs typeface="Times New Roman" panose="02020603050405020304" pitchFamily="18" charset="0"/>
              </a:rPr>
              <a:t> —организмы, занимающие промежуточное положение между растительным и животным царствами. Французский ботаник XVII в. </a:t>
            </a:r>
            <a:r>
              <a:rPr lang="ru-RU" sz="2400" dirty="0" err="1">
                <a:latin typeface="Times New Roman" panose="02020603050405020304" pitchFamily="18" charset="0"/>
                <a:cs typeface="Times New Roman" panose="02020603050405020304" pitchFamily="18" charset="0"/>
              </a:rPr>
              <a:t>Вейян</a:t>
            </a:r>
            <a:r>
              <a:rPr lang="ru-RU" sz="2400" dirty="0">
                <a:latin typeface="Times New Roman" panose="02020603050405020304" pitchFamily="18" charset="0"/>
                <a:cs typeface="Times New Roman" panose="02020603050405020304" pitchFamily="18" charset="0"/>
              </a:rPr>
              <a:t> выдвинул предположение, что грибы намеренно созданы дьяволом, чтобы нарушить гармонию природы. Действительно, грибы хранят много загадок. Одна из тайн касается их пищевых свойств: среди грибов много вкусных и питательных видов, однако встречаются также несъедобные, а некоторые представляют серьёзную опасность для жизни человека, поскольку являются токсичными.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силу этого обстоятельства в отдельных странах грибные блюда не включаются в национальную кухню: долгое время людей повергали в трепет, вызывали страх и ужас рассказы об отравлениях, вызванных после употребления даров леса. Легенды и сказания передавались из поколения в поколение, и слово «гриб» в умах некоторых людей ассоциировалось со словом «смерть».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Чтобы </a:t>
            </a:r>
            <a:r>
              <a:rPr lang="ru-RU" sz="2400" dirty="0">
                <a:latin typeface="Times New Roman" panose="02020603050405020304" pitchFamily="18" charset="0"/>
                <a:cs typeface="Times New Roman" panose="02020603050405020304" pitchFamily="18" charset="0"/>
              </a:rPr>
              <a:t>избежать отравления, надо соблюдать золотое правило грибника: не класть незнакомый гриб в лукошко или корзину. Даже один самый маленький ядовитый грибок, переработанный впоследствии вместе со съедобными, может привести к самым печальным последствиям.</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508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125113" cy="924475"/>
          </a:xfrm>
        </p:spPr>
        <p:txBody>
          <a:bodyPr/>
          <a:lstStyle/>
          <a:p>
            <a:pPr algn="ctr"/>
            <a:r>
              <a:rPr lang="ru-RU" sz="5400" dirty="0" smtClean="0">
                <a:solidFill>
                  <a:srgbClr val="FF0000"/>
                </a:solidFill>
                <a:latin typeface="Monotype Corsiva" panose="03010101010201010101" pitchFamily="66" charset="0"/>
              </a:rPr>
              <a:t>Пословицы</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980729"/>
            <a:ext cx="8928992" cy="1944216"/>
          </a:xfrm>
        </p:spPr>
        <p:txBody>
          <a:bodyPr/>
          <a:lstStyle/>
          <a:p>
            <a:pPr marL="0" indent="0">
              <a:buNone/>
            </a:pPr>
            <a:r>
              <a:rPr lang="ru-RU" sz="2400" dirty="0" smtClean="0">
                <a:latin typeface="Times New Roman" panose="02020603050405020304" pitchFamily="18" charset="0"/>
                <a:cs typeface="Times New Roman" panose="02020603050405020304" pitchFamily="18" charset="0"/>
              </a:rPr>
              <a:t>   - Где </a:t>
            </a:r>
            <a:r>
              <a:rPr lang="ru-RU" sz="2400" dirty="0">
                <a:latin typeface="Times New Roman" panose="02020603050405020304" pitchFamily="18" charset="0"/>
                <a:cs typeface="Times New Roman" panose="02020603050405020304" pitchFamily="18" charset="0"/>
              </a:rPr>
              <a:t>паук, там и паутина</a:t>
            </a:r>
            <a:r>
              <a:rPr lang="ru-RU" sz="2400" dirty="0" smtClean="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8334419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851954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7"/>
          </a:xfrm>
        </p:spPr>
        <p:txBody>
          <a:bodyPr/>
          <a:lstStyle/>
          <a:p>
            <a:pPr marL="0" indent="0">
              <a:buNone/>
            </a:pPr>
            <a:r>
              <a:rPr lang="ru-RU" sz="23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 Знаком всем по яркой окраске. Этот гриб порой выглядит очень </a:t>
            </a:r>
            <a:r>
              <a:rPr lang="ru-RU" sz="2600" dirty="0" smtClean="0">
                <a:latin typeface="Times New Roman" panose="02020603050405020304" pitchFamily="18" charset="0"/>
                <a:cs typeface="Times New Roman" panose="02020603050405020304" pitchFamily="18" charset="0"/>
              </a:rPr>
              <a:t>красиво </a:t>
            </a:r>
            <a:r>
              <a:rPr lang="ru-RU" sz="2600" dirty="0">
                <a:latin typeface="Times New Roman" panose="02020603050405020304" pitchFamily="18" charset="0"/>
                <a:cs typeface="Times New Roman" panose="02020603050405020304" pitchFamily="18" charset="0"/>
              </a:rPr>
              <a:t>и привлекательно. Красный мухомор встречается во всех лесах с июля до поздней осени. Шляпка ярко-красная, диаметром 8-20 см. По ней разбросаны белые крапинки-бородавки. Гриб очень красив, но </a:t>
            </a:r>
            <a:r>
              <a:rPr lang="ru-RU" sz="2600" dirty="0" smtClean="0">
                <a:latin typeface="Times New Roman" panose="02020603050405020304" pitchFamily="18" charset="0"/>
                <a:cs typeface="Times New Roman" panose="02020603050405020304" pitchFamily="18" charset="0"/>
              </a:rPr>
              <a:t>ядовит</a:t>
            </a:r>
            <a:r>
              <a:rPr lang="ru-RU" sz="2600" dirty="0">
                <a:latin typeface="Times New Roman" panose="02020603050405020304" pitchFamily="18" charset="0"/>
                <a:cs typeface="Times New Roman" panose="02020603050405020304" pitchFamily="18" charset="0"/>
              </a:rPr>
              <a:t>. </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      Ядовит </a:t>
            </a:r>
            <a:r>
              <a:rPr lang="ru-RU" sz="2600" dirty="0">
                <a:latin typeface="Times New Roman" panose="02020603050405020304" pitchFamily="18" charset="0"/>
                <a:cs typeface="Times New Roman" panose="02020603050405020304" pitchFamily="18" charset="0"/>
              </a:rPr>
              <a:t>этот гриб не для всего живого. Для больных копытных животных (лосей) он является лекарством. Приносит определенную пользу и деревьям. Г</a:t>
            </a:r>
            <a:r>
              <a:rPr lang="ru-RU" sz="2600" dirty="0" smtClean="0">
                <a:latin typeface="Times New Roman" panose="02020603050405020304" pitchFamily="18" charset="0"/>
                <a:cs typeface="Times New Roman" panose="02020603050405020304" pitchFamily="18" charset="0"/>
              </a:rPr>
              <a:t>рибокорень </a:t>
            </a:r>
            <a:r>
              <a:rPr lang="ru-RU" sz="2600" dirty="0">
                <a:latin typeface="Times New Roman" panose="02020603050405020304" pitchFamily="18" charset="0"/>
                <a:cs typeface="Times New Roman" panose="02020603050405020304" pitchFamily="18" charset="0"/>
              </a:rPr>
              <a:t>красных мухоморов питает влагой и азотом корни березы, сосны, ели и лиственницы. Поэтому не сбивайте красные мухоморы, не обедняйте грибной рацион животных, не губите красоту природы. Эти грибы являются </a:t>
            </a:r>
            <a:r>
              <a:rPr lang="ru-RU" sz="2600" dirty="0" smtClean="0">
                <a:latin typeface="Times New Roman" panose="02020603050405020304" pitchFamily="18" charset="0"/>
                <a:cs typeface="Times New Roman" panose="02020603050405020304" pitchFamily="18" charset="0"/>
              </a:rPr>
              <a:t>предвестниками </a:t>
            </a:r>
            <a:r>
              <a:rPr lang="ru-RU" sz="2600" dirty="0">
                <a:latin typeface="Times New Roman" panose="02020603050405020304" pitchFamily="18" charset="0"/>
                <a:cs typeface="Times New Roman" panose="02020603050405020304" pitchFamily="18" charset="0"/>
              </a:rPr>
              <a:t>появления белых грибов, подосиновиков, подберезовиков...</a:t>
            </a:r>
          </a:p>
        </p:txBody>
      </p:sp>
    </p:spTree>
    <p:extLst>
      <p:ext uri="{BB962C8B-B14F-4D97-AF65-F5344CB8AC3E}">
        <p14:creationId xmlns:p14="http://schemas.microsoft.com/office/powerpoint/2010/main" val="24234253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48481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125113" cy="924475"/>
          </a:xfrm>
        </p:spPr>
        <p:txBody>
          <a:bodyPr/>
          <a:lstStyle/>
          <a:p>
            <a:pPr algn="ctr"/>
            <a:r>
              <a:rPr lang="ru-RU" sz="5400" dirty="0" smtClean="0">
                <a:solidFill>
                  <a:srgbClr val="FF0000"/>
                </a:solidFill>
                <a:latin typeface="Monotype Corsiva" panose="03010101010201010101" pitchFamily="66" charset="0"/>
              </a:rPr>
              <a:t>Загадки</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79512" y="980728"/>
            <a:ext cx="8784976" cy="5688631"/>
          </a:xfrm>
        </p:spPr>
        <p:txBody>
          <a:bodyPr>
            <a:normAutofit fontScale="77500" lnSpcReduction="20000"/>
          </a:bodyPr>
          <a:lstStyle/>
          <a:p>
            <a:pPr marL="0" indent="0">
              <a:buNone/>
            </a:pPr>
            <a:r>
              <a:rPr lang="ru-RU" dirty="0">
                <a:latin typeface="Times New Roman" panose="02020603050405020304" pitchFamily="18" charset="0"/>
                <a:cs typeface="Times New Roman" panose="02020603050405020304" pitchFamily="18" charset="0"/>
              </a:rPr>
              <a:t>Ножка белая, прямая,</a:t>
            </a:r>
          </a:p>
          <a:p>
            <a:pPr marL="0" indent="0">
              <a:buNone/>
            </a:pPr>
            <a:r>
              <a:rPr lang="ru-RU" dirty="0">
                <a:latin typeface="Times New Roman" panose="02020603050405020304" pitchFamily="18" charset="0"/>
                <a:cs typeface="Times New Roman" panose="02020603050405020304" pitchFamily="18" charset="0"/>
              </a:rPr>
              <a:t>Шапка красная, большая,</a:t>
            </a:r>
          </a:p>
          <a:p>
            <a:pPr marL="0" indent="0">
              <a:buNone/>
            </a:pPr>
            <a:r>
              <a:rPr lang="ru-RU" dirty="0">
                <a:latin typeface="Times New Roman" panose="02020603050405020304" pitchFamily="18" charset="0"/>
                <a:cs typeface="Times New Roman" panose="02020603050405020304" pitchFamily="18" charset="0"/>
              </a:rPr>
              <a:t>А на шапке, как веснушки,</a:t>
            </a:r>
          </a:p>
          <a:p>
            <a:pPr marL="0" indent="0">
              <a:buNone/>
            </a:pPr>
            <a:r>
              <a:rPr lang="ru-RU" dirty="0">
                <a:latin typeface="Times New Roman" panose="02020603050405020304" pitchFamily="18" charset="0"/>
                <a:cs typeface="Times New Roman" panose="02020603050405020304" pitchFamily="18" charset="0"/>
              </a:rPr>
              <a:t>Беленькие </a:t>
            </a:r>
            <a:r>
              <a:rPr lang="ru-RU" dirty="0" err="1">
                <a:latin typeface="Times New Roman" panose="02020603050405020304" pitchFamily="18" charset="0"/>
                <a:cs typeface="Times New Roman" panose="02020603050405020304" pitchFamily="18" charset="0"/>
              </a:rPr>
              <a:t>конопушки</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Возле леса на опушке,</a:t>
            </a:r>
          </a:p>
          <a:p>
            <a:pPr marL="0" indent="0">
              <a:buNone/>
            </a:pPr>
            <a:r>
              <a:rPr lang="ru-RU" dirty="0">
                <a:latin typeface="Times New Roman" panose="02020603050405020304" pitchFamily="18" charset="0"/>
                <a:cs typeface="Times New Roman" panose="02020603050405020304" pitchFamily="18" charset="0"/>
              </a:rPr>
              <a:t>Украшая темный бор,</a:t>
            </a:r>
          </a:p>
          <a:p>
            <a:pPr marL="0" indent="0">
              <a:buNone/>
            </a:pPr>
            <a:r>
              <a:rPr lang="ru-RU" dirty="0">
                <a:latin typeface="Times New Roman" panose="02020603050405020304" pitchFamily="18" charset="0"/>
                <a:cs typeface="Times New Roman" panose="02020603050405020304" pitchFamily="18" charset="0"/>
              </a:rPr>
              <a:t>Вырос пестрый, как Петрушка,</a:t>
            </a:r>
          </a:p>
          <a:p>
            <a:pPr marL="0" indent="0">
              <a:buNone/>
            </a:pPr>
            <a:r>
              <a:rPr lang="ru-RU" dirty="0">
                <a:latin typeface="Times New Roman" panose="02020603050405020304" pitchFamily="18" charset="0"/>
                <a:cs typeface="Times New Roman" panose="02020603050405020304" pitchFamily="18" charset="0"/>
              </a:rPr>
              <a:t>Ядовитый ... </a:t>
            </a:r>
            <a:r>
              <a:rPr lang="ru-RU" i="1" dirty="0">
                <a:latin typeface="Times New Roman" panose="02020603050405020304" pitchFamily="18" charset="0"/>
                <a:cs typeface="Times New Roman" panose="02020603050405020304" pitchFamily="18" charset="0"/>
              </a:rPr>
              <a:t>(мухомор).</a:t>
            </a:r>
          </a:p>
          <a:p>
            <a:pPr marL="0" indent="0">
              <a:buNone/>
            </a:pPr>
            <a:r>
              <a:rPr lang="ru-RU" dirty="0">
                <a:latin typeface="Times New Roman" panose="02020603050405020304" pitchFamily="18" charset="0"/>
                <a:cs typeface="Times New Roman" panose="02020603050405020304" pitchFamily="18" charset="0"/>
              </a:rPr>
              <a:t> </a:t>
            </a:r>
          </a:p>
          <a:p>
            <a:pPr marL="0" indent="0">
              <a:buNone/>
            </a:pPr>
            <a:r>
              <a:rPr lang="ru-RU" dirty="0">
                <a:latin typeface="Times New Roman" panose="02020603050405020304" pitchFamily="18" charset="0"/>
                <a:cs typeface="Times New Roman" panose="02020603050405020304" pitchFamily="18" charset="0"/>
              </a:rPr>
              <a:t>В лесу есть грибы, что не надо искать,</a:t>
            </a:r>
          </a:p>
          <a:p>
            <a:pPr marL="0" indent="0">
              <a:buNone/>
            </a:pPr>
            <a:r>
              <a:rPr lang="ru-RU" dirty="0">
                <a:latin typeface="Times New Roman" panose="02020603050405020304" pitchFamily="18" charset="0"/>
                <a:cs typeface="Times New Roman" panose="02020603050405020304" pitchFamily="18" charset="0"/>
              </a:rPr>
              <a:t>Много растет их на каждой полянке,</a:t>
            </a:r>
          </a:p>
          <a:p>
            <a:pPr marL="0" indent="0">
              <a:buNone/>
            </a:pPr>
            <a:r>
              <a:rPr lang="ru-RU" dirty="0">
                <a:latin typeface="Times New Roman" panose="02020603050405020304" pitchFamily="18" charset="0"/>
                <a:cs typeface="Times New Roman" panose="02020603050405020304" pitchFamily="18" charset="0"/>
              </a:rPr>
              <a:t>Но эти грибы нельзя трогать и брать —</a:t>
            </a:r>
          </a:p>
          <a:p>
            <a:pPr marL="0" indent="0">
              <a:buNone/>
            </a:pPr>
            <a:r>
              <a:rPr lang="ru-RU" dirty="0">
                <a:latin typeface="Times New Roman" panose="02020603050405020304" pitchFamily="18" charset="0"/>
                <a:cs typeface="Times New Roman" panose="02020603050405020304" pitchFamily="18" charset="0"/>
              </a:rPr>
              <a:t>Яд в них опасный. Это ... </a:t>
            </a:r>
            <a:r>
              <a:rPr lang="ru-RU" i="1" dirty="0">
                <a:latin typeface="Times New Roman" panose="02020603050405020304" pitchFamily="18" charset="0"/>
                <a:cs typeface="Times New Roman" panose="02020603050405020304" pitchFamily="18" charset="0"/>
              </a:rPr>
              <a:t>(поганки).</a:t>
            </a:r>
          </a:p>
          <a:p>
            <a:pPr marL="0" indent="0">
              <a:buNone/>
            </a:pPr>
            <a:r>
              <a:rPr lang="ru-RU" dirty="0">
                <a:latin typeface="Times New Roman" panose="02020603050405020304" pitchFamily="18" charset="0"/>
                <a:cs typeface="Times New Roman" panose="02020603050405020304" pitchFamily="18" charset="0"/>
              </a:rPr>
              <a:t> </a:t>
            </a:r>
          </a:p>
          <a:p>
            <a:pPr marL="0" indent="0">
              <a:buNone/>
            </a:pPr>
            <a:r>
              <a:rPr lang="ru-RU" dirty="0">
                <a:latin typeface="Times New Roman" panose="02020603050405020304" pitchFamily="18" charset="0"/>
                <a:cs typeface="Times New Roman" panose="02020603050405020304" pitchFamily="18" charset="0"/>
              </a:rPr>
              <a:t>У него невзрачный вид,</a:t>
            </a:r>
          </a:p>
          <a:p>
            <a:pPr marL="0" indent="0">
              <a:buNone/>
            </a:pPr>
            <a:r>
              <a:rPr lang="ru-RU" dirty="0">
                <a:latin typeface="Times New Roman" panose="02020603050405020304" pitchFamily="18" charset="0"/>
                <a:cs typeface="Times New Roman" panose="02020603050405020304" pitchFamily="18" charset="0"/>
              </a:rPr>
              <a:t>Ты не трогай этот гриб.</a:t>
            </a:r>
          </a:p>
          <a:p>
            <a:pPr marL="0" indent="0">
              <a:buNone/>
            </a:pPr>
            <a:r>
              <a:rPr lang="ru-RU" dirty="0">
                <a:latin typeface="Times New Roman" panose="02020603050405020304" pitchFamily="18" charset="0"/>
                <a:cs typeface="Times New Roman" panose="02020603050405020304" pitchFamily="18" charset="0"/>
              </a:rPr>
              <a:t>Учти, он очень ядовит,</a:t>
            </a:r>
          </a:p>
          <a:p>
            <a:pPr marL="0" indent="0">
              <a:buNone/>
            </a:pPr>
            <a:r>
              <a:rPr lang="ru-RU" dirty="0">
                <a:latin typeface="Times New Roman" panose="02020603050405020304" pitchFamily="18" charset="0"/>
                <a:cs typeface="Times New Roman" panose="02020603050405020304" pitchFamily="18" charset="0"/>
              </a:rPr>
              <a:t>И не бери его с полянки.</a:t>
            </a:r>
          </a:p>
          <a:p>
            <a:pPr marL="0" indent="0">
              <a:buNone/>
            </a:pPr>
            <a:r>
              <a:rPr lang="ru-RU" dirty="0">
                <a:latin typeface="Times New Roman" panose="02020603050405020304" pitchFamily="18" charset="0"/>
                <a:cs typeface="Times New Roman" panose="02020603050405020304" pitchFamily="18" charset="0"/>
              </a:rPr>
              <a:t>Его называют ... </a:t>
            </a:r>
            <a:r>
              <a:rPr lang="ru-RU" i="1" dirty="0">
                <a:latin typeface="Times New Roman" panose="02020603050405020304" pitchFamily="18" charset="0"/>
                <a:cs typeface="Times New Roman" panose="02020603050405020304" pitchFamily="18" charset="0"/>
              </a:rPr>
              <a:t>(бледной поганкой</a:t>
            </a:r>
            <a:r>
              <a:rPr lang="ru-RU" i="1" dirty="0" smtClean="0">
                <a:latin typeface="Times New Roman" panose="02020603050405020304" pitchFamily="18" charset="0"/>
                <a:cs typeface="Times New Roman" panose="02020603050405020304" pitchFamily="18" charset="0"/>
              </a:rPr>
              <a:t>).</a:t>
            </a:r>
            <a:endParaRPr lang="ru-RU"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0520" y="1124744"/>
            <a:ext cx="2304256" cy="172819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8882" y="2996952"/>
            <a:ext cx="2651787" cy="198884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062183"/>
            <a:ext cx="2131798" cy="1712544"/>
          </a:xfrm>
          <a:prstGeom prst="rect">
            <a:avLst/>
          </a:prstGeom>
        </p:spPr>
      </p:pic>
    </p:spTree>
    <p:extLst>
      <p:ext uri="{BB962C8B-B14F-4D97-AF65-F5344CB8AC3E}">
        <p14:creationId xmlns:p14="http://schemas.microsoft.com/office/powerpoint/2010/main" val="7148210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nodeType="clickEffect">
                                  <p:stCondLst>
                                    <p:cond delay="0"/>
                                  </p:stCondLst>
                                  <p:childTnLst>
                                    <p:set>
                                      <p:cBhvr>
                                        <p:cTn id="136" dur="1" fill="hold">
                                          <p:stCondLst>
                                            <p:cond delay="0"/>
                                          </p:stCondLst>
                                        </p:cTn>
                                        <p:tgtEl>
                                          <p:spTgt spid="4"/>
                                        </p:tgtEl>
                                        <p:attrNameLst>
                                          <p:attrName>style.visibility</p:attrName>
                                        </p:attrNameLst>
                                      </p:cBhvr>
                                      <p:to>
                                        <p:strVal val="visible"/>
                                      </p:to>
                                    </p:set>
                                    <p:animEffect transition="in" filter="circle(in)">
                                      <p:cBhvr>
                                        <p:cTn id="137" dur="2000"/>
                                        <p:tgtEl>
                                          <p:spTgt spid="4"/>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nodeType="clickEffect">
                                  <p:stCondLst>
                                    <p:cond delay="0"/>
                                  </p:stCondLst>
                                  <p:childTnLst>
                                    <p:set>
                                      <p:cBhvr>
                                        <p:cTn id="141" dur="1" fill="hold">
                                          <p:stCondLst>
                                            <p:cond delay="0"/>
                                          </p:stCondLst>
                                        </p:cTn>
                                        <p:tgtEl>
                                          <p:spTgt spid="3">
                                            <p:txEl>
                                              <p:pRg st="9" end="9"/>
                                            </p:txEl>
                                          </p:spTgt>
                                        </p:tgtEl>
                                        <p:attrNameLst>
                                          <p:attrName>style.visibility</p:attrName>
                                        </p:attrNameLst>
                                      </p:cBhvr>
                                      <p:to>
                                        <p:strVal val="visible"/>
                                      </p:to>
                                    </p:set>
                                    <p:animEffect transition="in" filter="wipe(down)">
                                      <p:cBhvr>
                                        <p:cTn id="142" dur="580">
                                          <p:stCondLst>
                                            <p:cond delay="0"/>
                                          </p:stCondLst>
                                        </p:cTn>
                                        <p:tgtEl>
                                          <p:spTgt spid="3">
                                            <p:txEl>
                                              <p:pRg st="9" end="9"/>
                                            </p:txEl>
                                          </p:spTgt>
                                        </p:tgtEl>
                                      </p:cBhvr>
                                    </p:animEffect>
                                    <p:anim calcmode="lin" valueType="num">
                                      <p:cBhvr>
                                        <p:cTn id="143"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3">
                                            <p:txEl>
                                              <p:pRg st="9" end="9"/>
                                            </p:txEl>
                                          </p:spTgt>
                                        </p:tgtEl>
                                      </p:cBhvr>
                                      <p:to x="100000" y="60000"/>
                                    </p:animScale>
                                    <p:animScale>
                                      <p:cBhvr>
                                        <p:cTn id="149" dur="166" decel="50000">
                                          <p:stCondLst>
                                            <p:cond delay="676"/>
                                          </p:stCondLst>
                                        </p:cTn>
                                        <p:tgtEl>
                                          <p:spTgt spid="3">
                                            <p:txEl>
                                              <p:pRg st="9" end="9"/>
                                            </p:txEl>
                                          </p:spTgt>
                                        </p:tgtEl>
                                      </p:cBhvr>
                                      <p:to x="100000" y="100000"/>
                                    </p:animScale>
                                    <p:animScale>
                                      <p:cBhvr>
                                        <p:cTn id="150" dur="26">
                                          <p:stCondLst>
                                            <p:cond delay="1312"/>
                                          </p:stCondLst>
                                        </p:cTn>
                                        <p:tgtEl>
                                          <p:spTgt spid="3">
                                            <p:txEl>
                                              <p:pRg st="9" end="9"/>
                                            </p:txEl>
                                          </p:spTgt>
                                        </p:tgtEl>
                                      </p:cBhvr>
                                      <p:to x="100000" y="80000"/>
                                    </p:animScale>
                                    <p:animScale>
                                      <p:cBhvr>
                                        <p:cTn id="151" dur="166" decel="50000">
                                          <p:stCondLst>
                                            <p:cond delay="1338"/>
                                          </p:stCondLst>
                                        </p:cTn>
                                        <p:tgtEl>
                                          <p:spTgt spid="3">
                                            <p:txEl>
                                              <p:pRg st="9" end="9"/>
                                            </p:txEl>
                                          </p:spTgt>
                                        </p:tgtEl>
                                      </p:cBhvr>
                                      <p:to x="100000" y="100000"/>
                                    </p:animScale>
                                    <p:animScale>
                                      <p:cBhvr>
                                        <p:cTn id="152" dur="26">
                                          <p:stCondLst>
                                            <p:cond delay="1642"/>
                                          </p:stCondLst>
                                        </p:cTn>
                                        <p:tgtEl>
                                          <p:spTgt spid="3">
                                            <p:txEl>
                                              <p:pRg st="9" end="9"/>
                                            </p:txEl>
                                          </p:spTgt>
                                        </p:tgtEl>
                                      </p:cBhvr>
                                      <p:to x="100000" y="90000"/>
                                    </p:animScale>
                                    <p:animScale>
                                      <p:cBhvr>
                                        <p:cTn id="153" dur="166" decel="50000">
                                          <p:stCondLst>
                                            <p:cond delay="1668"/>
                                          </p:stCondLst>
                                        </p:cTn>
                                        <p:tgtEl>
                                          <p:spTgt spid="3">
                                            <p:txEl>
                                              <p:pRg st="9" end="9"/>
                                            </p:txEl>
                                          </p:spTgt>
                                        </p:tgtEl>
                                      </p:cBhvr>
                                      <p:to x="100000" y="100000"/>
                                    </p:animScale>
                                    <p:animScale>
                                      <p:cBhvr>
                                        <p:cTn id="154" dur="26">
                                          <p:stCondLst>
                                            <p:cond delay="1808"/>
                                          </p:stCondLst>
                                        </p:cTn>
                                        <p:tgtEl>
                                          <p:spTgt spid="3">
                                            <p:txEl>
                                              <p:pRg st="9" end="9"/>
                                            </p:txEl>
                                          </p:spTgt>
                                        </p:tgtEl>
                                      </p:cBhvr>
                                      <p:to x="100000" y="95000"/>
                                    </p:animScale>
                                    <p:animScale>
                                      <p:cBhvr>
                                        <p:cTn id="155" dur="166" decel="50000">
                                          <p:stCondLst>
                                            <p:cond delay="1834"/>
                                          </p:stCondLst>
                                        </p:cTn>
                                        <p:tgtEl>
                                          <p:spTgt spid="3">
                                            <p:txEl>
                                              <p:pRg st="9" end="9"/>
                                            </p:txEl>
                                          </p:spTgt>
                                        </p:tgtEl>
                                      </p:cBhvr>
                                      <p:to x="100000" y="100000"/>
                                    </p:animScale>
                                  </p:childTnLst>
                                </p:cTn>
                              </p:par>
                              <p:par>
                                <p:cTn id="156" presetID="26" presetClass="entr" presetSubtype="0" fill="hold" nodeType="withEffect">
                                  <p:stCondLst>
                                    <p:cond delay="0"/>
                                  </p:stCondLst>
                                  <p:childTnLst>
                                    <p:set>
                                      <p:cBhvr>
                                        <p:cTn id="157" dur="1" fill="hold">
                                          <p:stCondLst>
                                            <p:cond delay="0"/>
                                          </p:stCondLst>
                                        </p:cTn>
                                        <p:tgtEl>
                                          <p:spTgt spid="3">
                                            <p:txEl>
                                              <p:pRg st="10" end="10"/>
                                            </p:txEl>
                                          </p:spTgt>
                                        </p:tgtEl>
                                        <p:attrNameLst>
                                          <p:attrName>style.visibility</p:attrName>
                                        </p:attrNameLst>
                                      </p:cBhvr>
                                      <p:to>
                                        <p:strVal val="visible"/>
                                      </p:to>
                                    </p:set>
                                    <p:animEffect transition="in" filter="wipe(down)">
                                      <p:cBhvr>
                                        <p:cTn id="158" dur="580">
                                          <p:stCondLst>
                                            <p:cond delay="0"/>
                                          </p:stCondLst>
                                        </p:cTn>
                                        <p:tgtEl>
                                          <p:spTgt spid="3">
                                            <p:txEl>
                                              <p:pRg st="10" end="10"/>
                                            </p:txEl>
                                          </p:spTgt>
                                        </p:tgtEl>
                                      </p:cBhvr>
                                    </p:animEffect>
                                    <p:anim calcmode="lin" valueType="num">
                                      <p:cBhvr>
                                        <p:cTn id="159"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10" end="10"/>
                                            </p:txEl>
                                          </p:spTgt>
                                        </p:tgtEl>
                                      </p:cBhvr>
                                      <p:to x="100000" y="60000"/>
                                    </p:animScale>
                                    <p:animScale>
                                      <p:cBhvr>
                                        <p:cTn id="165" dur="166" decel="50000">
                                          <p:stCondLst>
                                            <p:cond delay="676"/>
                                          </p:stCondLst>
                                        </p:cTn>
                                        <p:tgtEl>
                                          <p:spTgt spid="3">
                                            <p:txEl>
                                              <p:pRg st="10" end="10"/>
                                            </p:txEl>
                                          </p:spTgt>
                                        </p:tgtEl>
                                      </p:cBhvr>
                                      <p:to x="100000" y="100000"/>
                                    </p:animScale>
                                    <p:animScale>
                                      <p:cBhvr>
                                        <p:cTn id="166" dur="26">
                                          <p:stCondLst>
                                            <p:cond delay="1312"/>
                                          </p:stCondLst>
                                        </p:cTn>
                                        <p:tgtEl>
                                          <p:spTgt spid="3">
                                            <p:txEl>
                                              <p:pRg st="10" end="10"/>
                                            </p:txEl>
                                          </p:spTgt>
                                        </p:tgtEl>
                                      </p:cBhvr>
                                      <p:to x="100000" y="80000"/>
                                    </p:animScale>
                                    <p:animScale>
                                      <p:cBhvr>
                                        <p:cTn id="167" dur="166" decel="50000">
                                          <p:stCondLst>
                                            <p:cond delay="1338"/>
                                          </p:stCondLst>
                                        </p:cTn>
                                        <p:tgtEl>
                                          <p:spTgt spid="3">
                                            <p:txEl>
                                              <p:pRg st="10" end="10"/>
                                            </p:txEl>
                                          </p:spTgt>
                                        </p:tgtEl>
                                      </p:cBhvr>
                                      <p:to x="100000" y="100000"/>
                                    </p:animScale>
                                    <p:animScale>
                                      <p:cBhvr>
                                        <p:cTn id="168" dur="26">
                                          <p:stCondLst>
                                            <p:cond delay="1642"/>
                                          </p:stCondLst>
                                        </p:cTn>
                                        <p:tgtEl>
                                          <p:spTgt spid="3">
                                            <p:txEl>
                                              <p:pRg st="10" end="10"/>
                                            </p:txEl>
                                          </p:spTgt>
                                        </p:tgtEl>
                                      </p:cBhvr>
                                      <p:to x="100000" y="90000"/>
                                    </p:animScale>
                                    <p:animScale>
                                      <p:cBhvr>
                                        <p:cTn id="169" dur="166" decel="50000">
                                          <p:stCondLst>
                                            <p:cond delay="1668"/>
                                          </p:stCondLst>
                                        </p:cTn>
                                        <p:tgtEl>
                                          <p:spTgt spid="3">
                                            <p:txEl>
                                              <p:pRg st="10" end="10"/>
                                            </p:txEl>
                                          </p:spTgt>
                                        </p:tgtEl>
                                      </p:cBhvr>
                                      <p:to x="100000" y="100000"/>
                                    </p:animScale>
                                    <p:animScale>
                                      <p:cBhvr>
                                        <p:cTn id="170" dur="26">
                                          <p:stCondLst>
                                            <p:cond delay="1808"/>
                                          </p:stCondLst>
                                        </p:cTn>
                                        <p:tgtEl>
                                          <p:spTgt spid="3">
                                            <p:txEl>
                                              <p:pRg st="10" end="10"/>
                                            </p:txEl>
                                          </p:spTgt>
                                        </p:tgtEl>
                                      </p:cBhvr>
                                      <p:to x="100000" y="95000"/>
                                    </p:animScale>
                                    <p:animScale>
                                      <p:cBhvr>
                                        <p:cTn id="171" dur="166" decel="50000">
                                          <p:stCondLst>
                                            <p:cond delay="1834"/>
                                          </p:stCondLst>
                                        </p:cTn>
                                        <p:tgtEl>
                                          <p:spTgt spid="3">
                                            <p:txEl>
                                              <p:pRg st="10" end="10"/>
                                            </p:txEl>
                                          </p:spTgt>
                                        </p:tgtEl>
                                      </p:cBhvr>
                                      <p:to x="100000" y="100000"/>
                                    </p:animScale>
                                  </p:childTnLst>
                                </p:cTn>
                              </p:par>
                              <p:par>
                                <p:cTn id="172" presetID="26" presetClass="entr" presetSubtype="0" fill="hold" nodeType="withEffect">
                                  <p:stCondLst>
                                    <p:cond delay="0"/>
                                  </p:stCondLst>
                                  <p:childTnLst>
                                    <p:set>
                                      <p:cBhvr>
                                        <p:cTn id="173" dur="1" fill="hold">
                                          <p:stCondLst>
                                            <p:cond delay="0"/>
                                          </p:stCondLst>
                                        </p:cTn>
                                        <p:tgtEl>
                                          <p:spTgt spid="3">
                                            <p:txEl>
                                              <p:pRg st="11" end="11"/>
                                            </p:txEl>
                                          </p:spTgt>
                                        </p:tgtEl>
                                        <p:attrNameLst>
                                          <p:attrName>style.visibility</p:attrName>
                                        </p:attrNameLst>
                                      </p:cBhvr>
                                      <p:to>
                                        <p:strVal val="visible"/>
                                      </p:to>
                                    </p:set>
                                    <p:animEffect transition="in" filter="wipe(down)">
                                      <p:cBhvr>
                                        <p:cTn id="174" dur="580">
                                          <p:stCondLst>
                                            <p:cond delay="0"/>
                                          </p:stCondLst>
                                        </p:cTn>
                                        <p:tgtEl>
                                          <p:spTgt spid="3">
                                            <p:txEl>
                                              <p:pRg st="11" end="11"/>
                                            </p:txEl>
                                          </p:spTgt>
                                        </p:tgtEl>
                                      </p:cBhvr>
                                    </p:animEffect>
                                    <p:anim calcmode="lin" valueType="num">
                                      <p:cBhvr>
                                        <p:cTn id="175"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80" dur="26">
                                          <p:stCondLst>
                                            <p:cond delay="650"/>
                                          </p:stCondLst>
                                        </p:cTn>
                                        <p:tgtEl>
                                          <p:spTgt spid="3">
                                            <p:txEl>
                                              <p:pRg st="11" end="11"/>
                                            </p:txEl>
                                          </p:spTgt>
                                        </p:tgtEl>
                                      </p:cBhvr>
                                      <p:to x="100000" y="60000"/>
                                    </p:animScale>
                                    <p:animScale>
                                      <p:cBhvr>
                                        <p:cTn id="181" dur="166" decel="50000">
                                          <p:stCondLst>
                                            <p:cond delay="676"/>
                                          </p:stCondLst>
                                        </p:cTn>
                                        <p:tgtEl>
                                          <p:spTgt spid="3">
                                            <p:txEl>
                                              <p:pRg st="11" end="11"/>
                                            </p:txEl>
                                          </p:spTgt>
                                        </p:tgtEl>
                                      </p:cBhvr>
                                      <p:to x="100000" y="100000"/>
                                    </p:animScale>
                                    <p:animScale>
                                      <p:cBhvr>
                                        <p:cTn id="182" dur="26">
                                          <p:stCondLst>
                                            <p:cond delay="1312"/>
                                          </p:stCondLst>
                                        </p:cTn>
                                        <p:tgtEl>
                                          <p:spTgt spid="3">
                                            <p:txEl>
                                              <p:pRg st="11" end="11"/>
                                            </p:txEl>
                                          </p:spTgt>
                                        </p:tgtEl>
                                      </p:cBhvr>
                                      <p:to x="100000" y="80000"/>
                                    </p:animScale>
                                    <p:animScale>
                                      <p:cBhvr>
                                        <p:cTn id="183" dur="166" decel="50000">
                                          <p:stCondLst>
                                            <p:cond delay="1338"/>
                                          </p:stCondLst>
                                        </p:cTn>
                                        <p:tgtEl>
                                          <p:spTgt spid="3">
                                            <p:txEl>
                                              <p:pRg st="11" end="11"/>
                                            </p:txEl>
                                          </p:spTgt>
                                        </p:tgtEl>
                                      </p:cBhvr>
                                      <p:to x="100000" y="100000"/>
                                    </p:animScale>
                                    <p:animScale>
                                      <p:cBhvr>
                                        <p:cTn id="184" dur="26">
                                          <p:stCondLst>
                                            <p:cond delay="1642"/>
                                          </p:stCondLst>
                                        </p:cTn>
                                        <p:tgtEl>
                                          <p:spTgt spid="3">
                                            <p:txEl>
                                              <p:pRg st="11" end="11"/>
                                            </p:txEl>
                                          </p:spTgt>
                                        </p:tgtEl>
                                      </p:cBhvr>
                                      <p:to x="100000" y="90000"/>
                                    </p:animScale>
                                    <p:animScale>
                                      <p:cBhvr>
                                        <p:cTn id="185" dur="166" decel="50000">
                                          <p:stCondLst>
                                            <p:cond delay="1668"/>
                                          </p:stCondLst>
                                        </p:cTn>
                                        <p:tgtEl>
                                          <p:spTgt spid="3">
                                            <p:txEl>
                                              <p:pRg st="11" end="11"/>
                                            </p:txEl>
                                          </p:spTgt>
                                        </p:tgtEl>
                                      </p:cBhvr>
                                      <p:to x="100000" y="100000"/>
                                    </p:animScale>
                                    <p:animScale>
                                      <p:cBhvr>
                                        <p:cTn id="186" dur="26">
                                          <p:stCondLst>
                                            <p:cond delay="1808"/>
                                          </p:stCondLst>
                                        </p:cTn>
                                        <p:tgtEl>
                                          <p:spTgt spid="3">
                                            <p:txEl>
                                              <p:pRg st="11" end="11"/>
                                            </p:txEl>
                                          </p:spTgt>
                                        </p:tgtEl>
                                      </p:cBhvr>
                                      <p:to x="100000" y="95000"/>
                                    </p:animScale>
                                    <p:animScale>
                                      <p:cBhvr>
                                        <p:cTn id="187" dur="166" decel="50000">
                                          <p:stCondLst>
                                            <p:cond delay="1834"/>
                                          </p:stCondLst>
                                        </p:cTn>
                                        <p:tgtEl>
                                          <p:spTgt spid="3">
                                            <p:txEl>
                                              <p:pRg st="11" end="11"/>
                                            </p:txEl>
                                          </p:spTgt>
                                        </p:tgtEl>
                                      </p:cBhvr>
                                      <p:to x="100000" y="100000"/>
                                    </p:animScale>
                                  </p:childTnLst>
                                </p:cTn>
                              </p:par>
                              <p:par>
                                <p:cTn id="188" presetID="26" presetClass="entr" presetSubtype="0" fill="hold" nodeType="withEffect">
                                  <p:stCondLst>
                                    <p:cond delay="0"/>
                                  </p:stCondLst>
                                  <p:childTnLst>
                                    <p:set>
                                      <p:cBhvr>
                                        <p:cTn id="189" dur="1" fill="hold">
                                          <p:stCondLst>
                                            <p:cond delay="0"/>
                                          </p:stCondLst>
                                        </p:cTn>
                                        <p:tgtEl>
                                          <p:spTgt spid="3">
                                            <p:txEl>
                                              <p:pRg st="12" end="12"/>
                                            </p:txEl>
                                          </p:spTgt>
                                        </p:tgtEl>
                                        <p:attrNameLst>
                                          <p:attrName>style.visibility</p:attrName>
                                        </p:attrNameLst>
                                      </p:cBhvr>
                                      <p:to>
                                        <p:strVal val="visible"/>
                                      </p:to>
                                    </p:set>
                                    <p:animEffect transition="in" filter="wipe(down)">
                                      <p:cBhvr>
                                        <p:cTn id="190" dur="580">
                                          <p:stCondLst>
                                            <p:cond delay="0"/>
                                          </p:stCondLst>
                                        </p:cTn>
                                        <p:tgtEl>
                                          <p:spTgt spid="3">
                                            <p:txEl>
                                              <p:pRg st="12" end="12"/>
                                            </p:txEl>
                                          </p:spTgt>
                                        </p:tgtEl>
                                      </p:cBhvr>
                                    </p:animEffect>
                                    <p:anim calcmode="lin" valueType="num">
                                      <p:cBhvr>
                                        <p:cTn id="19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19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19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19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19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196" dur="26">
                                          <p:stCondLst>
                                            <p:cond delay="650"/>
                                          </p:stCondLst>
                                        </p:cTn>
                                        <p:tgtEl>
                                          <p:spTgt spid="3">
                                            <p:txEl>
                                              <p:pRg st="12" end="12"/>
                                            </p:txEl>
                                          </p:spTgt>
                                        </p:tgtEl>
                                      </p:cBhvr>
                                      <p:to x="100000" y="60000"/>
                                    </p:animScale>
                                    <p:animScale>
                                      <p:cBhvr>
                                        <p:cTn id="197" dur="166" decel="50000">
                                          <p:stCondLst>
                                            <p:cond delay="676"/>
                                          </p:stCondLst>
                                        </p:cTn>
                                        <p:tgtEl>
                                          <p:spTgt spid="3">
                                            <p:txEl>
                                              <p:pRg st="12" end="12"/>
                                            </p:txEl>
                                          </p:spTgt>
                                        </p:tgtEl>
                                      </p:cBhvr>
                                      <p:to x="100000" y="100000"/>
                                    </p:animScale>
                                    <p:animScale>
                                      <p:cBhvr>
                                        <p:cTn id="198" dur="26">
                                          <p:stCondLst>
                                            <p:cond delay="1312"/>
                                          </p:stCondLst>
                                        </p:cTn>
                                        <p:tgtEl>
                                          <p:spTgt spid="3">
                                            <p:txEl>
                                              <p:pRg st="12" end="12"/>
                                            </p:txEl>
                                          </p:spTgt>
                                        </p:tgtEl>
                                      </p:cBhvr>
                                      <p:to x="100000" y="80000"/>
                                    </p:animScale>
                                    <p:animScale>
                                      <p:cBhvr>
                                        <p:cTn id="199" dur="166" decel="50000">
                                          <p:stCondLst>
                                            <p:cond delay="1338"/>
                                          </p:stCondLst>
                                        </p:cTn>
                                        <p:tgtEl>
                                          <p:spTgt spid="3">
                                            <p:txEl>
                                              <p:pRg st="12" end="12"/>
                                            </p:txEl>
                                          </p:spTgt>
                                        </p:tgtEl>
                                      </p:cBhvr>
                                      <p:to x="100000" y="100000"/>
                                    </p:animScale>
                                    <p:animScale>
                                      <p:cBhvr>
                                        <p:cTn id="200" dur="26">
                                          <p:stCondLst>
                                            <p:cond delay="1642"/>
                                          </p:stCondLst>
                                        </p:cTn>
                                        <p:tgtEl>
                                          <p:spTgt spid="3">
                                            <p:txEl>
                                              <p:pRg st="12" end="12"/>
                                            </p:txEl>
                                          </p:spTgt>
                                        </p:tgtEl>
                                      </p:cBhvr>
                                      <p:to x="100000" y="90000"/>
                                    </p:animScale>
                                    <p:animScale>
                                      <p:cBhvr>
                                        <p:cTn id="201" dur="166" decel="50000">
                                          <p:stCondLst>
                                            <p:cond delay="1668"/>
                                          </p:stCondLst>
                                        </p:cTn>
                                        <p:tgtEl>
                                          <p:spTgt spid="3">
                                            <p:txEl>
                                              <p:pRg st="12" end="12"/>
                                            </p:txEl>
                                          </p:spTgt>
                                        </p:tgtEl>
                                      </p:cBhvr>
                                      <p:to x="100000" y="100000"/>
                                    </p:animScale>
                                    <p:animScale>
                                      <p:cBhvr>
                                        <p:cTn id="202" dur="26">
                                          <p:stCondLst>
                                            <p:cond delay="1808"/>
                                          </p:stCondLst>
                                        </p:cTn>
                                        <p:tgtEl>
                                          <p:spTgt spid="3">
                                            <p:txEl>
                                              <p:pRg st="12" end="12"/>
                                            </p:txEl>
                                          </p:spTgt>
                                        </p:tgtEl>
                                      </p:cBhvr>
                                      <p:to x="100000" y="95000"/>
                                    </p:animScale>
                                    <p:animScale>
                                      <p:cBhvr>
                                        <p:cTn id="203" dur="166" decel="50000">
                                          <p:stCondLst>
                                            <p:cond delay="1834"/>
                                          </p:stCondLst>
                                        </p:cTn>
                                        <p:tgtEl>
                                          <p:spTgt spid="3">
                                            <p:txEl>
                                              <p:pRg st="12" end="12"/>
                                            </p:txEl>
                                          </p:spTgt>
                                        </p:tgtEl>
                                      </p:cBhvr>
                                      <p:to x="100000" y="100000"/>
                                    </p:animScale>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nodeType="clickEffect">
                                  <p:stCondLst>
                                    <p:cond delay="0"/>
                                  </p:stCondLst>
                                  <p:childTnLst>
                                    <p:set>
                                      <p:cBhvr>
                                        <p:cTn id="207" dur="1" fill="hold">
                                          <p:stCondLst>
                                            <p:cond delay="0"/>
                                          </p:stCondLst>
                                        </p:cTn>
                                        <p:tgtEl>
                                          <p:spTgt spid="5"/>
                                        </p:tgtEl>
                                        <p:attrNameLst>
                                          <p:attrName>style.visibility</p:attrName>
                                        </p:attrNameLst>
                                      </p:cBhvr>
                                      <p:to>
                                        <p:strVal val="visible"/>
                                      </p:to>
                                    </p:set>
                                    <p:anim calcmode="lin" valueType="num">
                                      <p:cBhvr>
                                        <p:cTn id="208" dur="1000" fill="hold"/>
                                        <p:tgtEl>
                                          <p:spTgt spid="5"/>
                                        </p:tgtEl>
                                        <p:attrNameLst>
                                          <p:attrName>ppt_w</p:attrName>
                                        </p:attrNameLst>
                                      </p:cBhvr>
                                      <p:tavLst>
                                        <p:tav tm="0">
                                          <p:val>
                                            <p:fltVal val="0"/>
                                          </p:val>
                                        </p:tav>
                                        <p:tav tm="100000">
                                          <p:val>
                                            <p:strVal val="#ppt_w"/>
                                          </p:val>
                                        </p:tav>
                                      </p:tavLst>
                                    </p:anim>
                                    <p:anim calcmode="lin" valueType="num">
                                      <p:cBhvr>
                                        <p:cTn id="209" dur="1000" fill="hold"/>
                                        <p:tgtEl>
                                          <p:spTgt spid="5"/>
                                        </p:tgtEl>
                                        <p:attrNameLst>
                                          <p:attrName>ppt_h</p:attrName>
                                        </p:attrNameLst>
                                      </p:cBhvr>
                                      <p:tavLst>
                                        <p:tav tm="0">
                                          <p:val>
                                            <p:fltVal val="0"/>
                                          </p:val>
                                        </p:tav>
                                        <p:tav tm="100000">
                                          <p:val>
                                            <p:strVal val="#ppt_h"/>
                                          </p:val>
                                        </p:tav>
                                      </p:tavLst>
                                    </p:anim>
                                    <p:anim calcmode="lin" valueType="num">
                                      <p:cBhvr>
                                        <p:cTn id="210" dur="1000" fill="hold"/>
                                        <p:tgtEl>
                                          <p:spTgt spid="5"/>
                                        </p:tgtEl>
                                        <p:attrNameLst>
                                          <p:attrName>style.rotation</p:attrName>
                                        </p:attrNameLst>
                                      </p:cBhvr>
                                      <p:tavLst>
                                        <p:tav tm="0">
                                          <p:val>
                                            <p:fltVal val="90"/>
                                          </p:val>
                                        </p:tav>
                                        <p:tav tm="100000">
                                          <p:val>
                                            <p:fltVal val="0"/>
                                          </p:val>
                                        </p:tav>
                                      </p:tavLst>
                                    </p:anim>
                                    <p:animEffect transition="in" filter="fade">
                                      <p:cBhvr>
                                        <p:cTn id="211" dur="1000"/>
                                        <p:tgtEl>
                                          <p:spTgt spid="5"/>
                                        </p:tgtEl>
                                      </p:cBhvr>
                                    </p:animEffect>
                                  </p:childTnLst>
                                </p:cTn>
                              </p:par>
                            </p:childTnLst>
                          </p:cTn>
                        </p:par>
                      </p:childTnLst>
                    </p:cTn>
                  </p:par>
                  <p:par>
                    <p:cTn id="212" fill="hold">
                      <p:stCondLst>
                        <p:cond delay="indefinite"/>
                      </p:stCondLst>
                      <p:childTnLst>
                        <p:par>
                          <p:cTn id="213" fill="hold">
                            <p:stCondLst>
                              <p:cond delay="0"/>
                            </p:stCondLst>
                            <p:childTnLst>
                              <p:par>
                                <p:cTn id="214" presetID="26" presetClass="entr" presetSubtype="0" fill="hold" nodeType="clickEffect">
                                  <p:stCondLst>
                                    <p:cond delay="0"/>
                                  </p:stCondLst>
                                  <p:childTnLst>
                                    <p:set>
                                      <p:cBhvr>
                                        <p:cTn id="215" dur="1" fill="hold">
                                          <p:stCondLst>
                                            <p:cond delay="0"/>
                                          </p:stCondLst>
                                        </p:cTn>
                                        <p:tgtEl>
                                          <p:spTgt spid="3">
                                            <p:txEl>
                                              <p:pRg st="14" end="14"/>
                                            </p:txEl>
                                          </p:spTgt>
                                        </p:tgtEl>
                                        <p:attrNameLst>
                                          <p:attrName>style.visibility</p:attrName>
                                        </p:attrNameLst>
                                      </p:cBhvr>
                                      <p:to>
                                        <p:strVal val="visible"/>
                                      </p:to>
                                    </p:set>
                                    <p:animEffect transition="in" filter="wipe(down)">
                                      <p:cBhvr>
                                        <p:cTn id="216" dur="580">
                                          <p:stCondLst>
                                            <p:cond delay="0"/>
                                          </p:stCondLst>
                                        </p:cTn>
                                        <p:tgtEl>
                                          <p:spTgt spid="3">
                                            <p:txEl>
                                              <p:pRg st="14" end="14"/>
                                            </p:txEl>
                                          </p:spTgt>
                                        </p:tgtEl>
                                      </p:cBhvr>
                                    </p:animEffect>
                                    <p:anim calcmode="lin" valueType="num">
                                      <p:cBhvr>
                                        <p:cTn id="217"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18"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19"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20"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21"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22" dur="26">
                                          <p:stCondLst>
                                            <p:cond delay="650"/>
                                          </p:stCondLst>
                                        </p:cTn>
                                        <p:tgtEl>
                                          <p:spTgt spid="3">
                                            <p:txEl>
                                              <p:pRg st="14" end="14"/>
                                            </p:txEl>
                                          </p:spTgt>
                                        </p:tgtEl>
                                      </p:cBhvr>
                                      <p:to x="100000" y="60000"/>
                                    </p:animScale>
                                    <p:animScale>
                                      <p:cBhvr>
                                        <p:cTn id="223" dur="166" decel="50000">
                                          <p:stCondLst>
                                            <p:cond delay="676"/>
                                          </p:stCondLst>
                                        </p:cTn>
                                        <p:tgtEl>
                                          <p:spTgt spid="3">
                                            <p:txEl>
                                              <p:pRg st="14" end="14"/>
                                            </p:txEl>
                                          </p:spTgt>
                                        </p:tgtEl>
                                      </p:cBhvr>
                                      <p:to x="100000" y="100000"/>
                                    </p:animScale>
                                    <p:animScale>
                                      <p:cBhvr>
                                        <p:cTn id="224" dur="26">
                                          <p:stCondLst>
                                            <p:cond delay="1312"/>
                                          </p:stCondLst>
                                        </p:cTn>
                                        <p:tgtEl>
                                          <p:spTgt spid="3">
                                            <p:txEl>
                                              <p:pRg st="14" end="14"/>
                                            </p:txEl>
                                          </p:spTgt>
                                        </p:tgtEl>
                                      </p:cBhvr>
                                      <p:to x="100000" y="80000"/>
                                    </p:animScale>
                                    <p:animScale>
                                      <p:cBhvr>
                                        <p:cTn id="225" dur="166" decel="50000">
                                          <p:stCondLst>
                                            <p:cond delay="1338"/>
                                          </p:stCondLst>
                                        </p:cTn>
                                        <p:tgtEl>
                                          <p:spTgt spid="3">
                                            <p:txEl>
                                              <p:pRg st="14" end="14"/>
                                            </p:txEl>
                                          </p:spTgt>
                                        </p:tgtEl>
                                      </p:cBhvr>
                                      <p:to x="100000" y="100000"/>
                                    </p:animScale>
                                    <p:animScale>
                                      <p:cBhvr>
                                        <p:cTn id="226" dur="26">
                                          <p:stCondLst>
                                            <p:cond delay="1642"/>
                                          </p:stCondLst>
                                        </p:cTn>
                                        <p:tgtEl>
                                          <p:spTgt spid="3">
                                            <p:txEl>
                                              <p:pRg st="14" end="14"/>
                                            </p:txEl>
                                          </p:spTgt>
                                        </p:tgtEl>
                                      </p:cBhvr>
                                      <p:to x="100000" y="90000"/>
                                    </p:animScale>
                                    <p:animScale>
                                      <p:cBhvr>
                                        <p:cTn id="227" dur="166" decel="50000">
                                          <p:stCondLst>
                                            <p:cond delay="1668"/>
                                          </p:stCondLst>
                                        </p:cTn>
                                        <p:tgtEl>
                                          <p:spTgt spid="3">
                                            <p:txEl>
                                              <p:pRg st="14" end="14"/>
                                            </p:txEl>
                                          </p:spTgt>
                                        </p:tgtEl>
                                      </p:cBhvr>
                                      <p:to x="100000" y="100000"/>
                                    </p:animScale>
                                    <p:animScale>
                                      <p:cBhvr>
                                        <p:cTn id="228" dur="26">
                                          <p:stCondLst>
                                            <p:cond delay="1808"/>
                                          </p:stCondLst>
                                        </p:cTn>
                                        <p:tgtEl>
                                          <p:spTgt spid="3">
                                            <p:txEl>
                                              <p:pRg st="14" end="14"/>
                                            </p:txEl>
                                          </p:spTgt>
                                        </p:tgtEl>
                                      </p:cBhvr>
                                      <p:to x="100000" y="95000"/>
                                    </p:animScale>
                                    <p:animScale>
                                      <p:cBhvr>
                                        <p:cTn id="229" dur="166" decel="50000">
                                          <p:stCondLst>
                                            <p:cond delay="1834"/>
                                          </p:stCondLst>
                                        </p:cTn>
                                        <p:tgtEl>
                                          <p:spTgt spid="3">
                                            <p:txEl>
                                              <p:pRg st="14" end="14"/>
                                            </p:txEl>
                                          </p:spTgt>
                                        </p:tgtEl>
                                      </p:cBhvr>
                                      <p:to x="100000" y="100000"/>
                                    </p:animScale>
                                  </p:childTnLst>
                                </p:cTn>
                              </p:par>
                              <p:par>
                                <p:cTn id="230" presetID="26" presetClass="entr" presetSubtype="0" fill="hold" nodeType="withEffect">
                                  <p:stCondLst>
                                    <p:cond delay="0"/>
                                  </p:stCondLst>
                                  <p:childTnLst>
                                    <p:set>
                                      <p:cBhvr>
                                        <p:cTn id="231" dur="1" fill="hold">
                                          <p:stCondLst>
                                            <p:cond delay="0"/>
                                          </p:stCondLst>
                                        </p:cTn>
                                        <p:tgtEl>
                                          <p:spTgt spid="3">
                                            <p:txEl>
                                              <p:pRg st="15" end="15"/>
                                            </p:txEl>
                                          </p:spTgt>
                                        </p:tgtEl>
                                        <p:attrNameLst>
                                          <p:attrName>style.visibility</p:attrName>
                                        </p:attrNameLst>
                                      </p:cBhvr>
                                      <p:to>
                                        <p:strVal val="visible"/>
                                      </p:to>
                                    </p:set>
                                    <p:animEffect transition="in" filter="wipe(down)">
                                      <p:cBhvr>
                                        <p:cTn id="232" dur="580">
                                          <p:stCondLst>
                                            <p:cond delay="0"/>
                                          </p:stCondLst>
                                        </p:cTn>
                                        <p:tgtEl>
                                          <p:spTgt spid="3">
                                            <p:txEl>
                                              <p:pRg st="15" end="15"/>
                                            </p:txEl>
                                          </p:spTgt>
                                        </p:tgtEl>
                                      </p:cBhvr>
                                    </p:animEffect>
                                    <p:anim calcmode="lin" valueType="num">
                                      <p:cBhvr>
                                        <p:cTn id="233" dur="1822"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34" dur="664"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35" dur="664" tmFilter="0, 0; 0.125,0.2665; 0.25,0.4; 0.375,0.465; 0.5,0.5;  0.625,0.535; 0.75,0.6; 0.875,0.7335; 1,1">
                                          <p:stCondLst>
                                            <p:cond delay="664"/>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36" dur="332" tmFilter="0, 0; 0.125,0.2665; 0.25,0.4; 0.375,0.465; 0.5,0.5;  0.625,0.535; 0.75,0.6; 0.875,0.7335; 1,1">
                                          <p:stCondLst>
                                            <p:cond delay="1324"/>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37" dur="164" tmFilter="0, 0; 0.125,0.2665; 0.25,0.4; 0.375,0.465; 0.5,0.5;  0.625,0.535; 0.75,0.6; 0.875,0.7335; 1,1">
                                          <p:stCondLst>
                                            <p:cond delay="1656"/>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38" dur="26">
                                          <p:stCondLst>
                                            <p:cond delay="650"/>
                                          </p:stCondLst>
                                        </p:cTn>
                                        <p:tgtEl>
                                          <p:spTgt spid="3">
                                            <p:txEl>
                                              <p:pRg st="15" end="15"/>
                                            </p:txEl>
                                          </p:spTgt>
                                        </p:tgtEl>
                                      </p:cBhvr>
                                      <p:to x="100000" y="60000"/>
                                    </p:animScale>
                                    <p:animScale>
                                      <p:cBhvr>
                                        <p:cTn id="239" dur="166" decel="50000">
                                          <p:stCondLst>
                                            <p:cond delay="676"/>
                                          </p:stCondLst>
                                        </p:cTn>
                                        <p:tgtEl>
                                          <p:spTgt spid="3">
                                            <p:txEl>
                                              <p:pRg st="15" end="15"/>
                                            </p:txEl>
                                          </p:spTgt>
                                        </p:tgtEl>
                                      </p:cBhvr>
                                      <p:to x="100000" y="100000"/>
                                    </p:animScale>
                                    <p:animScale>
                                      <p:cBhvr>
                                        <p:cTn id="240" dur="26">
                                          <p:stCondLst>
                                            <p:cond delay="1312"/>
                                          </p:stCondLst>
                                        </p:cTn>
                                        <p:tgtEl>
                                          <p:spTgt spid="3">
                                            <p:txEl>
                                              <p:pRg st="15" end="15"/>
                                            </p:txEl>
                                          </p:spTgt>
                                        </p:tgtEl>
                                      </p:cBhvr>
                                      <p:to x="100000" y="80000"/>
                                    </p:animScale>
                                    <p:animScale>
                                      <p:cBhvr>
                                        <p:cTn id="241" dur="166" decel="50000">
                                          <p:stCondLst>
                                            <p:cond delay="1338"/>
                                          </p:stCondLst>
                                        </p:cTn>
                                        <p:tgtEl>
                                          <p:spTgt spid="3">
                                            <p:txEl>
                                              <p:pRg st="15" end="15"/>
                                            </p:txEl>
                                          </p:spTgt>
                                        </p:tgtEl>
                                      </p:cBhvr>
                                      <p:to x="100000" y="100000"/>
                                    </p:animScale>
                                    <p:animScale>
                                      <p:cBhvr>
                                        <p:cTn id="242" dur="26">
                                          <p:stCondLst>
                                            <p:cond delay="1642"/>
                                          </p:stCondLst>
                                        </p:cTn>
                                        <p:tgtEl>
                                          <p:spTgt spid="3">
                                            <p:txEl>
                                              <p:pRg st="15" end="15"/>
                                            </p:txEl>
                                          </p:spTgt>
                                        </p:tgtEl>
                                      </p:cBhvr>
                                      <p:to x="100000" y="90000"/>
                                    </p:animScale>
                                    <p:animScale>
                                      <p:cBhvr>
                                        <p:cTn id="243" dur="166" decel="50000">
                                          <p:stCondLst>
                                            <p:cond delay="1668"/>
                                          </p:stCondLst>
                                        </p:cTn>
                                        <p:tgtEl>
                                          <p:spTgt spid="3">
                                            <p:txEl>
                                              <p:pRg st="15" end="15"/>
                                            </p:txEl>
                                          </p:spTgt>
                                        </p:tgtEl>
                                      </p:cBhvr>
                                      <p:to x="100000" y="100000"/>
                                    </p:animScale>
                                    <p:animScale>
                                      <p:cBhvr>
                                        <p:cTn id="244" dur="26">
                                          <p:stCondLst>
                                            <p:cond delay="1808"/>
                                          </p:stCondLst>
                                        </p:cTn>
                                        <p:tgtEl>
                                          <p:spTgt spid="3">
                                            <p:txEl>
                                              <p:pRg st="15" end="15"/>
                                            </p:txEl>
                                          </p:spTgt>
                                        </p:tgtEl>
                                      </p:cBhvr>
                                      <p:to x="100000" y="95000"/>
                                    </p:animScale>
                                    <p:animScale>
                                      <p:cBhvr>
                                        <p:cTn id="245" dur="166" decel="50000">
                                          <p:stCondLst>
                                            <p:cond delay="1834"/>
                                          </p:stCondLst>
                                        </p:cTn>
                                        <p:tgtEl>
                                          <p:spTgt spid="3">
                                            <p:txEl>
                                              <p:pRg st="15" end="15"/>
                                            </p:txEl>
                                          </p:spTgt>
                                        </p:tgtEl>
                                      </p:cBhvr>
                                      <p:to x="100000" y="100000"/>
                                    </p:animScale>
                                  </p:childTnLst>
                                </p:cTn>
                              </p:par>
                              <p:par>
                                <p:cTn id="246" presetID="26" presetClass="entr" presetSubtype="0" fill="hold" nodeType="withEffect">
                                  <p:stCondLst>
                                    <p:cond delay="0"/>
                                  </p:stCondLst>
                                  <p:childTnLst>
                                    <p:set>
                                      <p:cBhvr>
                                        <p:cTn id="247" dur="1" fill="hold">
                                          <p:stCondLst>
                                            <p:cond delay="0"/>
                                          </p:stCondLst>
                                        </p:cTn>
                                        <p:tgtEl>
                                          <p:spTgt spid="3">
                                            <p:txEl>
                                              <p:pRg st="16" end="16"/>
                                            </p:txEl>
                                          </p:spTgt>
                                        </p:tgtEl>
                                        <p:attrNameLst>
                                          <p:attrName>style.visibility</p:attrName>
                                        </p:attrNameLst>
                                      </p:cBhvr>
                                      <p:to>
                                        <p:strVal val="visible"/>
                                      </p:to>
                                    </p:set>
                                    <p:animEffect transition="in" filter="wipe(down)">
                                      <p:cBhvr>
                                        <p:cTn id="248" dur="580">
                                          <p:stCondLst>
                                            <p:cond delay="0"/>
                                          </p:stCondLst>
                                        </p:cTn>
                                        <p:tgtEl>
                                          <p:spTgt spid="3">
                                            <p:txEl>
                                              <p:pRg st="16" end="16"/>
                                            </p:txEl>
                                          </p:spTgt>
                                        </p:tgtEl>
                                      </p:cBhvr>
                                    </p:animEffect>
                                    <p:anim calcmode="lin" valueType="num">
                                      <p:cBhvr>
                                        <p:cTn id="249"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50"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51"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52"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253"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254" dur="26">
                                          <p:stCondLst>
                                            <p:cond delay="650"/>
                                          </p:stCondLst>
                                        </p:cTn>
                                        <p:tgtEl>
                                          <p:spTgt spid="3">
                                            <p:txEl>
                                              <p:pRg st="16" end="16"/>
                                            </p:txEl>
                                          </p:spTgt>
                                        </p:tgtEl>
                                      </p:cBhvr>
                                      <p:to x="100000" y="60000"/>
                                    </p:animScale>
                                    <p:animScale>
                                      <p:cBhvr>
                                        <p:cTn id="255" dur="166" decel="50000">
                                          <p:stCondLst>
                                            <p:cond delay="676"/>
                                          </p:stCondLst>
                                        </p:cTn>
                                        <p:tgtEl>
                                          <p:spTgt spid="3">
                                            <p:txEl>
                                              <p:pRg st="16" end="16"/>
                                            </p:txEl>
                                          </p:spTgt>
                                        </p:tgtEl>
                                      </p:cBhvr>
                                      <p:to x="100000" y="100000"/>
                                    </p:animScale>
                                    <p:animScale>
                                      <p:cBhvr>
                                        <p:cTn id="256" dur="26">
                                          <p:stCondLst>
                                            <p:cond delay="1312"/>
                                          </p:stCondLst>
                                        </p:cTn>
                                        <p:tgtEl>
                                          <p:spTgt spid="3">
                                            <p:txEl>
                                              <p:pRg st="16" end="16"/>
                                            </p:txEl>
                                          </p:spTgt>
                                        </p:tgtEl>
                                      </p:cBhvr>
                                      <p:to x="100000" y="80000"/>
                                    </p:animScale>
                                    <p:animScale>
                                      <p:cBhvr>
                                        <p:cTn id="257" dur="166" decel="50000">
                                          <p:stCondLst>
                                            <p:cond delay="1338"/>
                                          </p:stCondLst>
                                        </p:cTn>
                                        <p:tgtEl>
                                          <p:spTgt spid="3">
                                            <p:txEl>
                                              <p:pRg st="16" end="16"/>
                                            </p:txEl>
                                          </p:spTgt>
                                        </p:tgtEl>
                                      </p:cBhvr>
                                      <p:to x="100000" y="100000"/>
                                    </p:animScale>
                                    <p:animScale>
                                      <p:cBhvr>
                                        <p:cTn id="258" dur="26">
                                          <p:stCondLst>
                                            <p:cond delay="1642"/>
                                          </p:stCondLst>
                                        </p:cTn>
                                        <p:tgtEl>
                                          <p:spTgt spid="3">
                                            <p:txEl>
                                              <p:pRg st="16" end="16"/>
                                            </p:txEl>
                                          </p:spTgt>
                                        </p:tgtEl>
                                      </p:cBhvr>
                                      <p:to x="100000" y="90000"/>
                                    </p:animScale>
                                    <p:animScale>
                                      <p:cBhvr>
                                        <p:cTn id="259" dur="166" decel="50000">
                                          <p:stCondLst>
                                            <p:cond delay="1668"/>
                                          </p:stCondLst>
                                        </p:cTn>
                                        <p:tgtEl>
                                          <p:spTgt spid="3">
                                            <p:txEl>
                                              <p:pRg st="16" end="16"/>
                                            </p:txEl>
                                          </p:spTgt>
                                        </p:tgtEl>
                                      </p:cBhvr>
                                      <p:to x="100000" y="100000"/>
                                    </p:animScale>
                                    <p:animScale>
                                      <p:cBhvr>
                                        <p:cTn id="260" dur="26">
                                          <p:stCondLst>
                                            <p:cond delay="1808"/>
                                          </p:stCondLst>
                                        </p:cTn>
                                        <p:tgtEl>
                                          <p:spTgt spid="3">
                                            <p:txEl>
                                              <p:pRg st="16" end="16"/>
                                            </p:txEl>
                                          </p:spTgt>
                                        </p:tgtEl>
                                      </p:cBhvr>
                                      <p:to x="100000" y="95000"/>
                                    </p:animScale>
                                    <p:animScale>
                                      <p:cBhvr>
                                        <p:cTn id="261" dur="166" decel="50000">
                                          <p:stCondLst>
                                            <p:cond delay="1834"/>
                                          </p:stCondLst>
                                        </p:cTn>
                                        <p:tgtEl>
                                          <p:spTgt spid="3">
                                            <p:txEl>
                                              <p:pRg st="16" end="16"/>
                                            </p:txEl>
                                          </p:spTgt>
                                        </p:tgtEl>
                                      </p:cBhvr>
                                      <p:to x="100000" y="100000"/>
                                    </p:animScale>
                                  </p:childTnLst>
                                </p:cTn>
                              </p:par>
                              <p:par>
                                <p:cTn id="262" presetID="26" presetClass="entr" presetSubtype="0" fill="hold" nodeType="withEffect">
                                  <p:stCondLst>
                                    <p:cond delay="0"/>
                                  </p:stCondLst>
                                  <p:childTnLst>
                                    <p:set>
                                      <p:cBhvr>
                                        <p:cTn id="263" dur="1" fill="hold">
                                          <p:stCondLst>
                                            <p:cond delay="0"/>
                                          </p:stCondLst>
                                        </p:cTn>
                                        <p:tgtEl>
                                          <p:spTgt spid="3">
                                            <p:txEl>
                                              <p:pRg st="17" end="17"/>
                                            </p:txEl>
                                          </p:spTgt>
                                        </p:tgtEl>
                                        <p:attrNameLst>
                                          <p:attrName>style.visibility</p:attrName>
                                        </p:attrNameLst>
                                      </p:cBhvr>
                                      <p:to>
                                        <p:strVal val="visible"/>
                                      </p:to>
                                    </p:set>
                                    <p:animEffect transition="in" filter="wipe(down)">
                                      <p:cBhvr>
                                        <p:cTn id="264" dur="580">
                                          <p:stCondLst>
                                            <p:cond delay="0"/>
                                          </p:stCondLst>
                                        </p:cTn>
                                        <p:tgtEl>
                                          <p:spTgt spid="3">
                                            <p:txEl>
                                              <p:pRg st="17" end="17"/>
                                            </p:txEl>
                                          </p:spTgt>
                                        </p:tgtEl>
                                      </p:cBhvr>
                                    </p:animEffect>
                                    <p:anim calcmode="lin" valueType="num">
                                      <p:cBhvr>
                                        <p:cTn id="265" dur="1822" tmFilter="0,0; 0.14,0.36; 0.43,0.73; 0.71,0.91; 1.0,1.0">
                                          <p:stCondLst>
                                            <p:cond delay="0"/>
                                          </p:stCondLst>
                                        </p:cTn>
                                        <p:tgtEl>
                                          <p:spTgt spid="3">
                                            <p:txEl>
                                              <p:pRg st="17" end="17"/>
                                            </p:txEl>
                                          </p:spTgt>
                                        </p:tgtEl>
                                        <p:attrNameLst>
                                          <p:attrName>ppt_x</p:attrName>
                                        </p:attrNameLst>
                                      </p:cBhvr>
                                      <p:tavLst>
                                        <p:tav tm="0">
                                          <p:val>
                                            <p:strVal val="#ppt_x-0.25"/>
                                          </p:val>
                                        </p:tav>
                                        <p:tav tm="100000">
                                          <p:val>
                                            <p:strVal val="#ppt_x"/>
                                          </p:val>
                                        </p:tav>
                                      </p:tavLst>
                                    </p:anim>
                                    <p:anim calcmode="lin" valueType="num">
                                      <p:cBhvr>
                                        <p:cTn id="266" dur="664" tmFilter="0.0,0.0; 0.25,0.07; 0.50,0.2; 0.75,0.467; 1.0,1.0">
                                          <p:stCondLst>
                                            <p:cond delay="0"/>
                                          </p:stCondLst>
                                        </p:cTn>
                                        <p:tgtEl>
                                          <p:spTgt spid="3">
                                            <p:txEl>
                                              <p:pRg st="17" end="17"/>
                                            </p:txEl>
                                          </p:spTgt>
                                        </p:tgtEl>
                                        <p:attrNameLst>
                                          <p:attrName>ppt_y</p:attrName>
                                        </p:attrNameLst>
                                      </p:cBhvr>
                                      <p:tavLst>
                                        <p:tav tm="0" fmla="#ppt_y-sin(pi*$)/3">
                                          <p:val>
                                            <p:fltVal val="0.5"/>
                                          </p:val>
                                        </p:tav>
                                        <p:tav tm="100000">
                                          <p:val>
                                            <p:fltVal val="1"/>
                                          </p:val>
                                        </p:tav>
                                      </p:tavLst>
                                    </p:anim>
                                    <p:anim calcmode="lin" valueType="num">
                                      <p:cBhvr>
                                        <p:cTn id="267" dur="664" tmFilter="0, 0; 0.125,0.2665; 0.25,0.4; 0.375,0.465; 0.5,0.5;  0.625,0.535; 0.75,0.6; 0.875,0.7335; 1,1">
                                          <p:stCondLst>
                                            <p:cond delay="664"/>
                                          </p:stCondLst>
                                        </p:cTn>
                                        <p:tgtEl>
                                          <p:spTgt spid="3">
                                            <p:txEl>
                                              <p:pRg st="17" end="17"/>
                                            </p:txEl>
                                          </p:spTgt>
                                        </p:tgtEl>
                                        <p:attrNameLst>
                                          <p:attrName>ppt_y</p:attrName>
                                        </p:attrNameLst>
                                      </p:cBhvr>
                                      <p:tavLst>
                                        <p:tav tm="0" fmla="#ppt_y-sin(pi*$)/9">
                                          <p:val>
                                            <p:fltVal val="0"/>
                                          </p:val>
                                        </p:tav>
                                        <p:tav tm="100000">
                                          <p:val>
                                            <p:fltVal val="1"/>
                                          </p:val>
                                        </p:tav>
                                      </p:tavLst>
                                    </p:anim>
                                    <p:anim calcmode="lin" valueType="num">
                                      <p:cBhvr>
                                        <p:cTn id="268" dur="332" tmFilter="0, 0; 0.125,0.2665; 0.25,0.4; 0.375,0.465; 0.5,0.5;  0.625,0.535; 0.75,0.6; 0.875,0.7335; 1,1">
                                          <p:stCondLst>
                                            <p:cond delay="1324"/>
                                          </p:stCondLst>
                                        </p:cTn>
                                        <p:tgtEl>
                                          <p:spTgt spid="3">
                                            <p:txEl>
                                              <p:pRg st="17" end="17"/>
                                            </p:txEl>
                                          </p:spTgt>
                                        </p:tgtEl>
                                        <p:attrNameLst>
                                          <p:attrName>ppt_y</p:attrName>
                                        </p:attrNameLst>
                                      </p:cBhvr>
                                      <p:tavLst>
                                        <p:tav tm="0" fmla="#ppt_y-sin(pi*$)/27">
                                          <p:val>
                                            <p:fltVal val="0"/>
                                          </p:val>
                                        </p:tav>
                                        <p:tav tm="100000">
                                          <p:val>
                                            <p:fltVal val="1"/>
                                          </p:val>
                                        </p:tav>
                                      </p:tavLst>
                                    </p:anim>
                                    <p:anim calcmode="lin" valueType="num">
                                      <p:cBhvr>
                                        <p:cTn id="269" dur="164" tmFilter="0, 0; 0.125,0.2665; 0.25,0.4; 0.375,0.465; 0.5,0.5;  0.625,0.535; 0.75,0.6; 0.875,0.7335; 1,1">
                                          <p:stCondLst>
                                            <p:cond delay="1656"/>
                                          </p:stCondLst>
                                        </p:cTn>
                                        <p:tgtEl>
                                          <p:spTgt spid="3">
                                            <p:txEl>
                                              <p:pRg st="17" end="17"/>
                                            </p:txEl>
                                          </p:spTgt>
                                        </p:tgtEl>
                                        <p:attrNameLst>
                                          <p:attrName>ppt_y</p:attrName>
                                        </p:attrNameLst>
                                      </p:cBhvr>
                                      <p:tavLst>
                                        <p:tav tm="0" fmla="#ppt_y-sin(pi*$)/81">
                                          <p:val>
                                            <p:fltVal val="0"/>
                                          </p:val>
                                        </p:tav>
                                        <p:tav tm="100000">
                                          <p:val>
                                            <p:fltVal val="1"/>
                                          </p:val>
                                        </p:tav>
                                      </p:tavLst>
                                    </p:anim>
                                    <p:animScale>
                                      <p:cBhvr>
                                        <p:cTn id="270" dur="26">
                                          <p:stCondLst>
                                            <p:cond delay="650"/>
                                          </p:stCondLst>
                                        </p:cTn>
                                        <p:tgtEl>
                                          <p:spTgt spid="3">
                                            <p:txEl>
                                              <p:pRg st="17" end="17"/>
                                            </p:txEl>
                                          </p:spTgt>
                                        </p:tgtEl>
                                      </p:cBhvr>
                                      <p:to x="100000" y="60000"/>
                                    </p:animScale>
                                    <p:animScale>
                                      <p:cBhvr>
                                        <p:cTn id="271" dur="166" decel="50000">
                                          <p:stCondLst>
                                            <p:cond delay="676"/>
                                          </p:stCondLst>
                                        </p:cTn>
                                        <p:tgtEl>
                                          <p:spTgt spid="3">
                                            <p:txEl>
                                              <p:pRg st="17" end="17"/>
                                            </p:txEl>
                                          </p:spTgt>
                                        </p:tgtEl>
                                      </p:cBhvr>
                                      <p:to x="100000" y="100000"/>
                                    </p:animScale>
                                    <p:animScale>
                                      <p:cBhvr>
                                        <p:cTn id="272" dur="26">
                                          <p:stCondLst>
                                            <p:cond delay="1312"/>
                                          </p:stCondLst>
                                        </p:cTn>
                                        <p:tgtEl>
                                          <p:spTgt spid="3">
                                            <p:txEl>
                                              <p:pRg st="17" end="17"/>
                                            </p:txEl>
                                          </p:spTgt>
                                        </p:tgtEl>
                                      </p:cBhvr>
                                      <p:to x="100000" y="80000"/>
                                    </p:animScale>
                                    <p:animScale>
                                      <p:cBhvr>
                                        <p:cTn id="273" dur="166" decel="50000">
                                          <p:stCondLst>
                                            <p:cond delay="1338"/>
                                          </p:stCondLst>
                                        </p:cTn>
                                        <p:tgtEl>
                                          <p:spTgt spid="3">
                                            <p:txEl>
                                              <p:pRg st="17" end="17"/>
                                            </p:txEl>
                                          </p:spTgt>
                                        </p:tgtEl>
                                      </p:cBhvr>
                                      <p:to x="100000" y="100000"/>
                                    </p:animScale>
                                    <p:animScale>
                                      <p:cBhvr>
                                        <p:cTn id="274" dur="26">
                                          <p:stCondLst>
                                            <p:cond delay="1642"/>
                                          </p:stCondLst>
                                        </p:cTn>
                                        <p:tgtEl>
                                          <p:spTgt spid="3">
                                            <p:txEl>
                                              <p:pRg st="17" end="17"/>
                                            </p:txEl>
                                          </p:spTgt>
                                        </p:tgtEl>
                                      </p:cBhvr>
                                      <p:to x="100000" y="90000"/>
                                    </p:animScale>
                                    <p:animScale>
                                      <p:cBhvr>
                                        <p:cTn id="275" dur="166" decel="50000">
                                          <p:stCondLst>
                                            <p:cond delay="1668"/>
                                          </p:stCondLst>
                                        </p:cTn>
                                        <p:tgtEl>
                                          <p:spTgt spid="3">
                                            <p:txEl>
                                              <p:pRg st="17" end="17"/>
                                            </p:txEl>
                                          </p:spTgt>
                                        </p:tgtEl>
                                      </p:cBhvr>
                                      <p:to x="100000" y="100000"/>
                                    </p:animScale>
                                    <p:animScale>
                                      <p:cBhvr>
                                        <p:cTn id="276" dur="26">
                                          <p:stCondLst>
                                            <p:cond delay="1808"/>
                                          </p:stCondLst>
                                        </p:cTn>
                                        <p:tgtEl>
                                          <p:spTgt spid="3">
                                            <p:txEl>
                                              <p:pRg st="17" end="17"/>
                                            </p:txEl>
                                          </p:spTgt>
                                        </p:tgtEl>
                                      </p:cBhvr>
                                      <p:to x="100000" y="95000"/>
                                    </p:animScale>
                                    <p:animScale>
                                      <p:cBhvr>
                                        <p:cTn id="277" dur="166" decel="50000">
                                          <p:stCondLst>
                                            <p:cond delay="1834"/>
                                          </p:stCondLst>
                                        </p:cTn>
                                        <p:tgtEl>
                                          <p:spTgt spid="3">
                                            <p:txEl>
                                              <p:pRg st="17" end="17"/>
                                            </p:txEl>
                                          </p:spTgt>
                                        </p:tgtEl>
                                      </p:cBhvr>
                                      <p:to x="100000" y="100000"/>
                                    </p:animScale>
                                  </p:childTnLst>
                                </p:cTn>
                              </p:par>
                              <p:par>
                                <p:cTn id="278" presetID="26" presetClass="entr" presetSubtype="0" fill="hold" nodeType="withEffect">
                                  <p:stCondLst>
                                    <p:cond delay="0"/>
                                  </p:stCondLst>
                                  <p:childTnLst>
                                    <p:set>
                                      <p:cBhvr>
                                        <p:cTn id="279" dur="1" fill="hold">
                                          <p:stCondLst>
                                            <p:cond delay="0"/>
                                          </p:stCondLst>
                                        </p:cTn>
                                        <p:tgtEl>
                                          <p:spTgt spid="3">
                                            <p:txEl>
                                              <p:pRg st="18" end="18"/>
                                            </p:txEl>
                                          </p:spTgt>
                                        </p:tgtEl>
                                        <p:attrNameLst>
                                          <p:attrName>style.visibility</p:attrName>
                                        </p:attrNameLst>
                                      </p:cBhvr>
                                      <p:to>
                                        <p:strVal val="visible"/>
                                      </p:to>
                                    </p:set>
                                    <p:animEffect transition="in" filter="wipe(down)">
                                      <p:cBhvr>
                                        <p:cTn id="280" dur="580">
                                          <p:stCondLst>
                                            <p:cond delay="0"/>
                                          </p:stCondLst>
                                        </p:cTn>
                                        <p:tgtEl>
                                          <p:spTgt spid="3">
                                            <p:txEl>
                                              <p:pRg st="18" end="18"/>
                                            </p:txEl>
                                          </p:spTgt>
                                        </p:tgtEl>
                                      </p:cBhvr>
                                    </p:animEffect>
                                    <p:anim calcmode="lin" valueType="num">
                                      <p:cBhvr>
                                        <p:cTn id="281" dur="1822" tmFilter="0,0; 0.14,0.36; 0.43,0.73; 0.71,0.91; 1.0,1.0">
                                          <p:stCondLst>
                                            <p:cond delay="0"/>
                                          </p:stCondLst>
                                        </p:cTn>
                                        <p:tgtEl>
                                          <p:spTgt spid="3">
                                            <p:txEl>
                                              <p:pRg st="18" end="18"/>
                                            </p:txEl>
                                          </p:spTgt>
                                        </p:tgtEl>
                                        <p:attrNameLst>
                                          <p:attrName>ppt_x</p:attrName>
                                        </p:attrNameLst>
                                      </p:cBhvr>
                                      <p:tavLst>
                                        <p:tav tm="0">
                                          <p:val>
                                            <p:strVal val="#ppt_x-0.25"/>
                                          </p:val>
                                        </p:tav>
                                        <p:tav tm="100000">
                                          <p:val>
                                            <p:strVal val="#ppt_x"/>
                                          </p:val>
                                        </p:tav>
                                      </p:tavLst>
                                    </p:anim>
                                    <p:anim calcmode="lin" valueType="num">
                                      <p:cBhvr>
                                        <p:cTn id="282" dur="664" tmFilter="0.0,0.0; 0.25,0.07; 0.50,0.2; 0.75,0.467; 1.0,1.0">
                                          <p:stCondLst>
                                            <p:cond delay="0"/>
                                          </p:stCondLst>
                                        </p:cTn>
                                        <p:tgtEl>
                                          <p:spTgt spid="3">
                                            <p:txEl>
                                              <p:pRg st="18" end="18"/>
                                            </p:txEl>
                                          </p:spTgt>
                                        </p:tgtEl>
                                        <p:attrNameLst>
                                          <p:attrName>ppt_y</p:attrName>
                                        </p:attrNameLst>
                                      </p:cBhvr>
                                      <p:tavLst>
                                        <p:tav tm="0" fmla="#ppt_y-sin(pi*$)/3">
                                          <p:val>
                                            <p:fltVal val="0.5"/>
                                          </p:val>
                                        </p:tav>
                                        <p:tav tm="100000">
                                          <p:val>
                                            <p:fltVal val="1"/>
                                          </p:val>
                                        </p:tav>
                                      </p:tavLst>
                                    </p:anim>
                                    <p:anim calcmode="lin" valueType="num">
                                      <p:cBhvr>
                                        <p:cTn id="283" dur="664" tmFilter="0, 0; 0.125,0.2665; 0.25,0.4; 0.375,0.465; 0.5,0.5;  0.625,0.535; 0.75,0.6; 0.875,0.7335; 1,1">
                                          <p:stCondLst>
                                            <p:cond delay="664"/>
                                          </p:stCondLst>
                                        </p:cTn>
                                        <p:tgtEl>
                                          <p:spTgt spid="3">
                                            <p:txEl>
                                              <p:pRg st="18" end="18"/>
                                            </p:txEl>
                                          </p:spTgt>
                                        </p:tgtEl>
                                        <p:attrNameLst>
                                          <p:attrName>ppt_y</p:attrName>
                                        </p:attrNameLst>
                                      </p:cBhvr>
                                      <p:tavLst>
                                        <p:tav tm="0" fmla="#ppt_y-sin(pi*$)/9">
                                          <p:val>
                                            <p:fltVal val="0"/>
                                          </p:val>
                                        </p:tav>
                                        <p:tav tm="100000">
                                          <p:val>
                                            <p:fltVal val="1"/>
                                          </p:val>
                                        </p:tav>
                                      </p:tavLst>
                                    </p:anim>
                                    <p:anim calcmode="lin" valueType="num">
                                      <p:cBhvr>
                                        <p:cTn id="284" dur="332" tmFilter="0, 0; 0.125,0.2665; 0.25,0.4; 0.375,0.465; 0.5,0.5;  0.625,0.535; 0.75,0.6; 0.875,0.7335; 1,1">
                                          <p:stCondLst>
                                            <p:cond delay="1324"/>
                                          </p:stCondLst>
                                        </p:cTn>
                                        <p:tgtEl>
                                          <p:spTgt spid="3">
                                            <p:txEl>
                                              <p:pRg st="18" end="18"/>
                                            </p:txEl>
                                          </p:spTgt>
                                        </p:tgtEl>
                                        <p:attrNameLst>
                                          <p:attrName>ppt_y</p:attrName>
                                        </p:attrNameLst>
                                      </p:cBhvr>
                                      <p:tavLst>
                                        <p:tav tm="0" fmla="#ppt_y-sin(pi*$)/27">
                                          <p:val>
                                            <p:fltVal val="0"/>
                                          </p:val>
                                        </p:tav>
                                        <p:tav tm="100000">
                                          <p:val>
                                            <p:fltVal val="1"/>
                                          </p:val>
                                        </p:tav>
                                      </p:tavLst>
                                    </p:anim>
                                    <p:anim calcmode="lin" valueType="num">
                                      <p:cBhvr>
                                        <p:cTn id="285" dur="164" tmFilter="0, 0; 0.125,0.2665; 0.25,0.4; 0.375,0.465; 0.5,0.5;  0.625,0.535; 0.75,0.6; 0.875,0.7335; 1,1">
                                          <p:stCondLst>
                                            <p:cond delay="1656"/>
                                          </p:stCondLst>
                                        </p:cTn>
                                        <p:tgtEl>
                                          <p:spTgt spid="3">
                                            <p:txEl>
                                              <p:pRg st="18" end="18"/>
                                            </p:txEl>
                                          </p:spTgt>
                                        </p:tgtEl>
                                        <p:attrNameLst>
                                          <p:attrName>ppt_y</p:attrName>
                                        </p:attrNameLst>
                                      </p:cBhvr>
                                      <p:tavLst>
                                        <p:tav tm="0" fmla="#ppt_y-sin(pi*$)/81">
                                          <p:val>
                                            <p:fltVal val="0"/>
                                          </p:val>
                                        </p:tav>
                                        <p:tav tm="100000">
                                          <p:val>
                                            <p:fltVal val="1"/>
                                          </p:val>
                                        </p:tav>
                                      </p:tavLst>
                                    </p:anim>
                                    <p:animScale>
                                      <p:cBhvr>
                                        <p:cTn id="286" dur="26">
                                          <p:stCondLst>
                                            <p:cond delay="650"/>
                                          </p:stCondLst>
                                        </p:cTn>
                                        <p:tgtEl>
                                          <p:spTgt spid="3">
                                            <p:txEl>
                                              <p:pRg st="18" end="18"/>
                                            </p:txEl>
                                          </p:spTgt>
                                        </p:tgtEl>
                                      </p:cBhvr>
                                      <p:to x="100000" y="60000"/>
                                    </p:animScale>
                                    <p:animScale>
                                      <p:cBhvr>
                                        <p:cTn id="287" dur="166" decel="50000">
                                          <p:stCondLst>
                                            <p:cond delay="676"/>
                                          </p:stCondLst>
                                        </p:cTn>
                                        <p:tgtEl>
                                          <p:spTgt spid="3">
                                            <p:txEl>
                                              <p:pRg st="18" end="18"/>
                                            </p:txEl>
                                          </p:spTgt>
                                        </p:tgtEl>
                                      </p:cBhvr>
                                      <p:to x="100000" y="100000"/>
                                    </p:animScale>
                                    <p:animScale>
                                      <p:cBhvr>
                                        <p:cTn id="288" dur="26">
                                          <p:stCondLst>
                                            <p:cond delay="1312"/>
                                          </p:stCondLst>
                                        </p:cTn>
                                        <p:tgtEl>
                                          <p:spTgt spid="3">
                                            <p:txEl>
                                              <p:pRg st="18" end="18"/>
                                            </p:txEl>
                                          </p:spTgt>
                                        </p:tgtEl>
                                      </p:cBhvr>
                                      <p:to x="100000" y="80000"/>
                                    </p:animScale>
                                    <p:animScale>
                                      <p:cBhvr>
                                        <p:cTn id="289" dur="166" decel="50000">
                                          <p:stCondLst>
                                            <p:cond delay="1338"/>
                                          </p:stCondLst>
                                        </p:cTn>
                                        <p:tgtEl>
                                          <p:spTgt spid="3">
                                            <p:txEl>
                                              <p:pRg st="18" end="18"/>
                                            </p:txEl>
                                          </p:spTgt>
                                        </p:tgtEl>
                                      </p:cBhvr>
                                      <p:to x="100000" y="100000"/>
                                    </p:animScale>
                                    <p:animScale>
                                      <p:cBhvr>
                                        <p:cTn id="290" dur="26">
                                          <p:stCondLst>
                                            <p:cond delay="1642"/>
                                          </p:stCondLst>
                                        </p:cTn>
                                        <p:tgtEl>
                                          <p:spTgt spid="3">
                                            <p:txEl>
                                              <p:pRg st="18" end="18"/>
                                            </p:txEl>
                                          </p:spTgt>
                                        </p:tgtEl>
                                      </p:cBhvr>
                                      <p:to x="100000" y="90000"/>
                                    </p:animScale>
                                    <p:animScale>
                                      <p:cBhvr>
                                        <p:cTn id="291" dur="166" decel="50000">
                                          <p:stCondLst>
                                            <p:cond delay="1668"/>
                                          </p:stCondLst>
                                        </p:cTn>
                                        <p:tgtEl>
                                          <p:spTgt spid="3">
                                            <p:txEl>
                                              <p:pRg st="18" end="18"/>
                                            </p:txEl>
                                          </p:spTgt>
                                        </p:tgtEl>
                                      </p:cBhvr>
                                      <p:to x="100000" y="100000"/>
                                    </p:animScale>
                                    <p:animScale>
                                      <p:cBhvr>
                                        <p:cTn id="292" dur="26">
                                          <p:stCondLst>
                                            <p:cond delay="1808"/>
                                          </p:stCondLst>
                                        </p:cTn>
                                        <p:tgtEl>
                                          <p:spTgt spid="3">
                                            <p:txEl>
                                              <p:pRg st="18" end="18"/>
                                            </p:txEl>
                                          </p:spTgt>
                                        </p:tgtEl>
                                      </p:cBhvr>
                                      <p:to x="100000" y="95000"/>
                                    </p:animScale>
                                    <p:animScale>
                                      <p:cBhvr>
                                        <p:cTn id="293" dur="166" decel="50000">
                                          <p:stCondLst>
                                            <p:cond delay="1834"/>
                                          </p:stCondLst>
                                        </p:cTn>
                                        <p:tgtEl>
                                          <p:spTgt spid="3">
                                            <p:txEl>
                                              <p:pRg st="18" end="18"/>
                                            </p:txEl>
                                          </p:spTgt>
                                        </p:tgtEl>
                                      </p:cBhvr>
                                      <p:to x="100000" y="100000"/>
                                    </p:animScale>
                                  </p:childTnLst>
                                </p:cTn>
                              </p:par>
                            </p:childTnLst>
                          </p:cTn>
                        </p:par>
                      </p:childTnLst>
                    </p:cTn>
                  </p:par>
                  <p:par>
                    <p:cTn id="294" fill="hold">
                      <p:stCondLst>
                        <p:cond delay="indefinite"/>
                      </p:stCondLst>
                      <p:childTnLst>
                        <p:par>
                          <p:cTn id="295" fill="hold">
                            <p:stCondLst>
                              <p:cond delay="0"/>
                            </p:stCondLst>
                            <p:childTnLst>
                              <p:par>
                                <p:cTn id="296" presetID="26" presetClass="entr" presetSubtype="0" fill="hold" nodeType="clickEffect">
                                  <p:stCondLst>
                                    <p:cond delay="0"/>
                                  </p:stCondLst>
                                  <p:childTnLst>
                                    <p:set>
                                      <p:cBhvr>
                                        <p:cTn id="297" dur="1" fill="hold">
                                          <p:stCondLst>
                                            <p:cond delay="0"/>
                                          </p:stCondLst>
                                        </p:cTn>
                                        <p:tgtEl>
                                          <p:spTgt spid="7"/>
                                        </p:tgtEl>
                                        <p:attrNameLst>
                                          <p:attrName>style.visibility</p:attrName>
                                        </p:attrNameLst>
                                      </p:cBhvr>
                                      <p:to>
                                        <p:strVal val="visible"/>
                                      </p:to>
                                    </p:set>
                                    <p:animEffect transition="in" filter="wipe(down)">
                                      <p:cBhvr>
                                        <p:cTn id="298" dur="580">
                                          <p:stCondLst>
                                            <p:cond delay="0"/>
                                          </p:stCondLst>
                                        </p:cTn>
                                        <p:tgtEl>
                                          <p:spTgt spid="7"/>
                                        </p:tgtEl>
                                      </p:cBhvr>
                                    </p:animEffect>
                                    <p:anim calcmode="lin" valueType="num">
                                      <p:cBhvr>
                                        <p:cTn id="29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4" dur="26">
                                          <p:stCondLst>
                                            <p:cond delay="650"/>
                                          </p:stCondLst>
                                        </p:cTn>
                                        <p:tgtEl>
                                          <p:spTgt spid="7"/>
                                        </p:tgtEl>
                                      </p:cBhvr>
                                      <p:to x="100000" y="60000"/>
                                    </p:animScale>
                                    <p:animScale>
                                      <p:cBhvr>
                                        <p:cTn id="305" dur="166" decel="50000">
                                          <p:stCondLst>
                                            <p:cond delay="676"/>
                                          </p:stCondLst>
                                        </p:cTn>
                                        <p:tgtEl>
                                          <p:spTgt spid="7"/>
                                        </p:tgtEl>
                                      </p:cBhvr>
                                      <p:to x="100000" y="100000"/>
                                    </p:animScale>
                                    <p:animScale>
                                      <p:cBhvr>
                                        <p:cTn id="306" dur="26">
                                          <p:stCondLst>
                                            <p:cond delay="1312"/>
                                          </p:stCondLst>
                                        </p:cTn>
                                        <p:tgtEl>
                                          <p:spTgt spid="7"/>
                                        </p:tgtEl>
                                      </p:cBhvr>
                                      <p:to x="100000" y="80000"/>
                                    </p:animScale>
                                    <p:animScale>
                                      <p:cBhvr>
                                        <p:cTn id="307" dur="166" decel="50000">
                                          <p:stCondLst>
                                            <p:cond delay="1338"/>
                                          </p:stCondLst>
                                        </p:cTn>
                                        <p:tgtEl>
                                          <p:spTgt spid="7"/>
                                        </p:tgtEl>
                                      </p:cBhvr>
                                      <p:to x="100000" y="100000"/>
                                    </p:animScale>
                                    <p:animScale>
                                      <p:cBhvr>
                                        <p:cTn id="308" dur="26">
                                          <p:stCondLst>
                                            <p:cond delay="1642"/>
                                          </p:stCondLst>
                                        </p:cTn>
                                        <p:tgtEl>
                                          <p:spTgt spid="7"/>
                                        </p:tgtEl>
                                      </p:cBhvr>
                                      <p:to x="100000" y="90000"/>
                                    </p:animScale>
                                    <p:animScale>
                                      <p:cBhvr>
                                        <p:cTn id="309" dur="166" decel="50000">
                                          <p:stCondLst>
                                            <p:cond delay="1668"/>
                                          </p:stCondLst>
                                        </p:cTn>
                                        <p:tgtEl>
                                          <p:spTgt spid="7"/>
                                        </p:tgtEl>
                                      </p:cBhvr>
                                      <p:to x="100000" y="100000"/>
                                    </p:animScale>
                                    <p:animScale>
                                      <p:cBhvr>
                                        <p:cTn id="310" dur="26">
                                          <p:stCondLst>
                                            <p:cond delay="1808"/>
                                          </p:stCondLst>
                                        </p:cTn>
                                        <p:tgtEl>
                                          <p:spTgt spid="7"/>
                                        </p:tgtEl>
                                      </p:cBhvr>
                                      <p:to x="100000" y="95000"/>
                                    </p:animScale>
                                    <p:animScale>
                                      <p:cBhvr>
                                        <p:cTn id="311" dur="166" decel="50000">
                                          <p:stCondLst>
                                            <p:cond delay="1834"/>
                                          </p:stCondLst>
                                        </p:cTn>
                                        <p:tgtEl>
                                          <p:spTgt spid="7"/>
                                        </p:tgtEl>
                                      </p:cBhvr>
                                      <p:to x="100000" y="100000"/>
                                    </p:animScale>
                                  </p:childTnLst>
                                </p:cTn>
                              </p:par>
                              <p:par>
                                <p:cTn id="312" presetID="26" presetClass="entr" presetSubtype="0" fill="hold" nodeType="withEffect">
                                  <p:stCondLst>
                                    <p:cond delay="0"/>
                                  </p:stCondLst>
                                  <p:childTnLst>
                                    <p:set>
                                      <p:cBhvr>
                                        <p:cTn id="313" dur="1" fill="hold">
                                          <p:stCondLst>
                                            <p:cond delay="0"/>
                                          </p:stCondLst>
                                        </p:cTn>
                                        <p:tgtEl>
                                          <p:spTgt spid="3">
                                            <p:txEl>
                                              <p:pRg st="13" end="13"/>
                                            </p:txEl>
                                          </p:spTgt>
                                        </p:tgtEl>
                                        <p:attrNameLst>
                                          <p:attrName>style.visibility</p:attrName>
                                        </p:attrNameLst>
                                      </p:cBhvr>
                                      <p:to>
                                        <p:strVal val="visible"/>
                                      </p:to>
                                    </p:set>
                                    <p:animEffect transition="in" filter="wipe(down)">
                                      <p:cBhvr>
                                        <p:cTn id="314" dur="580">
                                          <p:stCondLst>
                                            <p:cond delay="0"/>
                                          </p:stCondLst>
                                        </p:cTn>
                                        <p:tgtEl>
                                          <p:spTgt spid="3">
                                            <p:txEl>
                                              <p:pRg st="13" end="13"/>
                                            </p:txEl>
                                          </p:spTgt>
                                        </p:tgtEl>
                                      </p:cBhvr>
                                    </p:animEffect>
                                    <p:anim calcmode="lin" valueType="num">
                                      <p:cBhvr>
                                        <p:cTn id="315"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316"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317"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318"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319"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320" dur="26">
                                          <p:stCondLst>
                                            <p:cond delay="650"/>
                                          </p:stCondLst>
                                        </p:cTn>
                                        <p:tgtEl>
                                          <p:spTgt spid="3">
                                            <p:txEl>
                                              <p:pRg st="13" end="13"/>
                                            </p:txEl>
                                          </p:spTgt>
                                        </p:tgtEl>
                                      </p:cBhvr>
                                      <p:to x="100000" y="60000"/>
                                    </p:animScale>
                                    <p:animScale>
                                      <p:cBhvr>
                                        <p:cTn id="321" dur="166" decel="50000">
                                          <p:stCondLst>
                                            <p:cond delay="676"/>
                                          </p:stCondLst>
                                        </p:cTn>
                                        <p:tgtEl>
                                          <p:spTgt spid="3">
                                            <p:txEl>
                                              <p:pRg st="13" end="13"/>
                                            </p:txEl>
                                          </p:spTgt>
                                        </p:tgtEl>
                                      </p:cBhvr>
                                      <p:to x="100000" y="100000"/>
                                    </p:animScale>
                                    <p:animScale>
                                      <p:cBhvr>
                                        <p:cTn id="322" dur="26">
                                          <p:stCondLst>
                                            <p:cond delay="1312"/>
                                          </p:stCondLst>
                                        </p:cTn>
                                        <p:tgtEl>
                                          <p:spTgt spid="3">
                                            <p:txEl>
                                              <p:pRg st="13" end="13"/>
                                            </p:txEl>
                                          </p:spTgt>
                                        </p:tgtEl>
                                      </p:cBhvr>
                                      <p:to x="100000" y="80000"/>
                                    </p:animScale>
                                    <p:animScale>
                                      <p:cBhvr>
                                        <p:cTn id="323" dur="166" decel="50000">
                                          <p:stCondLst>
                                            <p:cond delay="1338"/>
                                          </p:stCondLst>
                                        </p:cTn>
                                        <p:tgtEl>
                                          <p:spTgt spid="3">
                                            <p:txEl>
                                              <p:pRg st="13" end="13"/>
                                            </p:txEl>
                                          </p:spTgt>
                                        </p:tgtEl>
                                      </p:cBhvr>
                                      <p:to x="100000" y="100000"/>
                                    </p:animScale>
                                    <p:animScale>
                                      <p:cBhvr>
                                        <p:cTn id="324" dur="26">
                                          <p:stCondLst>
                                            <p:cond delay="1642"/>
                                          </p:stCondLst>
                                        </p:cTn>
                                        <p:tgtEl>
                                          <p:spTgt spid="3">
                                            <p:txEl>
                                              <p:pRg st="13" end="13"/>
                                            </p:txEl>
                                          </p:spTgt>
                                        </p:tgtEl>
                                      </p:cBhvr>
                                      <p:to x="100000" y="90000"/>
                                    </p:animScale>
                                    <p:animScale>
                                      <p:cBhvr>
                                        <p:cTn id="325" dur="166" decel="50000">
                                          <p:stCondLst>
                                            <p:cond delay="1668"/>
                                          </p:stCondLst>
                                        </p:cTn>
                                        <p:tgtEl>
                                          <p:spTgt spid="3">
                                            <p:txEl>
                                              <p:pRg st="13" end="13"/>
                                            </p:txEl>
                                          </p:spTgt>
                                        </p:tgtEl>
                                      </p:cBhvr>
                                      <p:to x="100000" y="100000"/>
                                    </p:animScale>
                                    <p:animScale>
                                      <p:cBhvr>
                                        <p:cTn id="326" dur="26">
                                          <p:stCondLst>
                                            <p:cond delay="1808"/>
                                          </p:stCondLst>
                                        </p:cTn>
                                        <p:tgtEl>
                                          <p:spTgt spid="3">
                                            <p:txEl>
                                              <p:pRg st="13" end="13"/>
                                            </p:txEl>
                                          </p:spTgt>
                                        </p:tgtEl>
                                      </p:cBhvr>
                                      <p:to x="100000" y="95000"/>
                                    </p:animScale>
                                    <p:animScale>
                                      <p:cBhvr>
                                        <p:cTn id="327" dur="166" decel="50000">
                                          <p:stCondLst>
                                            <p:cond delay="1834"/>
                                          </p:stCondLst>
                                        </p:cTn>
                                        <p:tgtEl>
                                          <p:spTgt spid="3">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125113" cy="924475"/>
          </a:xfrm>
        </p:spPr>
        <p:txBody>
          <a:bodyPr/>
          <a:lstStyle/>
          <a:p>
            <a:pPr algn="ctr"/>
            <a:r>
              <a:rPr lang="ru-RU" sz="5400" dirty="0" smtClean="0">
                <a:solidFill>
                  <a:srgbClr val="FF0000"/>
                </a:solidFill>
                <a:latin typeface="Monotype Corsiva" panose="03010101010201010101" pitchFamily="66" charset="0"/>
              </a:rPr>
              <a:t>Приметы</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07504" y="980728"/>
            <a:ext cx="8856984" cy="5688631"/>
          </a:xfrm>
        </p:spPr>
        <p:txBody>
          <a:bodyPr>
            <a:normAutofit fontScale="92500"/>
          </a:bodyPr>
          <a:lstStyle/>
          <a:p>
            <a:pPr marL="0" indent="0">
              <a:buNone/>
            </a:pPr>
            <a:r>
              <a:rPr lang="ru-RU" sz="2800" b="1"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Если </a:t>
            </a:r>
            <a:r>
              <a:rPr lang="ru-RU" sz="2800" dirty="0">
                <a:latin typeface="Times New Roman" panose="02020603050405020304" pitchFamily="18" charset="0"/>
                <a:cs typeface="Times New Roman" panose="02020603050405020304" pitchFamily="18" charset="0"/>
              </a:rPr>
              <a:t>грибы выросли на стене дома, то человек, который в нем живет, станет богатым.</a:t>
            </a:r>
          </a:p>
          <a:p>
            <a:pPr marL="0" indent="0">
              <a:buNone/>
            </a:pPr>
            <a:r>
              <a:rPr lang="ru-RU" sz="2800" dirty="0" smtClean="0">
                <a:latin typeface="Times New Roman" panose="02020603050405020304" pitchFamily="18" charset="0"/>
                <a:cs typeface="Times New Roman" panose="02020603050405020304" pitchFamily="18" charset="0"/>
              </a:rPr>
              <a:t>       - Если </a:t>
            </a:r>
            <a:r>
              <a:rPr lang="ru-RU" sz="2800" dirty="0">
                <a:latin typeface="Times New Roman" panose="02020603050405020304" pitchFamily="18" charset="0"/>
                <a:cs typeface="Times New Roman" panose="02020603050405020304" pitchFamily="18" charset="0"/>
              </a:rPr>
              <a:t>увидел маленький гриб и оставил его расти дальше, то больше он не станет. </a:t>
            </a:r>
          </a:p>
          <a:p>
            <a:pPr marL="0" indent="0">
              <a:buNone/>
            </a:pPr>
            <a:r>
              <a:rPr lang="ru-RU" sz="2800" dirty="0" smtClean="0">
                <a:latin typeface="Times New Roman" panose="02020603050405020304" pitchFamily="18" charset="0"/>
                <a:cs typeface="Times New Roman" panose="02020603050405020304" pitchFamily="18" charset="0"/>
              </a:rPr>
              <a:t>       - Выдранный </a:t>
            </a:r>
            <a:r>
              <a:rPr lang="ru-RU" sz="2800" dirty="0">
                <a:latin typeface="Times New Roman" panose="02020603050405020304" pitchFamily="18" charset="0"/>
                <a:cs typeface="Times New Roman" panose="02020603050405020304" pitchFamily="18" charset="0"/>
              </a:rPr>
              <a:t>с землею гриб – навеки погиб. </a:t>
            </a:r>
          </a:p>
          <a:p>
            <a:pPr marL="0" indent="0">
              <a:buNone/>
            </a:pPr>
            <a:r>
              <a:rPr lang="ru-RU" sz="2800" dirty="0" smtClean="0">
                <a:latin typeface="Times New Roman" panose="02020603050405020304" pitchFamily="18" charset="0"/>
                <a:cs typeface="Times New Roman" panose="02020603050405020304" pitchFamily="18" charset="0"/>
              </a:rPr>
              <a:t>       - Когда </a:t>
            </a:r>
            <a:r>
              <a:rPr lang="ru-RU" sz="2800" dirty="0">
                <a:latin typeface="Times New Roman" panose="02020603050405020304" pitchFamily="18" charset="0"/>
                <a:cs typeface="Times New Roman" panose="02020603050405020304" pitchFamily="18" charset="0"/>
              </a:rPr>
              <a:t>сосны посыплют пыльцой золотой, в тот год маслята пойдут толпой. </a:t>
            </a:r>
          </a:p>
          <a:p>
            <a:pPr marL="0" indent="0">
              <a:buNone/>
            </a:pPr>
            <a:r>
              <a:rPr lang="ru-RU" sz="2800" dirty="0" smtClean="0">
                <a:latin typeface="Times New Roman" panose="02020603050405020304" pitchFamily="18" charset="0"/>
                <a:cs typeface="Times New Roman" panose="02020603050405020304" pitchFamily="18" charset="0"/>
              </a:rPr>
              <a:t>       - Если </a:t>
            </a:r>
            <a:r>
              <a:rPr lang="ru-RU" sz="2800" dirty="0">
                <a:latin typeface="Times New Roman" panose="02020603050405020304" pitchFamily="18" charset="0"/>
                <a:cs typeface="Times New Roman" panose="02020603050405020304" pitchFamily="18" charset="0"/>
              </a:rPr>
              <a:t>идет тихий дождь и без ветра, то пора собираться на грибы.</a:t>
            </a:r>
          </a:p>
          <a:p>
            <a:pPr marL="0" indent="0">
              <a:buNone/>
            </a:pPr>
            <a:r>
              <a:rPr lang="ru-RU" sz="2800" dirty="0" smtClean="0">
                <a:latin typeface="Times New Roman" panose="02020603050405020304" pitchFamily="18" charset="0"/>
                <a:cs typeface="Times New Roman" panose="02020603050405020304" pitchFamily="18" charset="0"/>
              </a:rPr>
              <a:t>        - В </a:t>
            </a:r>
            <a:r>
              <a:rPr lang="ru-RU" sz="2800" dirty="0">
                <a:latin typeface="Times New Roman" panose="02020603050405020304" pitchFamily="18" charset="0"/>
                <a:cs typeface="Times New Roman" panose="02020603050405020304" pitchFamily="18" charset="0"/>
              </a:rPr>
              <a:t>лесу много мухоморов – значит, и белых жди много. </a:t>
            </a:r>
          </a:p>
          <a:p>
            <a:pPr marL="0" indent="0">
              <a:buNone/>
            </a:pPr>
            <a:r>
              <a:rPr lang="ru-RU" sz="2800" dirty="0" smtClean="0">
                <a:latin typeface="Times New Roman" panose="02020603050405020304" pitchFamily="18" charset="0"/>
                <a:cs typeface="Times New Roman" panose="02020603050405020304" pitchFamily="18" charset="0"/>
              </a:rPr>
              <a:t>        - Когда </a:t>
            </a:r>
            <a:r>
              <a:rPr lang="ru-RU" sz="2800" dirty="0">
                <a:latin typeface="Times New Roman" panose="02020603050405020304" pitchFamily="18" charset="0"/>
                <a:cs typeface="Times New Roman" panose="02020603050405020304" pitchFamily="18" charset="0"/>
              </a:rPr>
              <a:t>с вечера дожди – утречком грибочков жди. </a:t>
            </a:r>
          </a:p>
          <a:p>
            <a:endParaRPr lang="ru-RU" dirty="0"/>
          </a:p>
        </p:txBody>
      </p:sp>
    </p:spTree>
    <p:extLst>
      <p:ext uri="{BB962C8B-B14F-4D97-AF65-F5344CB8AC3E}">
        <p14:creationId xmlns:p14="http://schemas.microsoft.com/office/powerpoint/2010/main" val="4285177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125113" cy="924475"/>
          </a:xfrm>
        </p:spPr>
        <p:txBody>
          <a:bodyPr/>
          <a:lstStyle/>
          <a:p>
            <a:pPr algn="ctr"/>
            <a:r>
              <a:rPr lang="ru-RU" sz="5400" dirty="0" smtClean="0">
                <a:solidFill>
                  <a:srgbClr val="FF0000"/>
                </a:solidFill>
                <a:latin typeface="Monotype Corsiva" panose="03010101010201010101" pitchFamily="66" charset="0"/>
              </a:rPr>
              <a:t>Пословицы</a:t>
            </a:r>
            <a:endParaRPr lang="ru-RU" sz="5400" dirty="0">
              <a:solidFill>
                <a:srgbClr val="FF0000"/>
              </a:solidFill>
              <a:latin typeface="Monotype Corsiva" panose="03010101010201010101" pitchFamily="66" charset="0"/>
            </a:endParaRPr>
          </a:p>
        </p:txBody>
      </p:sp>
      <p:sp>
        <p:nvSpPr>
          <p:cNvPr id="3" name="Объект 2"/>
          <p:cNvSpPr>
            <a:spLocks noGrp="1"/>
          </p:cNvSpPr>
          <p:nvPr>
            <p:ph idx="1"/>
          </p:nvPr>
        </p:nvSpPr>
        <p:spPr>
          <a:xfrm>
            <a:off x="179512" y="764704"/>
            <a:ext cx="8856984" cy="5976663"/>
          </a:xfrm>
        </p:spPr>
        <p:txBody>
          <a:bodyPr/>
          <a:lstStyle/>
          <a:p>
            <a:pPr marL="0" lvl="0" indent="0">
              <a:buNone/>
            </a:pPr>
            <a:r>
              <a:rPr lang="ru-RU" dirty="0" smtClean="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Гриб </a:t>
            </a:r>
            <a:r>
              <a:rPr lang="ru-RU" sz="1900" dirty="0">
                <a:latin typeface="Times New Roman" panose="02020603050405020304" pitchFamily="18" charset="0"/>
                <a:cs typeface="Times New Roman" panose="02020603050405020304" pitchFamily="18" charset="0"/>
              </a:rPr>
              <a:t>— чудо природы.</a:t>
            </a:r>
          </a:p>
          <a:p>
            <a:pPr marL="0" lvl="0" indent="0">
              <a:buNone/>
            </a:pPr>
            <a:r>
              <a:rPr lang="ru-RU" sz="1900" dirty="0" smtClean="0">
                <a:latin typeface="Times New Roman" panose="02020603050405020304" pitchFamily="18" charset="0"/>
                <a:cs typeface="Times New Roman" panose="02020603050405020304" pitchFamily="18" charset="0"/>
              </a:rPr>
              <a:t>       - Не ходи за грибами с ведром, не губи лесное добро. Клади их в лу­кошко, пускай подышат немножко.</a:t>
            </a:r>
          </a:p>
          <a:p>
            <a:pPr marL="0" lvl="0" indent="0">
              <a:buNone/>
            </a:pPr>
            <a:r>
              <a:rPr lang="ru-RU" sz="1900" dirty="0" smtClean="0">
                <a:latin typeface="Times New Roman" panose="02020603050405020304" pitchFamily="18" charset="0"/>
                <a:cs typeface="Times New Roman" panose="02020603050405020304" pitchFamily="18" charset="0"/>
              </a:rPr>
              <a:t>       - Не выдирай руками грибочки, носи нож на цепочке. Выдранный с землей гриб — навек погиб.</a:t>
            </a:r>
          </a:p>
          <a:p>
            <a:pPr marL="0" lvl="0" indent="0">
              <a:buNone/>
            </a:pPr>
            <a:r>
              <a:rPr lang="ru-RU" sz="1900" dirty="0" smtClean="0">
                <a:latin typeface="Times New Roman" panose="02020603050405020304" pitchFamily="18" charset="0"/>
                <a:cs typeface="Times New Roman" panose="02020603050405020304" pitchFamily="18" charset="0"/>
              </a:rPr>
              <a:t>       - Срезанный </a:t>
            </a:r>
            <a:r>
              <a:rPr lang="ru-RU" sz="1900" dirty="0">
                <a:latin typeface="Times New Roman" panose="02020603050405020304" pitchFamily="18" charset="0"/>
                <a:cs typeface="Times New Roman" panose="02020603050405020304" pitchFamily="18" charset="0"/>
              </a:rPr>
              <a:t>под корешок — даст приплода мешок.</a:t>
            </a:r>
          </a:p>
          <a:p>
            <a:pPr marL="0" lvl="0" indent="0">
              <a:buNone/>
            </a:pPr>
            <a:r>
              <a:rPr lang="ru-RU" sz="1900" dirty="0" smtClean="0">
                <a:latin typeface="Times New Roman" panose="02020603050405020304" pitchFamily="18" charset="0"/>
                <a:cs typeface="Times New Roman" panose="02020603050405020304" pitchFamily="18" charset="0"/>
              </a:rPr>
              <a:t>       - Гриб </a:t>
            </a:r>
            <a:r>
              <a:rPr lang="ru-RU" sz="1900" dirty="0">
                <a:latin typeface="Times New Roman" panose="02020603050405020304" pitchFamily="18" charset="0"/>
                <a:cs typeface="Times New Roman" panose="02020603050405020304" pitchFamily="18" charset="0"/>
              </a:rPr>
              <a:t>стар, да корень свеж.</a:t>
            </a:r>
          </a:p>
          <a:p>
            <a:pPr marL="0" lvl="0" indent="0">
              <a:buNone/>
            </a:pPr>
            <a:r>
              <a:rPr lang="ru-RU" sz="1900" dirty="0" smtClean="0">
                <a:latin typeface="Times New Roman" panose="02020603050405020304" pitchFamily="18" charset="0"/>
                <a:cs typeface="Times New Roman" panose="02020603050405020304" pitchFamily="18" charset="0"/>
              </a:rPr>
              <a:t>       - Коль </a:t>
            </a:r>
            <a:r>
              <a:rPr lang="ru-RU" sz="1900" dirty="0">
                <a:latin typeface="Times New Roman" panose="02020603050405020304" pitchFamily="18" charset="0"/>
                <a:cs typeface="Times New Roman" panose="02020603050405020304" pitchFamily="18" charset="0"/>
              </a:rPr>
              <a:t>сбираешь грибы — смотри и на дубы. Чтоб не заблудиться вдруг, знай где север, где юг.</a:t>
            </a:r>
          </a:p>
          <a:p>
            <a:pPr marL="0" lvl="0" indent="0">
              <a:buNone/>
            </a:pPr>
            <a:r>
              <a:rPr lang="ru-RU" sz="1900" dirty="0" smtClean="0">
                <a:latin typeface="Times New Roman" panose="02020603050405020304" pitchFamily="18" charset="0"/>
                <a:cs typeface="Times New Roman" panose="02020603050405020304" pitchFamily="18" charset="0"/>
              </a:rPr>
              <a:t>       - Любишь </a:t>
            </a:r>
            <a:r>
              <a:rPr lang="ru-RU" sz="1900" dirty="0">
                <a:latin typeface="Times New Roman" panose="02020603050405020304" pitchFamily="18" charset="0"/>
                <a:cs typeface="Times New Roman" panose="02020603050405020304" pitchFamily="18" charset="0"/>
              </a:rPr>
              <a:t>пирог с грибами — помогай маме</a:t>
            </a:r>
            <a:r>
              <a:rPr lang="ru-RU" sz="1900" dirty="0" smtClean="0">
                <a:latin typeface="Times New Roman" panose="02020603050405020304" pitchFamily="18" charset="0"/>
                <a:cs typeface="Times New Roman" panose="02020603050405020304" pitchFamily="18" charset="0"/>
              </a:rPr>
              <a:t>.</a:t>
            </a:r>
          </a:p>
          <a:p>
            <a:pPr marL="0" indent="0">
              <a:buNone/>
            </a:pPr>
            <a:r>
              <a:rPr lang="ru-RU" sz="1900" dirty="0" smtClean="0">
                <a:latin typeface="Times New Roman" panose="02020603050405020304" pitchFamily="18" charset="0"/>
                <a:cs typeface="Times New Roman" panose="02020603050405020304" pitchFamily="18" charset="0"/>
              </a:rPr>
              <a:t>       - По</a:t>
            </a:r>
            <a:r>
              <a:rPr lang="ru-RU" sz="1900" dirty="0">
                <a:latin typeface="Times New Roman" panose="02020603050405020304" pitchFamily="18" charset="0"/>
                <a:cs typeface="Times New Roman" panose="02020603050405020304" pitchFamily="18" charset="0"/>
              </a:rPr>
              <a:t> грибы ходи непременно — грибы хлебу замена.</a:t>
            </a:r>
          </a:p>
          <a:p>
            <a:pPr marL="0" indent="0">
              <a:buNone/>
            </a:pPr>
            <a:r>
              <a:rPr lang="ru-RU" sz="1900" dirty="0" smtClean="0">
                <a:latin typeface="Times New Roman" panose="02020603050405020304" pitchFamily="18" charset="0"/>
                <a:cs typeface="Times New Roman" panose="02020603050405020304" pitchFamily="18" charset="0"/>
              </a:rPr>
              <a:t>       - Чтобы </a:t>
            </a:r>
            <a:r>
              <a:rPr lang="ru-RU" sz="1900" dirty="0">
                <a:latin typeface="Times New Roman" panose="02020603050405020304" pitchFamily="18" charset="0"/>
                <a:cs typeface="Times New Roman" panose="02020603050405020304" pitchFamily="18" charset="0"/>
              </a:rPr>
              <a:t>грибов крепких набрать, надо рано вставать.</a:t>
            </a:r>
          </a:p>
          <a:p>
            <a:pPr marL="0" indent="0">
              <a:buNone/>
            </a:pPr>
            <a:r>
              <a:rPr lang="ru-RU" sz="1900" dirty="0" smtClean="0">
                <a:latin typeface="Times New Roman" panose="02020603050405020304" pitchFamily="18" charset="0"/>
                <a:cs typeface="Times New Roman" panose="02020603050405020304" pitchFamily="18" charset="0"/>
              </a:rPr>
              <a:t>        - Всякий </a:t>
            </a:r>
            <a:r>
              <a:rPr lang="ru-RU" sz="1900" dirty="0">
                <a:latin typeface="Times New Roman" panose="02020603050405020304" pitchFamily="18" charset="0"/>
                <a:cs typeface="Times New Roman" panose="02020603050405020304" pitchFamily="18" charset="0"/>
              </a:rPr>
              <a:t>гриб в руки берут, да не всякий в кузов кладут.</a:t>
            </a:r>
          </a:p>
          <a:p>
            <a:pPr marL="0" indent="0">
              <a:buNone/>
            </a:pPr>
            <a:r>
              <a:rPr lang="ru-RU" sz="1900" dirty="0" smtClean="0">
                <a:latin typeface="Times New Roman" panose="02020603050405020304" pitchFamily="18" charset="0"/>
                <a:cs typeface="Times New Roman" panose="02020603050405020304" pitchFamily="18" charset="0"/>
              </a:rPr>
              <a:t>        - Не</a:t>
            </a:r>
            <a:r>
              <a:rPr lang="ru-RU" sz="1900" dirty="0">
                <a:latin typeface="Times New Roman" panose="02020603050405020304" pitchFamily="18" charset="0"/>
                <a:cs typeface="Times New Roman" panose="02020603050405020304" pitchFamily="18" charset="0"/>
              </a:rPr>
              <a:t> поклонись до земли и грибов не поднимешь</a:t>
            </a:r>
            <a:r>
              <a:rPr lang="ru-RU" sz="1900" dirty="0" smtClean="0">
                <a:latin typeface="Times New Roman" panose="02020603050405020304" pitchFamily="18" charset="0"/>
                <a:cs typeface="Times New Roman" panose="02020603050405020304" pitchFamily="18" charset="0"/>
              </a:rPr>
              <a:t>.</a:t>
            </a:r>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8679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Осень</Template>
  <TotalTime>391</TotalTime>
  <Words>1090</Words>
  <Application>Microsoft Office PowerPoint</Application>
  <PresentationFormat>Экран (4:3)</PresentationFormat>
  <Paragraphs>141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Autumn</vt:lpstr>
      <vt:lpstr>Опасные и красивые</vt:lpstr>
      <vt:lpstr>Грибы</vt:lpstr>
      <vt:lpstr>Презентация PowerPoint</vt:lpstr>
      <vt:lpstr>Презентация PowerPoint</vt:lpstr>
      <vt:lpstr>Презентация PowerPoint</vt:lpstr>
      <vt:lpstr>Презентация PowerPoint</vt:lpstr>
      <vt:lpstr>Загадки</vt:lpstr>
      <vt:lpstr>Приметы</vt:lpstr>
      <vt:lpstr>Пословицы</vt:lpstr>
      <vt:lpstr>Растения</vt:lpstr>
      <vt:lpstr>Презентация PowerPoint</vt:lpstr>
      <vt:lpstr>Презентация PowerPoint</vt:lpstr>
      <vt:lpstr>Вороний глаз</vt:lpstr>
      <vt:lpstr>Презентация PowerPoint</vt:lpstr>
      <vt:lpstr>Загадки</vt:lpstr>
      <vt:lpstr>Приметы</vt:lpstr>
      <vt:lpstr>Пословицы</vt:lpstr>
      <vt:lpstr>Цветы</vt:lpstr>
      <vt:lpstr>Презентация PowerPoint</vt:lpstr>
      <vt:lpstr>Борщевик</vt:lpstr>
      <vt:lpstr>Презентация PowerPoint</vt:lpstr>
      <vt:lpstr>Загадки</vt:lpstr>
      <vt:lpstr>Приметы</vt:lpstr>
      <vt:lpstr>Пословицы</vt:lpstr>
      <vt:lpstr>Насекомые</vt:lpstr>
      <vt:lpstr>Паук каракут</vt:lpstr>
      <vt:lpstr>Презентация PowerPoint</vt:lpstr>
      <vt:lpstr>Загадки</vt:lpstr>
      <vt:lpstr>Приметы</vt:lpstr>
      <vt:lpstr>Пословицы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Опасные и красивые</dc:title>
  <dc:creator>Наталья Медова</dc:creator>
  <cp:lastModifiedBy>Наталья Медова</cp:lastModifiedBy>
  <cp:revision>33</cp:revision>
  <dcterms:created xsi:type="dcterms:W3CDTF">2014-04-15T15:10:53Z</dcterms:created>
  <dcterms:modified xsi:type="dcterms:W3CDTF">2014-10-25T16:44:40Z</dcterms:modified>
</cp:coreProperties>
</file>