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6" r:id="rId4"/>
    <p:sldId id="265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B743-B341-4CD6-B5B5-2B674BC7A5D7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D986-F886-402C-97A9-B8C6369C9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9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B743-B341-4CD6-B5B5-2B674BC7A5D7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D986-F886-402C-97A9-B8C6369C9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5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B743-B341-4CD6-B5B5-2B674BC7A5D7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D986-F886-402C-97A9-B8C6369C9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7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B743-B341-4CD6-B5B5-2B674BC7A5D7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D986-F886-402C-97A9-B8C6369C9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37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B743-B341-4CD6-B5B5-2B674BC7A5D7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D986-F886-402C-97A9-B8C6369C9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16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B743-B341-4CD6-B5B5-2B674BC7A5D7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D986-F886-402C-97A9-B8C6369C9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4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B743-B341-4CD6-B5B5-2B674BC7A5D7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D986-F886-402C-97A9-B8C6369C9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5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B743-B341-4CD6-B5B5-2B674BC7A5D7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D986-F886-402C-97A9-B8C6369C9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1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B743-B341-4CD6-B5B5-2B674BC7A5D7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D986-F886-402C-97A9-B8C6369C9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8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B743-B341-4CD6-B5B5-2B674BC7A5D7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D986-F886-402C-97A9-B8C6369C9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554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B743-B341-4CD6-B5B5-2B674BC7A5D7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CD986-F886-402C-97A9-B8C6369C9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04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EB743-B341-4CD6-B5B5-2B674BC7A5D7}" type="datetimeFigureOut">
              <a:rPr lang="ru-RU" smtClean="0"/>
              <a:pPr/>
              <a:t>23.01.2015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CD986-F886-402C-97A9-B8C6369C94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659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Паспорт музыкально-дидактической игры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Помоги Маше»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детей младшего дошкольного возраста </a:t>
            </a:r>
            <a:br>
              <a:rPr lang="ru-RU" sz="2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Автор: Гладченко О.А. музыкальный руководитель МБДОУ № 218</a:t>
            </a:r>
            <a:endParaRPr lang="ru-RU" sz="1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C:\Users\Ольга\Desktop\МУЗРУК\муз дидактич игры\обложка маша помоги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8496945" cy="43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286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pPr indent="450215"/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Музыкально-дидактическая игра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Помоги Маше»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детей младшего дошкольного </a:t>
            </a:r>
            <a:r>
              <a:rPr lang="ru-RU" sz="2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возраста</a:t>
            </a:r>
            <a:r>
              <a:rPr lang="ru-RU" sz="2600" b="1" dirty="0" smtClean="0">
                <a:solidFill>
                  <a:srgbClr val="C00000"/>
                </a:solidFill>
              </a:rPr>
              <a:t/>
            </a:r>
            <a:br>
              <a:rPr lang="ru-RU" sz="2600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71600" y="1828800"/>
            <a:ext cx="7488832" cy="4297363"/>
          </a:xfrm>
        </p:spPr>
        <p:txBody>
          <a:bodyPr>
            <a:normAutofit fontScale="47500" lnSpcReduction="20000"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4200" b="1" dirty="0">
                <a:solidFill>
                  <a:srgbClr val="002060"/>
                </a:solidFill>
                <a:latin typeface="Times New Roman"/>
                <a:ea typeface="Times New Roman"/>
              </a:rPr>
              <a:t>Цель</a:t>
            </a:r>
            <a:r>
              <a:rPr lang="ru-RU" sz="4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:</a:t>
            </a:r>
            <a:r>
              <a:rPr lang="ru-RU" sz="4200" b="1" dirty="0">
                <a:solidFill>
                  <a:srgbClr val="002060"/>
                </a:solidFill>
                <a:latin typeface="Times New Roman"/>
                <a:ea typeface="Times New Roman"/>
              </a:rPr>
              <a:t> </a:t>
            </a:r>
            <a:r>
              <a:rPr lang="ru-RU" sz="4200" dirty="0">
                <a:solidFill>
                  <a:srgbClr val="C00000"/>
                </a:solidFill>
                <a:latin typeface="Times New Roman"/>
                <a:ea typeface="Times New Roman"/>
              </a:rPr>
              <a:t>в</a:t>
            </a:r>
            <a:r>
              <a:rPr lang="ru-RU" sz="4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оспринимать </a:t>
            </a:r>
            <a:r>
              <a:rPr lang="ru-RU" sz="4200" dirty="0">
                <a:solidFill>
                  <a:srgbClr val="C00000"/>
                </a:solidFill>
                <a:latin typeface="Times New Roman"/>
                <a:ea typeface="Times New Roman"/>
              </a:rPr>
              <a:t>и различать звучание высокого, среднего и низкого </a:t>
            </a:r>
            <a:r>
              <a:rPr lang="ru-RU" sz="4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регистра</a:t>
            </a:r>
          </a:p>
          <a:p>
            <a:pPr indent="0">
              <a:spcAft>
                <a:spcPts val="0"/>
              </a:spcAft>
              <a:buNone/>
            </a:pPr>
            <a:endParaRPr lang="ru-RU" sz="4200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4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 </a:t>
            </a:r>
            <a:r>
              <a:rPr lang="ru-RU" sz="4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4200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4200" dirty="0">
                <a:solidFill>
                  <a:srgbClr val="C00000"/>
                </a:solidFill>
                <a:latin typeface="Times New Roman"/>
              </a:rPr>
              <a:t>р</a:t>
            </a:r>
            <a:r>
              <a:rPr lang="ru-RU" sz="4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азвивать </a:t>
            </a:r>
            <a:r>
              <a:rPr lang="ru-RU" sz="4200" dirty="0" err="1">
                <a:solidFill>
                  <a:srgbClr val="C00000"/>
                </a:solidFill>
                <a:latin typeface="Times New Roman"/>
                <a:ea typeface="Times New Roman"/>
              </a:rPr>
              <a:t>звуковысотный</a:t>
            </a:r>
            <a:r>
              <a:rPr lang="ru-RU" sz="4200" dirty="0">
                <a:solidFill>
                  <a:srgbClr val="C00000"/>
                </a:solidFill>
                <a:latin typeface="Times New Roman"/>
                <a:ea typeface="Times New Roman"/>
              </a:rPr>
              <a:t> слух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4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4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4200" dirty="0">
                <a:solidFill>
                  <a:srgbClr val="C00000"/>
                </a:solidFill>
                <a:latin typeface="Times New Roman"/>
              </a:rPr>
              <a:t>р</a:t>
            </a:r>
            <a:r>
              <a:rPr lang="ru-RU" sz="4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азвивать </a:t>
            </a:r>
            <a:r>
              <a:rPr lang="ru-RU" sz="4200" dirty="0">
                <a:solidFill>
                  <a:srgbClr val="C00000"/>
                </a:solidFill>
                <a:latin typeface="Times New Roman"/>
                <a:ea typeface="Times New Roman"/>
              </a:rPr>
              <a:t>музыкальную </a:t>
            </a:r>
            <a:r>
              <a:rPr lang="ru-RU" sz="4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память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4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• </a:t>
            </a:r>
            <a:r>
              <a:rPr lang="ru-RU" sz="4200" dirty="0">
                <a:solidFill>
                  <a:srgbClr val="C00000"/>
                </a:solidFill>
                <a:latin typeface="Times New Roman"/>
              </a:rPr>
              <a:t>р</a:t>
            </a:r>
            <a:r>
              <a:rPr lang="ru-RU" sz="4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азвивать </a:t>
            </a:r>
            <a:r>
              <a:rPr lang="ru-RU" sz="4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фантазию и образное мышление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4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• </a:t>
            </a:r>
            <a:r>
              <a:rPr lang="ru-RU" sz="4200" dirty="0">
                <a:solidFill>
                  <a:srgbClr val="C00000"/>
                </a:solidFill>
                <a:latin typeface="Times New Roman"/>
              </a:rPr>
              <a:t>р</a:t>
            </a:r>
            <a:r>
              <a:rPr lang="ru-RU" sz="4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азвитие </a:t>
            </a:r>
            <a:r>
              <a:rPr lang="ru-RU" sz="4200" dirty="0">
                <a:solidFill>
                  <a:srgbClr val="C00000"/>
                </a:solidFill>
                <a:latin typeface="Times New Roman"/>
                <a:ea typeface="Times New Roman"/>
              </a:rPr>
              <a:t>коммуникативных </a:t>
            </a:r>
            <a:r>
              <a:rPr lang="ru-RU" sz="4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навыков</a:t>
            </a:r>
          </a:p>
          <a:p>
            <a:pPr indent="0">
              <a:spcAft>
                <a:spcPts val="0"/>
              </a:spcAft>
              <a:buNone/>
            </a:pPr>
            <a:endParaRPr lang="ru-RU" sz="42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4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Игровой </a:t>
            </a:r>
            <a:r>
              <a:rPr lang="ru-RU" sz="4200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материал</a:t>
            </a:r>
            <a:r>
              <a:rPr lang="ru-RU" sz="4200" b="1" dirty="0">
                <a:solidFill>
                  <a:srgbClr val="002060"/>
                </a:solidFill>
                <a:latin typeface="Times New Roman"/>
                <a:ea typeface="Times New Roman"/>
              </a:rPr>
              <a:t>:  </a:t>
            </a:r>
            <a:endParaRPr lang="ru-RU" sz="4200" b="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>
              <a:spcAft>
                <a:spcPts val="0"/>
              </a:spcAft>
              <a:buNone/>
            </a:pPr>
            <a:r>
              <a:rPr lang="ru-RU" sz="4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• картинка с изображением Маши, дерева и птенцов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4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• картинка с изображением Маши и дерева без птенцов 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4200" dirty="0" smtClean="0">
                <a:solidFill>
                  <a:srgbClr val="C00000"/>
                </a:solidFill>
                <a:latin typeface="Times New Roman"/>
                <a:ea typeface="Times New Roman"/>
              </a:rPr>
              <a:t>• три фишки с изображением птенцов</a:t>
            </a:r>
            <a:endParaRPr lang="ru-RU" sz="4200" b="1" dirty="0">
              <a:solidFill>
                <a:srgbClr val="C0000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581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74344"/>
            <a:ext cx="79928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Aft>
                <a:spcPts val="0"/>
              </a:spcAft>
              <a:buNone/>
            </a:pPr>
            <a:endParaRPr lang="ru-RU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 algn="ctr">
              <a:spcAft>
                <a:spcPts val="0"/>
              </a:spcAft>
              <a:buNone/>
            </a:pPr>
            <a:endParaRPr lang="ru-RU" b="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indent="0" algn="ctr"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Ход игры: </a:t>
            </a:r>
          </a:p>
          <a:p>
            <a:pPr indent="0"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Музыкальный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руководитель предлагает детям вспомнить мультфильм «Маша и медведь». Показывает картинку с деревом, на котором птенцы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сидят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в гнездах. Всего три гнезда: нижнее, среднее и верхнее. Затем педагог меняет картинку – птенчики выпали из гнезда! - рассказывает детям стихотворение о том, что Маше надо помочь вернуть птенчиков на место. Для этого нужно отгадать музыкальные загадки. Отдельные звуки или мелодия проигрываются в разных регистрах. Если слышим высокие звуки, птенчика нужно положить в гнездо на верхней ветке, если низкие звуки – в гнездо на нижней ветке, слышим средние звуки – кладем птенца в гнездо посередине. Дети угадывают музыкальную загадку и кладут карточку с птенчиком на соответствующее место. Более сложный вариант игры – угадывать высоту звуков в пределах первой октавы.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5644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 descr="C:\Users\Ольга\Desktop\МУЗРУК\муз дидактич игры\игра2\маша и птенцы.pn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Ольга\Desktop\МУЗРУК\муз дидактич игры\игра2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252" y="-320528"/>
            <a:ext cx="1465424" cy="149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Ольга\Desktop\МУЗРУК\муз дидактич игры\игра2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970" y="1478732"/>
            <a:ext cx="1465424" cy="149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Ольга\Desktop\МУЗРУК\муз дидактич игры\игра2\Рисунок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405" y="3379304"/>
            <a:ext cx="1465424" cy="149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9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7488832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Плачет Маша: «Как же быть? Птенчики упали!»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Просит Маша вас, ребята, чтобы помогали. 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их в гнездышко вернуть, звуки нам подскажут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дорогу птенчикам в гнездышко укажут.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очень низкий звук с вами мы услышим,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Птенчика тогда посадим в гнездышко пониже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же высокий звук мы сейчас услышим,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Птенчика тогда кладем в гнездышко повыше.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Ну а если, дети, средний звук услышим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Смело птенчика положим мы посередине.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Ольга\Desktop\машка машка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44824"/>
            <a:ext cx="1879600" cy="330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61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Ольга\Desktop\МУЗРУК\муз дидактич игры\игра2\маша и птенцы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5120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МУЗРУК\муз дидактич игры\игра2\Рисунок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416" y="1052736"/>
            <a:ext cx="2174303" cy="221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640" y="3356991"/>
            <a:ext cx="217646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556792"/>
            <a:ext cx="2176463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72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Desktop\МУЗРУК ОЛЬГА АНДРЕЕВНА\DSC02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889248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88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Паспорт музыкально-дидактической игры «Помоги Маше» Для детей младшего дошкольного возраста  Автор: Гладченко О.А. музыкальный руководитель МБДОУ № 218</vt:lpstr>
      <vt:lpstr>  Музыкально-дидактическая игра «Помоги Маше» Для детей младшего дошкольного возраста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музыкально-дидактической игры «Помоги Маше» Для детей младшего дошкольного возраста  Автор: Гладченко О.А. музыкальный руководитель МДОУ № 218</dc:title>
  <dc:creator>Ольга</dc:creator>
  <cp:lastModifiedBy>Ольга</cp:lastModifiedBy>
  <cp:revision>13</cp:revision>
  <dcterms:created xsi:type="dcterms:W3CDTF">2015-01-22T16:31:28Z</dcterms:created>
  <dcterms:modified xsi:type="dcterms:W3CDTF">2015-01-23T13:53:17Z</dcterms:modified>
</cp:coreProperties>
</file>