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  <p:sldMasterId id="2147483756" r:id="rId3"/>
    <p:sldMasterId id="2147483807" r:id="rId4"/>
  </p:sldMasterIdLst>
  <p:notesMasterIdLst>
    <p:notesMasterId r:id="rId11"/>
  </p:notesMasterIdLst>
  <p:sldIdLst>
    <p:sldId id="274" r:id="rId5"/>
    <p:sldId id="277" r:id="rId6"/>
    <p:sldId id="287" r:id="rId7"/>
    <p:sldId id="289" r:id="rId8"/>
    <p:sldId id="285" r:id="rId9"/>
    <p:sldId id="28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02B"/>
    <a:srgbClr val="FFB7B7"/>
    <a:srgbClr val="501D1C"/>
    <a:srgbClr val="D5B8EA"/>
    <a:srgbClr val="FFD5D5"/>
    <a:srgbClr val="A7E8FF"/>
    <a:srgbClr val="3A1953"/>
    <a:srgbClr val="D09E00"/>
    <a:srgbClr val="61F9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575" autoAdjust="0"/>
  </p:normalViewPr>
  <p:slideViewPr>
    <p:cSldViewPr>
      <p:cViewPr>
        <p:scale>
          <a:sx n="63" d="100"/>
          <a:sy n="63" d="100"/>
        </p:scale>
        <p:origin x="-732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84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Конец года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42521988370860836"/>
          <c:y val="3.5529835169940717E-2"/>
        </c:manualLayout>
      </c:layout>
      <c:overlay val="1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611170796123457"/>
          <c:y val="6.3839800009791697E-2"/>
          <c:w val="0.65141021828727463"/>
          <c:h val="0.5601370436499412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 уровень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accent1"/>
              </a:solidFill>
            </a:ln>
          </c:spPr>
          <c:invertIfNegative val="0"/>
          <c:cat>
            <c:strRef>
              <c:f>Лист1!$A$2:$A$7</c:f>
              <c:strCache>
                <c:ptCount val="6"/>
                <c:pt idx="0">
                  <c:v>счет в пределах 10</c:v>
                </c:pt>
                <c:pt idx="1">
                  <c:v>отсчет предметов по образцу</c:v>
                </c:pt>
                <c:pt idx="2">
                  <c:v>сравнение множеств</c:v>
                </c:pt>
                <c:pt idx="3">
                  <c:v>владение основными понятиями</c:v>
                </c:pt>
                <c:pt idx="4">
                  <c:v>различение геометрических форм</c:v>
                </c:pt>
                <c:pt idx="5">
                  <c:v>пространственные представления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0.1</c:v>
                </c:pt>
                <c:pt idx="1">
                  <c:v>0.24</c:v>
                </c:pt>
                <c:pt idx="2">
                  <c:v>0.35</c:v>
                </c:pt>
                <c:pt idx="3">
                  <c:v>0.35</c:v>
                </c:pt>
                <c:pt idx="4">
                  <c:v>0.2</c:v>
                </c:pt>
                <c:pt idx="5">
                  <c:v>0.16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B050"/>
              </a:solidFill>
            </a:ln>
          </c:spPr>
          <c:invertIfNegative val="0"/>
          <c:cat>
            <c:strRef>
              <c:f>Лист1!$A$2:$A$7</c:f>
              <c:strCache>
                <c:ptCount val="6"/>
                <c:pt idx="0">
                  <c:v>счет в пределах 10</c:v>
                </c:pt>
                <c:pt idx="1">
                  <c:v>отсчет предметов по образцу</c:v>
                </c:pt>
                <c:pt idx="2">
                  <c:v>сравнение множеств</c:v>
                </c:pt>
                <c:pt idx="3">
                  <c:v>владение основными понятиями</c:v>
                </c:pt>
                <c:pt idx="4">
                  <c:v>различение геометрических форм</c:v>
                </c:pt>
                <c:pt idx="5">
                  <c:v>пространственные представления</c:v>
                </c:pt>
              </c:strCache>
            </c:strRef>
          </c:cat>
          <c:val>
            <c:numRef>
              <c:f>Лист1!$C$2:$C$7</c:f>
              <c:numCache>
                <c:formatCode>0%</c:formatCode>
                <c:ptCount val="6"/>
                <c:pt idx="0">
                  <c:v>0.1</c:v>
                </c:pt>
                <c:pt idx="1">
                  <c:v>0.16</c:v>
                </c:pt>
                <c:pt idx="2">
                  <c:v>0.15</c:v>
                </c:pt>
                <c:pt idx="3">
                  <c:v>0.1</c:v>
                </c:pt>
                <c:pt idx="4">
                  <c:v>0.1</c:v>
                </c:pt>
                <c:pt idx="5">
                  <c:v>0.24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 уровень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Лист1!$A$2:$A$7</c:f>
              <c:strCache>
                <c:ptCount val="6"/>
                <c:pt idx="0">
                  <c:v>счет в пределах 10</c:v>
                </c:pt>
                <c:pt idx="1">
                  <c:v>отсчет предметов по образцу</c:v>
                </c:pt>
                <c:pt idx="2">
                  <c:v>сравнение множеств</c:v>
                </c:pt>
                <c:pt idx="3">
                  <c:v>владение основными понятиями</c:v>
                </c:pt>
                <c:pt idx="4">
                  <c:v>различение геометрических форм</c:v>
                </c:pt>
                <c:pt idx="5">
                  <c:v>пространственные представления</c:v>
                </c:pt>
              </c:strCache>
            </c:strRef>
          </c:cat>
          <c:val>
            <c:numRef>
              <c:f>Лист1!$D$2:$D$7</c:f>
              <c:numCache>
                <c:formatCode>0%</c:formatCode>
                <c:ptCount val="6"/>
                <c:pt idx="0">
                  <c:v>0.8</c:v>
                </c:pt>
                <c:pt idx="1">
                  <c:v>0.6</c:v>
                </c:pt>
                <c:pt idx="2">
                  <c:v>0.5</c:v>
                </c:pt>
                <c:pt idx="3">
                  <c:v>0.55000000000000004</c:v>
                </c:pt>
                <c:pt idx="4">
                  <c:v>0.7</c:v>
                </c:pt>
                <c:pt idx="5">
                  <c:v>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1371392"/>
        <c:axId val="91372928"/>
        <c:axId val="0"/>
      </c:bar3DChart>
      <c:catAx>
        <c:axId val="913713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1372928"/>
        <c:crosses val="autoZero"/>
        <c:auto val="1"/>
        <c:lblAlgn val="ctr"/>
        <c:lblOffset val="100"/>
        <c:noMultiLvlLbl val="0"/>
      </c:catAx>
      <c:valAx>
        <c:axId val="9137292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7030A0"/>
                </a:solidFill>
              </a:defRPr>
            </a:pPr>
            <a:endParaRPr lang="ru-RU"/>
          </a:p>
        </c:txPr>
        <c:crossAx val="9137139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5148697105704843"/>
          <c:y val="5.3725436304986121E-2"/>
          <c:w val="0.24403117853565826"/>
          <c:h val="0.47085699811141285"/>
        </c:manualLayout>
      </c:layout>
      <c:overlay val="0"/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image" Target="../media/image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DE16B8-5BA1-4644-B577-7112232FFCB2}" type="doc">
      <dgm:prSet loTypeId="urn:microsoft.com/office/officeart/2005/8/layout/hProcess10#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8CAE709-E703-4A84-9C9F-96F30A745AFE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FFD5D5"/>
        </a:solidFill>
        <a:ln>
          <a:solidFill>
            <a:srgbClr val="FF0000"/>
          </a:solidFill>
        </a:ln>
        <a:scene3d>
          <a:camera prst="orthographicFront"/>
          <a:lightRig rig="threePt" dir="t"/>
        </a:scene3d>
        <a:sp3d>
          <a:bevelT w="139700" h="139700" prst="divot"/>
        </a:sp3d>
      </dgm:spPr>
      <dgm:t>
        <a:bodyPr anchor="t"/>
        <a:lstStyle/>
        <a:p>
          <a:pPr algn="l"/>
          <a:r>
            <a:rPr lang="ru-RU" sz="14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Способствует развитию </a:t>
          </a:r>
          <a:r>
            <a: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мыслительных умений:                                1.Сравнивать, анализировать, классифицировать, обобщать, абстрагировать, кодировать и декодировать информацию;</a:t>
          </a:r>
        </a:p>
        <a:p>
          <a:pPr algn="l"/>
          <a:r>
            <a: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2.Усвоению элементарных навыков  алгоритмической культуры мышления;</a:t>
          </a:r>
        </a:p>
        <a:p>
          <a:pPr algn="l"/>
          <a:r>
            <a: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3.Развитию познавательных процессов восприятия, памяти,  внимания</a:t>
          </a:r>
        </a:p>
      </dgm:t>
    </dgm:pt>
    <dgm:pt modelId="{13603DBF-33F2-412F-9EDC-D34678C0C44C}" type="parTrans" cxnId="{A9873D87-7E65-4BCF-9D37-EE5A9F38A2F7}">
      <dgm:prSet/>
      <dgm:spPr/>
      <dgm:t>
        <a:bodyPr/>
        <a:lstStyle/>
        <a:p>
          <a:endParaRPr lang="ru-RU"/>
        </a:p>
      </dgm:t>
    </dgm:pt>
    <dgm:pt modelId="{6E20E837-6830-4E33-AEA1-BFB9015D144A}" type="sibTrans" cxnId="{A9873D87-7E65-4BCF-9D37-EE5A9F38A2F7}">
      <dgm:prSet/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endParaRPr lang="ru-RU"/>
        </a:p>
      </dgm:t>
    </dgm:pt>
    <dgm:pt modelId="{578D2755-2014-4D83-B444-0BA08F4C5B16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>
          <a:solidFill>
            <a:srgbClr val="00B050"/>
          </a:solidFill>
        </a:ln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ru-RU" sz="1400" b="1" u="sng" dirty="0" smtClean="0">
              <a:solidFill>
                <a:srgbClr val="00602B"/>
              </a:solidFill>
              <a:latin typeface="Times New Roman" pitchFamily="18" charset="0"/>
              <a:cs typeface="Times New Roman" pitchFamily="18" charset="0"/>
            </a:rPr>
            <a:t>Способствует:</a:t>
          </a:r>
        </a:p>
        <a:p>
          <a:r>
            <a:rPr lang="ru-RU" sz="1400" b="1" dirty="0" smtClean="0">
              <a:solidFill>
                <a:srgbClr val="00602B"/>
              </a:solidFill>
              <a:latin typeface="Times New Roman" pitchFamily="18" charset="0"/>
              <a:cs typeface="Times New Roman" pitchFamily="18" charset="0"/>
            </a:rPr>
            <a:t>1. Развитию воображения, мелкой моторики , координации движений рук и ориентировке на плоскости;</a:t>
          </a:r>
          <a:endParaRPr lang="ru-RU" sz="1400" b="1" dirty="0">
            <a:solidFill>
              <a:srgbClr val="00602B"/>
            </a:solidFill>
            <a:latin typeface="Times New Roman" pitchFamily="18" charset="0"/>
            <a:cs typeface="Times New Roman" pitchFamily="18" charset="0"/>
          </a:endParaRPr>
        </a:p>
      </dgm:t>
    </dgm:pt>
    <dgm:pt modelId="{7B3E5C93-443D-4615-AAE9-AFDD2B79EDB7}" type="parTrans" cxnId="{1C01092B-EB42-44EB-8DAB-2067AA8CBB97}">
      <dgm:prSet/>
      <dgm:spPr/>
      <dgm:t>
        <a:bodyPr/>
        <a:lstStyle/>
        <a:p>
          <a:endParaRPr lang="ru-RU"/>
        </a:p>
      </dgm:t>
    </dgm:pt>
    <dgm:pt modelId="{02D68DFC-0AD9-44AF-929E-C9DAAA5E0885}" type="sibTrans" cxnId="{1C01092B-EB42-44EB-8DAB-2067AA8CBB97}">
      <dgm:prSet/>
      <dgm:spPr/>
      <dgm:t>
        <a:bodyPr/>
        <a:lstStyle/>
        <a:p>
          <a:endParaRPr lang="ru-RU"/>
        </a:p>
      </dgm:t>
    </dgm:pt>
    <dgm:pt modelId="{F920EDC0-C5E8-4539-A069-17FE81D04B6B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>
          <a:solidFill>
            <a:srgbClr val="00B050"/>
          </a:solidFill>
        </a:ln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ru-RU" sz="1400" b="1" dirty="0" smtClean="0">
              <a:solidFill>
                <a:srgbClr val="00602B"/>
              </a:solidFill>
              <a:latin typeface="Times New Roman" pitchFamily="18" charset="0"/>
              <a:cs typeface="Times New Roman" pitchFamily="18" charset="0"/>
            </a:rPr>
            <a:t>2. Уточнению представлений ребенка о количестве и счете;</a:t>
          </a:r>
          <a:endParaRPr lang="ru-RU" sz="1400" b="1" dirty="0">
            <a:solidFill>
              <a:srgbClr val="00602B"/>
            </a:solidFill>
            <a:latin typeface="Times New Roman" pitchFamily="18" charset="0"/>
            <a:cs typeface="Times New Roman" pitchFamily="18" charset="0"/>
          </a:endParaRPr>
        </a:p>
      </dgm:t>
    </dgm:pt>
    <dgm:pt modelId="{5C0604C2-3911-42C0-A50B-948617F82F6F}" type="parTrans" cxnId="{70F9839B-429D-4C01-A556-13EBCA92F5A4}">
      <dgm:prSet/>
      <dgm:spPr/>
      <dgm:t>
        <a:bodyPr/>
        <a:lstStyle/>
        <a:p>
          <a:endParaRPr lang="ru-RU"/>
        </a:p>
      </dgm:t>
    </dgm:pt>
    <dgm:pt modelId="{DF1DAAB0-EB06-4665-B23A-C9C481122B90}" type="sibTrans" cxnId="{70F9839B-429D-4C01-A556-13EBCA92F5A4}">
      <dgm:prSet/>
      <dgm:spPr/>
      <dgm:t>
        <a:bodyPr/>
        <a:lstStyle/>
        <a:p>
          <a:endParaRPr lang="ru-RU"/>
        </a:p>
      </dgm:t>
    </dgm:pt>
    <dgm:pt modelId="{684BEBBE-C2B4-4A74-ABC5-5D10931BB6F8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>
          <a:solidFill>
            <a:srgbClr val="00B050"/>
          </a:solidFill>
        </a:ln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ru-RU" sz="1400" b="1" dirty="0" smtClean="0">
              <a:solidFill>
                <a:srgbClr val="00602B"/>
              </a:solidFill>
              <a:latin typeface="Times New Roman" pitchFamily="18" charset="0"/>
              <a:cs typeface="Times New Roman" pitchFamily="18" charset="0"/>
            </a:rPr>
            <a:t>3. Развитию умения мыслить, осваивая логические приемы: анализа, синтеза, сравнения, </a:t>
          </a:r>
          <a:r>
            <a:rPr lang="ru-RU" sz="1400" b="1" dirty="0" err="1" smtClean="0">
              <a:solidFill>
                <a:srgbClr val="00602B"/>
              </a:solidFill>
              <a:latin typeface="Times New Roman" pitchFamily="18" charset="0"/>
              <a:cs typeface="Times New Roman" pitchFamily="18" charset="0"/>
            </a:rPr>
            <a:t>сериации</a:t>
          </a:r>
          <a:r>
            <a:rPr lang="ru-RU" sz="1400" b="1" dirty="0" smtClean="0">
              <a:solidFill>
                <a:srgbClr val="00602B"/>
              </a:solidFill>
              <a:latin typeface="Times New Roman" pitchFamily="18" charset="0"/>
              <a:cs typeface="Times New Roman" pitchFamily="18" charset="0"/>
            </a:rPr>
            <a:t>,  классификации,      обобщения</a:t>
          </a:r>
          <a:endParaRPr lang="ru-RU" sz="1400" b="1" dirty="0">
            <a:solidFill>
              <a:srgbClr val="00602B"/>
            </a:solidFill>
            <a:latin typeface="Times New Roman" pitchFamily="18" charset="0"/>
            <a:cs typeface="Times New Roman" pitchFamily="18" charset="0"/>
          </a:endParaRPr>
        </a:p>
      </dgm:t>
    </dgm:pt>
    <dgm:pt modelId="{2C4C4B77-3FAD-4B4A-A6D7-E94260EA5FC7}" type="parTrans" cxnId="{E959972B-4715-467C-8A48-0DAA95135139}">
      <dgm:prSet/>
      <dgm:spPr/>
      <dgm:t>
        <a:bodyPr/>
        <a:lstStyle/>
        <a:p>
          <a:endParaRPr lang="ru-RU"/>
        </a:p>
      </dgm:t>
    </dgm:pt>
    <dgm:pt modelId="{8BFEECE3-E72F-4857-8160-D71D1A6A14AE}" type="sibTrans" cxnId="{E959972B-4715-467C-8A48-0DAA95135139}">
      <dgm:prSet/>
      <dgm:spPr/>
      <dgm:t>
        <a:bodyPr/>
        <a:lstStyle/>
        <a:p>
          <a:endParaRPr lang="ru-RU"/>
        </a:p>
      </dgm:t>
    </dgm:pt>
    <dgm:pt modelId="{C08DBE9C-1648-49F4-B369-B49324561EB0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solidFill>
            <a:srgbClr val="0070C0"/>
          </a:solidFill>
        </a:ln>
        <a:scene3d>
          <a:camera prst="orthographicFront"/>
          <a:lightRig rig="threePt" dir="t"/>
        </a:scene3d>
        <a:sp3d>
          <a:bevelT w="139700" h="139700" prst="divot"/>
        </a:sp3d>
      </dgm:spPr>
      <dgm:t>
        <a:bodyPr anchor="t"/>
        <a:lstStyle/>
        <a:p>
          <a:r>
            <a:rPr lang="ru-RU" sz="1400" b="1" i="0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Способствует развитию: </a:t>
          </a:r>
          <a:r>
            <a:rPr lang="ru-RU" sz="1400" b="1" i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мелкой моторики, воображения, речи, внимания, </a:t>
          </a:r>
          <a:r>
            <a:rPr lang="ru-RU" sz="1400" b="1" i="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сформированности</a:t>
          </a:r>
          <a:r>
            <a:rPr lang="ru-RU" sz="1400" b="1" i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сенсорных эталонов цвета, величины и формы, пространственного ориентирования, комбинаторных способностей, необходимых для школьного обучения навыков, абстрактного мышления.</a:t>
          </a:r>
        </a:p>
      </dgm:t>
    </dgm:pt>
    <dgm:pt modelId="{27A45A47-3CFA-475D-9345-EF4A65EEB745}" type="sibTrans" cxnId="{6CA35FEE-9E38-49AC-974C-9FC6D306DA8A}">
      <dgm:prSet/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endParaRPr lang="ru-RU"/>
        </a:p>
      </dgm:t>
    </dgm:pt>
    <dgm:pt modelId="{3BF002D1-2484-49BF-ADA1-3C675E0BD1DB}" type="parTrans" cxnId="{6CA35FEE-9E38-49AC-974C-9FC6D306DA8A}">
      <dgm:prSet/>
      <dgm:spPr/>
      <dgm:t>
        <a:bodyPr/>
        <a:lstStyle/>
        <a:p>
          <a:endParaRPr lang="ru-RU"/>
        </a:p>
      </dgm:t>
    </dgm:pt>
    <dgm:pt modelId="{EC969ADC-55CA-41B0-A685-BAE418062BF4}" type="pres">
      <dgm:prSet presAssocID="{20DE16B8-5BA1-4644-B577-7112232FFCB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F0346F-B5B3-490E-9779-9EDB9C841D5E}" type="pres">
      <dgm:prSet presAssocID="{F8CAE709-E703-4A84-9C9F-96F30A745AFE}" presName="composite" presStyleCnt="0"/>
      <dgm:spPr/>
      <dgm:t>
        <a:bodyPr/>
        <a:lstStyle/>
        <a:p>
          <a:endParaRPr lang="ru-RU"/>
        </a:p>
      </dgm:t>
    </dgm:pt>
    <dgm:pt modelId="{7E740D5C-1C31-40FA-81D1-8E78E52F06A2}" type="pres">
      <dgm:prSet presAssocID="{F8CAE709-E703-4A84-9C9F-96F30A745AFE}" presName="imagSh" presStyleLbl="bgImgPlace1" presStyleIdx="0" presStyleCnt="3" custScaleX="183281" custScaleY="175372" custLinFactY="-86716" custLinFactNeighborX="-13713" custLinFactNeighborY="-100000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8575">
          <a:solidFill>
            <a:srgbClr val="FF0000"/>
          </a:solidFill>
        </a:ln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endParaRPr lang="ru-RU"/>
        </a:p>
      </dgm:t>
    </dgm:pt>
    <dgm:pt modelId="{3C4EBAA3-B5EC-4325-A2C1-C7058EC87C13}" type="pres">
      <dgm:prSet presAssocID="{F8CAE709-E703-4A84-9C9F-96F30A745AFE}" presName="txNode" presStyleLbl="node1" presStyleIdx="0" presStyleCnt="3" custScaleX="339398" custScaleY="406538" custLinFactNeighborX="4440" custLinFactNeighborY="957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9FFD44-D1DE-4612-AFBB-96FA4B3267AE}" type="pres">
      <dgm:prSet presAssocID="{6E20E837-6830-4E33-AEA1-BFB9015D144A}" presName="sibTrans" presStyleLbl="sibTrans2D1" presStyleIdx="0" presStyleCnt="2"/>
      <dgm:spPr/>
      <dgm:t>
        <a:bodyPr/>
        <a:lstStyle/>
        <a:p>
          <a:endParaRPr lang="ru-RU"/>
        </a:p>
      </dgm:t>
    </dgm:pt>
    <dgm:pt modelId="{84FF37ED-6485-4F30-95E5-1A0DEED7BB98}" type="pres">
      <dgm:prSet presAssocID="{6E20E837-6830-4E33-AEA1-BFB9015D144A}" presName="connTx" presStyleLbl="sibTrans2D1" presStyleIdx="0" presStyleCnt="2"/>
      <dgm:spPr/>
      <dgm:t>
        <a:bodyPr/>
        <a:lstStyle/>
        <a:p>
          <a:endParaRPr lang="ru-RU"/>
        </a:p>
      </dgm:t>
    </dgm:pt>
    <dgm:pt modelId="{D4FD9F4C-9261-4E7B-86F0-8C9B7D29CD86}" type="pres">
      <dgm:prSet presAssocID="{C08DBE9C-1648-49F4-B369-B49324561EB0}" presName="composite" presStyleCnt="0"/>
      <dgm:spPr/>
      <dgm:t>
        <a:bodyPr/>
        <a:lstStyle/>
        <a:p>
          <a:endParaRPr lang="ru-RU"/>
        </a:p>
      </dgm:t>
    </dgm:pt>
    <dgm:pt modelId="{E2E1DAD7-260F-4413-BE2D-7D9B45662226}" type="pres">
      <dgm:prSet presAssocID="{C08DBE9C-1648-49F4-B369-B49324561EB0}" presName="imagSh" presStyleLbl="bgImgPlace1" presStyleIdx="1" presStyleCnt="3" custAng="0" custScaleX="191954" custScaleY="208917" custLinFactY="-35042" custLinFactNeighborX="11181" custLinFactNeighborY="-100000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r="-5000"/>
          </a:stretch>
        </a:blipFill>
        <a:ln w="28575">
          <a:solidFill>
            <a:srgbClr val="0070C0"/>
          </a:solidFill>
        </a:ln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endParaRPr lang="ru-RU"/>
        </a:p>
      </dgm:t>
    </dgm:pt>
    <dgm:pt modelId="{0102D316-E50A-4374-BAA9-8A1DACE9C794}" type="pres">
      <dgm:prSet presAssocID="{C08DBE9C-1648-49F4-B369-B49324561EB0}" presName="txNode" presStyleLbl="node1" presStyleIdx="1" presStyleCnt="3" custScaleX="314797" custScaleY="414047" custLinFactY="67266" custLinFactNeighborX="-254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6F03D2-26A1-4C08-B510-91B89B9FD952}" type="pres">
      <dgm:prSet presAssocID="{27A45A47-3CFA-475D-9345-EF4A65EEB745}" presName="sibTrans" presStyleLbl="sibTrans2D1" presStyleIdx="1" presStyleCnt="2"/>
      <dgm:spPr/>
      <dgm:t>
        <a:bodyPr/>
        <a:lstStyle/>
        <a:p>
          <a:endParaRPr lang="ru-RU"/>
        </a:p>
      </dgm:t>
    </dgm:pt>
    <dgm:pt modelId="{5FFFD7BB-3872-4D67-8305-F42974F10E62}" type="pres">
      <dgm:prSet presAssocID="{27A45A47-3CFA-475D-9345-EF4A65EEB745}" presName="connTx" presStyleLbl="sibTrans2D1" presStyleIdx="1" presStyleCnt="2"/>
      <dgm:spPr/>
      <dgm:t>
        <a:bodyPr/>
        <a:lstStyle/>
        <a:p>
          <a:endParaRPr lang="ru-RU"/>
        </a:p>
      </dgm:t>
    </dgm:pt>
    <dgm:pt modelId="{60593E14-8DDC-4F12-BA04-A664AD326EF0}" type="pres">
      <dgm:prSet presAssocID="{578D2755-2014-4D83-B444-0BA08F4C5B16}" presName="composite" presStyleCnt="0"/>
      <dgm:spPr/>
      <dgm:t>
        <a:bodyPr/>
        <a:lstStyle/>
        <a:p>
          <a:endParaRPr lang="ru-RU"/>
        </a:p>
      </dgm:t>
    </dgm:pt>
    <dgm:pt modelId="{5CB0CB60-F68D-4098-B13F-B982ADCC1E30}" type="pres">
      <dgm:prSet presAssocID="{578D2755-2014-4D83-B444-0BA08F4C5B16}" presName="imagSh" presStyleLbl="bgImgPlace1" presStyleIdx="2" presStyleCnt="3" custScaleX="181542" custScaleY="172466" custLinFactY="-73142" custLinFactNeighborX="37854" custLinFactNeighborY="-100000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8575">
          <a:solidFill>
            <a:srgbClr val="00B050"/>
          </a:solidFill>
        </a:ln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endParaRPr lang="ru-RU"/>
        </a:p>
      </dgm:t>
    </dgm:pt>
    <dgm:pt modelId="{F79C09C1-E3F1-4D31-9457-F61D558F68D9}" type="pres">
      <dgm:prSet presAssocID="{578D2755-2014-4D83-B444-0BA08F4C5B16}" presName="txNode" presStyleLbl="node1" presStyleIdx="2" presStyleCnt="3" custScaleX="324200" custScaleY="416883" custLinFactNeighborX="-3073" custLinFactNeighborY="921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91AAAD-9E3D-4C58-82AD-B5FD743F9936}" type="presOf" srcId="{C08DBE9C-1648-49F4-B369-B49324561EB0}" destId="{0102D316-E50A-4374-BAA9-8A1DACE9C794}" srcOrd="0" destOrd="0" presId="urn:microsoft.com/office/officeart/2005/8/layout/hProcess10#1"/>
    <dgm:cxn modelId="{6CA35FEE-9E38-49AC-974C-9FC6D306DA8A}" srcId="{20DE16B8-5BA1-4644-B577-7112232FFCB2}" destId="{C08DBE9C-1648-49F4-B369-B49324561EB0}" srcOrd="1" destOrd="0" parTransId="{3BF002D1-2484-49BF-ADA1-3C675E0BD1DB}" sibTransId="{27A45A47-3CFA-475D-9345-EF4A65EEB745}"/>
    <dgm:cxn modelId="{C55AD137-25EF-4783-BA2C-10E3EA40DD73}" type="presOf" srcId="{578D2755-2014-4D83-B444-0BA08F4C5B16}" destId="{F79C09C1-E3F1-4D31-9457-F61D558F68D9}" srcOrd="0" destOrd="0" presId="urn:microsoft.com/office/officeart/2005/8/layout/hProcess10#1"/>
    <dgm:cxn modelId="{7A06DECE-EF40-4021-9426-6AE0CBDC809D}" type="presOf" srcId="{27A45A47-3CFA-475D-9345-EF4A65EEB745}" destId="{5FFFD7BB-3872-4D67-8305-F42974F10E62}" srcOrd="1" destOrd="0" presId="urn:microsoft.com/office/officeart/2005/8/layout/hProcess10#1"/>
    <dgm:cxn modelId="{1C8D734E-7DE5-4EC8-82C7-4A0DEB970272}" type="presOf" srcId="{F920EDC0-C5E8-4539-A069-17FE81D04B6B}" destId="{F79C09C1-E3F1-4D31-9457-F61D558F68D9}" srcOrd="0" destOrd="1" presId="urn:microsoft.com/office/officeart/2005/8/layout/hProcess10#1"/>
    <dgm:cxn modelId="{A9873D87-7E65-4BCF-9D37-EE5A9F38A2F7}" srcId="{20DE16B8-5BA1-4644-B577-7112232FFCB2}" destId="{F8CAE709-E703-4A84-9C9F-96F30A745AFE}" srcOrd="0" destOrd="0" parTransId="{13603DBF-33F2-412F-9EDC-D34678C0C44C}" sibTransId="{6E20E837-6830-4E33-AEA1-BFB9015D144A}"/>
    <dgm:cxn modelId="{919527BC-8F74-4B30-97A6-963869D2382A}" type="presOf" srcId="{684BEBBE-C2B4-4A74-ABC5-5D10931BB6F8}" destId="{F79C09C1-E3F1-4D31-9457-F61D558F68D9}" srcOrd="0" destOrd="2" presId="urn:microsoft.com/office/officeart/2005/8/layout/hProcess10#1"/>
    <dgm:cxn modelId="{1C01092B-EB42-44EB-8DAB-2067AA8CBB97}" srcId="{20DE16B8-5BA1-4644-B577-7112232FFCB2}" destId="{578D2755-2014-4D83-B444-0BA08F4C5B16}" srcOrd="2" destOrd="0" parTransId="{7B3E5C93-443D-4615-AAE9-AFDD2B79EDB7}" sibTransId="{02D68DFC-0AD9-44AF-929E-C9DAAA5E0885}"/>
    <dgm:cxn modelId="{715DAACD-2BE7-4BFB-9B7D-4DED3CF49F0B}" type="presOf" srcId="{20DE16B8-5BA1-4644-B577-7112232FFCB2}" destId="{EC969ADC-55CA-41B0-A685-BAE418062BF4}" srcOrd="0" destOrd="0" presId="urn:microsoft.com/office/officeart/2005/8/layout/hProcess10#1"/>
    <dgm:cxn modelId="{0ECDA9AC-2920-4417-BC85-843601DF1BBE}" type="presOf" srcId="{27A45A47-3CFA-475D-9345-EF4A65EEB745}" destId="{2A6F03D2-26A1-4C08-B510-91B89B9FD952}" srcOrd="0" destOrd="0" presId="urn:microsoft.com/office/officeart/2005/8/layout/hProcess10#1"/>
    <dgm:cxn modelId="{3FE40668-A782-421B-905C-C714BD872A93}" type="presOf" srcId="{6E20E837-6830-4E33-AEA1-BFB9015D144A}" destId="{84FF37ED-6485-4F30-95E5-1A0DEED7BB98}" srcOrd="1" destOrd="0" presId="urn:microsoft.com/office/officeart/2005/8/layout/hProcess10#1"/>
    <dgm:cxn modelId="{18840F99-B5CD-4FDB-84E6-C1578E1ABC0A}" type="presOf" srcId="{6E20E837-6830-4E33-AEA1-BFB9015D144A}" destId="{059FFD44-D1DE-4612-AFBB-96FA4B3267AE}" srcOrd="0" destOrd="0" presId="urn:microsoft.com/office/officeart/2005/8/layout/hProcess10#1"/>
    <dgm:cxn modelId="{EB279E86-31B2-47F7-9558-9D6A0254A5D5}" type="presOf" srcId="{F8CAE709-E703-4A84-9C9F-96F30A745AFE}" destId="{3C4EBAA3-B5EC-4325-A2C1-C7058EC87C13}" srcOrd="0" destOrd="0" presId="urn:microsoft.com/office/officeart/2005/8/layout/hProcess10#1"/>
    <dgm:cxn modelId="{70F9839B-429D-4C01-A556-13EBCA92F5A4}" srcId="{578D2755-2014-4D83-B444-0BA08F4C5B16}" destId="{F920EDC0-C5E8-4539-A069-17FE81D04B6B}" srcOrd="0" destOrd="0" parTransId="{5C0604C2-3911-42C0-A50B-948617F82F6F}" sibTransId="{DF1DAAB0-EB06-4665-B23A-C9C481122B90}"/>
    <dgm:cxn modelId="{E959972B-4715-467C-8A48-0DAA95135139}" srcId="{578D2755-2014-4D83-B444-0BA08F4C5B16}" destId="{684BEBBE-C2B4-4A74-ABC5-5D10931BB6F8}" srcOrd="1" destOrd="0" parTransId="{2C4C4B77-3FAD-4B4A-A6D7-E94260EA5FC7}" sibTransId="{8BFEECE3-E72F-4857-8160-D71D1A6A14AE}"/>
    <dgm:cxn modelId="{8CFA4E71-E77D-4C02-B872-2A0A6C8ACB14}" type="presParOf" srcId="{EC969ADC-55CA-41B0-A685-BAE418062BF4}" destId="{9BF0346F-B5B3-490E-9779-9EDB9C841D5E}" srcOrd="0" destOrd="0" presId="urn:microsoft.com/office/officeart/2005/8/layout/hProcess10#1"/>
    <dgm:cxn modelId="{745CB856-2218-4078-84BE-A7F495E5C7E7}" type="presParOf" srcId="{9BF0346F-B5B3-490E-9779-9EDB9C841D5E}" destId="{7E740D5C-1C31-40FA-81D1-8E78E52F06A2}" srcOrd="0" destOrd="0" presId="urn:microsoft.com/office/officeart/2005/8/layout/hProcess10#1"/>
    <dgm:cxn modelId="{23F4B8E4-9864-4F07-AE3C-85D28B9E9C48}" type="presParOf" srcId="{9BF0346F-B5B3-490E-9779-9EDB9C841D5E}" destId="{3C4EBAA3-B5EC-4325-A2C1-C7058EC87C13}" srcOrd="1" destOrd="0" presId="urn:microsoft.com/office/officeart/2005/8/layout/hProcess10#1"/>
    <dgm:cxn modelId="{404F0235-62E7-4489-AB7E-F35F178F335A}" type="presParOf" srcId="{EC969ADC-55CA-41B0-A685-BAE418062BF4}" destId="{059FFD44-D1DE-4612-AFBB-96FA4B3267AE}" srcOrd="1" destOrd="0" presId="urn:microsoft.com/office/officeart/2005/8/layout/hProcess10#1"/>
    <dgm:cxn modelId="{019D1FFF-02A6-435F-8E6A-DEB3066E5DB3}" type="presParOf" srcId="{059FFD44-D1DE-4612-AFBB-96FA4B3267AE}" destId="{84FF37ED-6485-4F30-95E5-1A0DEED7BB98}" srcOrd="0" destOrd="0" presId="urn:microsoft.com/office/officeart/2005/8/layout/hProcess10#1"/>
    <dgm:cxn modelId="{5C24F7D6-D7D0-4244-9F49-AA64FC62B87E}" type="presParOf" srcId="{EC969ADC-55CA-41B0-A685-BAE418062BF4}" destId="{D4FD9F4C-9261-4E7B-86F0-8C9B7D29CD86}" srcOrd="2" destOrd="0" presId="urn:microsoft.com/office/officeart/2005/8/layout/hProcess10#1"/>
    <dgm:cxn modelId="{002DFEB3-45F3-4E4B-BC37-A8EDC8B090F7}" type="presParOf" srcId="{D4FD9F4C-9261-4E7B-86F0-8C9B7D29CD86}" destId="{E2E1DAD7-260F-4413-BE2D-7D9B45662226}" srcOrd="0" destOrd="0" presId="urn:microsoft.com/office/officeart/2005/8/layout/hProcess10#1"/>
    <dgm:cxn modelId="{E28955D2-83B4-4C18-A9E2-B47CE637FD65}" type="presParOf" srcId="{D4FD9F4C-9261-4E7B-86F0-8C9B7D29CD86}" destId="{0102D316-E50A-4374-BAA9-8A1DACE9C794}" srcOrd="1" destOrd="0" presId="urn:microsoft.com/office/officeart/2005/8/layout/hProcess10#1"/>
    <dgm:cxn modelId="{B6D04110-3138-4480-9E58-09060071D371}" type="presParOf" srcId="{EC969ADC-55CA-41B0-A685-BAE418062BF4}" destId="{2A6F03D2-26A1-4C08-B510-91B89B9FD952}" srcOrd="3" destOrd="0" presId="urn:microsoft.com/office/officeart/2005/8/layout/hProcess10#1"/>
    <dgm:cxn modelId="{CFA4C97F-B5A2-46F7-A4BA-3DEC8E07078A}" type="presParOf" srcId="{2A6F03D2-26A1-4C08-B510-91B89B9FD952}" destId="{5FFFD7BB-3872-4D67-8305-F42974F10E62}" srcOrd="0" destOrd="0" presId="urn:microsoft.com/office/officeart/2005/8/layout/hProcess10#1"/>
    <dgm:cxn modelId="{ED2A70D4-F01F-492C-8143-BA957F6B897B}" type="presParOf" srcId="{EC969ADC-55CA-41B0-A685-BAE418062BF4}" destId="{60593E14-8DDC-4F12-BA04-A664AD326EF0}" srcOrd="4" destOrd="0" presId="urn:microsoft.com/office/officeart/2005/8/layout/hProcess10#1"/>
    <dgm:cxn modelId="{C84B035B-5405-4D37-9319-A47FD6B9505F}" type="presParOf" srcId="{60593E14-8DDC-4F12-BA04-A664AD326EF0}" destId="{5CB0CB60-F68D-4098-B13F-B982ADCC1E30}" srcOrd="0" destOrd="0" presId="urn:microsoft.com/office/officeart/2005/8/layout/hProcess10#1"/>
    <dgm:cxn modelId="{635A7134-9CB2-42B2-B7C1-2D59E60A8D46}" type="presParOf" srcId="{60593E14-8DDC-4F12-BA04-A664AD326EF0}" destId="{F79C09C1-E3F1-4D31-9457-F61D558F68D9}" srcOrd="1" destOrd="0" presId="urn:microsoft.com/office/officeart/2005/8/layout/hProcess10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740D5C-1C31-40FA-81D1-8E78E52F06A2}">
      <dsp:nvSpPr>
        <dsp:cNvPr id="0" name=""/>
        <dsp:cNvSpPr/>
      </dsp:nvSpPr>
      <dsp:spPr>
        <a:xfrm>
          <a:off x="397281" y="144013"/>
          <a:ext cx="1512591" cy="144731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8575" cap="flat" cmpd="sng" algn="ctr">
          <a:solidFill>
            <a:srgbClr val="FF0000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4EBAA3-B5EC-4325-A2C1-C7058EC87C13}">
      <dsp:nvSpPr>
        <dsp:cNvPr id="0" name=""/>
        <dsp:cNvSpPr/>
      </dsp:nvSpPr>
      <dsp:spPr>
        <a:xfrm>
          <a:off x="37239" y="2016222"/>
          <a:ext cx="2801002" cy="3355098"/>
        </a:xfrm>
        <a:prstGeom prst="roundRect">
          <a:avLst>
            <a:gd name="adj" fmla="val 10000"/>
          </a:avLst>
        </a:prstGeom>
        <a:solidFill>
          <a:srgbClr val="FFD5D5"/>
        </a:solidFill>
        <a:ln w="9525" cap="flat" cmpd="sng" algn="ctr">
          <a:solidFill>
            <a:srgbClr val="FF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sng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Способствует развитию </a:t>
          </a:r>
          <a:r>
            <a:rPr lang="ru-RU" sz="14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мыслительных умений:                                1.Сравнивать, анализировать, классифицировать, обобщать, абстрагировать, кодировать и декодировать информацию;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2.Усвоению элементарных навыков  алгоритмической культуры мышления;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3.Развитию познавательных процессов восприятия, памяти,  внимания</a:t>
          </a:r>
        </a:p>
      </dsp:txBody>
      <dsp:txXfrm>
        <a:off x="119278" y="2098261"/>
        <a:ext cx="2636924" cy="3191020"/>
      </dsp:txXfrm>
    </dsp:sp>
    <dsp:sp modelId="{059FFD44-D1DE-4612-AFBB-96FA4B3267AE}">
      <dsp:nvSpPr>
        <dsp:cNvPr id="0" name=""/>
        <dsp:cNvSpPr/>
      </dsp:nvSpPr>
      <dsp:spPr>
        <a:xfrm rot="451999">
          <a:off x="2494059" y="984925"/>
          <a:ext cx="591848" cy="1983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2494316" y="1020686"/>
        <a:ext cx="532357" cy="118982"/>
      </dsp:txXfrm>
    </dsp:sp>
    <dsp:sp modelId="{E2E1DAD7-260F-4413-BE2D-7D9B45662226}">
      <dsp:nvSpPr>
        <dsp:cNvPr id="0" name=""/>
        <dsp:cNvSpPr/>
      </dsp:nvSpPr>
      <dsp:spPr>
        <a:xfrm>
          <a:off x="3586273" y="432050"/>
          <a:ext cx="1584168" cy="172416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r="-5000"/>
          </a:stretch>
        </a:blipFill>
        <a:ln w="28575" cap="flat" cmpd="sng" algn="ctr">
          <a:solidFill>
            <a:srgbClr val="0070C0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02D316-E50A-4374-BAA9-8A1DACE9C794}">
      <dsp:nvSpPr>
        <dsp:cNvPr id="0" name=""/>
        <dsp:cNvSpPr/>
      </dsp:nvSpPr>
      <dsp:spPr>
        <a:xfrm>
          <a:off x="3100432" y="2390498"/>
          <a:ext cx="2597973" cy="341706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rgbClr val="0070C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sng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Способствует развитию: </a:t>
          </a:r>
          <a:r>
            <a:rPr lang="ru-RU" sz="1400" b="1" i="0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мелкой моторики, воображения, речи, внимания, </a:t>
          </a:r>
          <a:r>
            <a:rPr lang="ru-RU" sz="1400" b="1" i="0" kern="1200" dirty="0" err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сформированности</a:t>
          </a:r>
          <a:r>
            <a:rPr lang="ru-RU" sz="1400" b="1" i="0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сенсорных эталонов цвета, величины и формы, пространственного ориентирования, комбинаторных способностей, необходимых для школьного обучения навыков, абстрактного мышления.</a:t>
          </a:r>
        </a:p>
      </dsp:txBody>
      <dsp:txXfrm>
        <a:off x="3176524" y="2466590"/>
        <a:ext cx="2445789" cy="3264885"/>
      </dsp:txXfrm>
    </dsp:sp>
    <dsp:sp modelId="{2A6F03D2-26A1-4C08-B510-91B89B9FD952}">
      <dsp:nvSpPr>
        <dsp:cNvPr id="0" name=""/>
        <dsp:cNvSpPr/>
      </dsp:nvSpPr>
      <dsp:spPr>
        <a:xfrm rot="21260837">
          <a:off x="5741484" y="1031588"/>
          <a:ext cx="575237" cy="1983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5741629" y="1074179"/>
        <a:ext cx="515746" cy="118982"/>
      </dsp:txXfrm>
    </dsp:sp>
    <dsp:sp modelId="{5CB0CB60-F68D-4098-B13F-B982ADCC1E30}">
      <dsp:nvSpPr>
        <dsp:cNvPr id="0" name=""/>
        <dsp:cNvSpPr/>
      </dsp:nvSpPr>
      <dsp:spPr>
        <a:xfrm>
          <a:off x="6805986" y="268028"/>
          <a:ext cx="1498239" cy="142333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8575" cap="flat" cmpd="sng" algn="ctr">
          <a:solidFill>
            <a:srgbClr val="00B050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9C09C1-E3F1-4D31-9457-F61D558F68D9}">
      <dsp:nvSpPr>
        <dsp:cNvPr id="0" name=""/>
        <dsp:cNvSpPr/>
      </dsp:nvSpPr>
      <dsp:spPr>
        <a:xfrm>
          <a:off x="6013903" y="1944220"/>
          <a:ext cx="2675575" cy="344047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rgbClr val="00B05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sng" kern="1200" dirty="0" smtClean="0">
              <a:solidFill>
                <a:srgbClr val="00602B"/>
              </a:solidFill>
              <a:latin typeface="Times New Roman" pitchFamily="18" charset="0"/>
              <a:cs typeface="Times New Roman" pitchFamily="18" charset="0"/>
            </a:rPr>
            <a:t>Способствует: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602B"/>
              </a:solidFill>
              <a:latin typeface="Times New Roman" pitchFamily="18" charset="0"/>
              <a:cs typeface="Times New Roman" pitchFamily="18" charset="0"/>
            </a:rPr>
            <a:t>1. Развитию воображения, мелкой моторики , координации движений рук и ориентировке на плоскости;</a:t>
          </a:r>
          <a:endParaRPr lang="ru-RU" sz="1400" b="1" kern="1200" dirty="0">
            <a:solidFill>
              <a:srgbClr val="00602B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602B"/>
              </a:solidFill>
              <a:latin typeface="Times New Roman" pitchFamily="18" charset="0"/>
              <a:cs typeface="Times New Roman" pitchFamily="18" charset="0"/>
            </a:rPr>
            <a:t>2. Уточнению представлений ребенка о количестве и счете;</a:t>
          </a:r>
          <a:endParaRPr lang="ru-RU" sz="1400" b="1" kern="1200" dirty="0">
            <a:solidFill>
              <a:srgbClr val="00602B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602B"/>
              </a:solidFill>
              <a:latin typeface="Times New Roman" pitchFamily="18" charset="0"/>
              <a:cs typeface="Times New Roman" pitchFamily="18" charset="0"/>
            </a:rPr>
            <a:t>3. Развитию умения мыслить, осваивая логические приемы: анализа, синтеза, сравнения, </a:t>
          </a:r>
          <a:r>
            <a:rPr lang="ru-RU" sz="1400" b="1" kern="1200" dirty="0" err="1" smtClean="0">
              <a:solidFill>
                <a:srgbClr val="00602B"/>
              </a:solidFill>
              <a:latin typeface="Times New Roman" pitchFamily="18" charset="0"/>
              <a:cs typeface="Times New Roman" pitchFamily="18" charset="0"/>
            </a:rPr>
            <a:t>сериации</a:t>
          </a:r>
          <a:r>
            <a:rPr lang="ru-RU" sz="1400" b="1" kern="1200" dirty="0" smtClean="0">
              <a:solidFill>
                <a:srgbClr val="00602B"/>
              </a:solidFill>
              <a:latin typeface="Times New Roman" pitchFamily="18" charset="0"/>
              <a:cs typeface="Times New Roman" pitchFamily="18" charset="0"/>
            </a:rPr>
            <a:t>,  классификации,      обобщения</a:t>
          </a:r>
          <a:endParaRPr lang="ru-RU" sz="1400" b="1" kern="1200" dirty="0">
            <a:solidFill>
              <a:srgbClr val="00602B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092268" y="2022585"/>
        <a:ext cx="2518845" cy="32837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#1">
  <dgm:title val=""/>
  <dgm:desc val=""/>
  <dgm:catLst>
    <dgm:cat type="process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0EB7B6-08F7-44EC-BD4C-6AB9EC21EEAB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C6BCB5-F8DE-47B8-84B8-770A7BFD38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86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173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800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157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26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771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7879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615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6701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2982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3331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550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845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5315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1440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2458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0"/>
          <p:cNvSpPr>
            <a:spLocks noChangeArrowheads="1"/>
          </p:cNvSpPr>
          <p:nvPr/>
        </p:nvSpPr>
        <p:spPr bwMode="gray">
          <a:xfrm>
            <a:off x="0" y="0"/>
            <a:ext cx="2109788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5" name="Group 181"/>
          <p:cNvGrpSpPr>
            <a:grpSpLocks/>
          </p:cNvGrpSpPr>
          <p:nvPr/>
        </p:nvGrpSpPr>
        <p:grpSpPr bwMode="auto">
          <a:xfrm rot="10800000">
            <a:off x="-6350" y="0"/>
            <a:ext cx="461963" cy="6858000"/>
            <a:chOff x="768" y="1700"/>
            <a:chExt cx="405" cy="2620"/>
          </a:xfrm>
        </p:grpSpPr>
        <p:sp>
          <p:nvSpPr>
            <p:cNvPr id="6" name="Rectangle 182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" name="Rectangle 183"/>
            <p:cNvSpPr>
              <a:spLocks noChangeArrowheads="1"/>
            </p:cNvSpPr>
            <p:nvPr userDrawn="1"/>
          </p:nvSpPr>
          <p:spPr bwMode="gray">
            <a:xfrm>
              <a:off x="911" y="1700"/>
              <a:ext cx="262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grpSp>
        <p:nvGrpSpPr>
          <p:cNvPr id="8" name="Group 195"/>
          <p:cNvGrpSpPr>
            <a:grpSpLocks/>
          </p:cNvGrpSpPr>
          <p:nvPr/>
        </p:nvGrpSpPr>
        <p:grpSpPr bwMode="auto">
          <a:xfrm>
            <a:off x="1371600" y="0"/>
            <a:ext cx="547688" cy="6858000"/>
            <a:chOff x="768" y="1700"/>
            <a:chExt cx="405" cy="2620"/>
          </a:xfrm>
        </p:grpSpPr>
        <p:sp>
          <p:nvSpPr>
            <p:cNvPr id="9" name="Rectangle 196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" name="Rectangle 197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1" name="Rectangle 165"/>
          <p:cNvSpPr>
            <a:spLocks noChangeArrowheads="1"/>
          </p:cNvSpPr>
          <p:nvPr/>
        </p:nvSpPr>
        <p:spPr bwMode="gray">
          <a:xfrm>
            <a:off x="6964363" y="6350"/>
            <a:ext cx="2179637" cy="984250"/>
          </a:xfrm>
          <a:prstGeom prst="rect">
            <a:avLst/>
          </a:prstGeom>
          <a:solidFill>
            <a:schemeClr val="accent2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2" name="Rectangle 164"/>
          <p:cNvSpPr>
            <a:spLocks noChangeArrowheads="1"/>
          </p:cNvSpPr>
          <p:nvPr/>
        </p:nvSpPr>
        <p:spPr bwMode="gray">
          <a:xfrm rot="16200000">
            <a:off x="4041775" y="-1854200"/>
            <a:ext cx="990600" cy="4699000"/>
          </a:xfrm>
          <a:prstGeom prst="rect">
            <a:avLst/>
          </a:prstGeom>
          <a:solidFill>
            <a:schemeClr val="tx2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13" name="Group 199"/>
          <p:cNvGrpSpPr>
            <a:grpSpLocks/>
          </p:cNvGrpSpPr>
          <p:nvPr/>
        </p:nvGrpSpPr>
        <p:grpSpPr bwMode="auto">
          <a:xfrm>
            <a:off x="2859088" y="0"/>
            <a:ext cx="547687" cy="990600"/>
            <a:chOff x="768" y="1700"/>
            <a:chExt cx="405" cy="2620"/>
          </a:xfrm>
        </p:grpSpPr>
        <p:sp>
          <p:nvSpPr>
            <p:cNvPr id="14" name="Rectangle 200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" name="Rectangle 201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grpSp>
        <p:nvGrpSpPr>
          <p:cNvPr id="16" name="Group 203"/>
          <p:cNvGrpSpPr>
            <a:grpSpLocks/>
          </p:cNvGrpSpPr>
          <p:nvPr/>
        </p:nvGrpSpPr>
        <p:grpSpPr bwMode="auto">
          <a:xfrm>
            <a:off x="4405313" y="0"/>
            <a:ext cx="547687" cy="990600"/>
            <a:chOff x="768" y="1700"/>
            <a:chExt cx="405" cy="2620"/>
          </a:xfrm>
        </p:grpSpPr>
        <p:sp>
          <p:nvSpPr>
            <p:cNvPr id="17" name="Rectangle 204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8" name="Rectangle 205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grpSp>
        <p:nvGrpSpPr>
          <p:cNvPr id="19" name="Group 207"/>
          <p:cNvGrpSpPr>
            <a:grpSpLocks/>
          </p:cNvGrpSpPr>
          <p:nvPr/>
        </p:nvGrpSpPr>
        <p:grpSpPr bwMode="auto">
          <a:xfrm>
            <a:off x="6005513" y="0"/>
            <a:ext cx="547687" cy="990600"/>
            <a:chOff x="768" y="1700"/>
            <a:chExt cx="405" cy="2620"/>
          </a:xfrm>
        </p:grpSpPr>
        <p:sp>
          <p:nvSpPr>
            <p:cNvPr id="20" name="Rectangle 208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1" name="Rectangle 209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grpSp>
        <p:nvGrpSpPr>
          <p:cNvPr id="22" name="Group 215"/>
          <p:cNvGrpSpPr>
            <a:grpSpLocks/>
          </p:cNvGrpSpPr>
          <p:nvPr/>
        </p:nvGrpSpPr>
        <p:grpSpPr bwMode="auto">
          <a:xfrm>
            <a:off x="7529513" y="0"/>
            <a:ext cx="547687" cy="990600"/>
            <a:chOff x="768" y="1700"/>
            <a:chExt cx="405" cy="2620"/>
          </a:xfrm>
        </p:grpSpPr>
        <p:sp>
          <p:nvSpPr>
            <p:cNvPr id="23" name="Rectangle 216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4" name="Rectangle 217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grpSp>
        <p:nvGrpSpPr>
          <p:cNvPr id="25" name="Group 229"/>
          <p:cNvGrpSpPr>
            <a:grpSpLocks/>
          </p:cNvGrpSpPr>
          <p:nvPr/>
        </p:nvGrpSpPr>
        <p:grpSpPr bwMode="auto">
          <a:xfrm rot="5400000">
            <a:off x="775494" y="1302543"/>
            <a:ext cx="547688" cy="2120901"/>
            <a:chOff x="768" y="1700"/>
            <a:chExt cx="405" cy="2620"/>
          </a:xfrm>
        </p:grpSpPr>
        <p:sp>
          <p:nvSpPr>
            <p:cNvPr id="26" name="Rectangle 230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7" name="Rectangle 231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grpSp>
        <p:nvGrpSpPr>
          <p:cNvPr id="28" name="Group 233"/>
          <p:cNvGrpSpPr>
            <a:grpSpLocks/>
          </p:cNvGrpSpPr>
          <p:nvPr/>
        </p:nvGrpSpPr>
        <p:grpSpPr bwMode="auto">
          <a:xfrm rot="5400000">
            <a:off x="775494" y="2770981"/>
            <a:ext cx="547687" cy="2120901"/>
            <a:chOff x="768" y="1700"/>
            <a:chExt cx="405" cy="2620"/>
          </a:xfrm>
        </p:grpSpPr>
        <p:sp>
          <p:nvSpPr>
            <p:cNvPr id="29" name="Rectangle 234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0" name="Rectangle 235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grpSp>
        <p:nvGrpSpPr>
          <p:cNvPr id="31" name="Group 237"/>
          <p:cNvGrpSpPr>
            <a:grpSpLocks/>
          </p:cNvGrpSpPr>
          <p:nvPr/>
        </p:nvGrpSpPr>
        <p:grpSpPr bwMode="auto">
          <a:xfrm rot="5400000">
            <a:off x="775494" y="4218781"/>
            <a:ext cx="547687" cy="2120901"/>
            <a:chOff x="768" y="1700"/>
            <a:chExt cx="405" cy="2620"/>
          </a:xfrm>
        </p:grpSpPr>
        <p:sp>
          <p:nvSpPr>
            <p:cNvPr id="32" name="Rectangle 238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3" name="Rectangle 239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grpSp>
        <p:nvGrpSpPr>
          <p:cNvPr id="34" name="Group 256"/>
          <p:cNvGrpSpPr>
            <a:grpSpLocks/>
          </p:cNvGrpSpPr>
          <p:nvPr/>
        </p:nvGrpSpPr>
        <p:grpSpPr bwMode="auto">
          <a:xfrm>
            <a:off x="-11113" y="6462713"/>
            <a:ext cx="2120901" cy="395287"/>
            <a:chOff x="-7" y="4071"/>
            <a:chExt cx="1336" cy="249"/>
          </a:xfrm>
        </p:grpSpPr>
        <p:sp>
          <p:nvSpPr>
            <p:cNvPr id="35" name="Rectangle 242"/>
            <p:cNvSpPr>
              <a:spLocks noChangeArrowheads="1"/>
            </p:cNvSpPr>
            <p:nvPr userDrawn="1"/>
          </p:nvSpPr>
          <p:spPr bwMode="gray">
            <a:xfrm rot="5400000">
              <a:off x="621" y="3443"/>
              <a:ext cx="81" cy="1336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6" name="Rectangle 243"/>
            <p:cNvSpPr>
              <a:spLocks noChangeArrowheads="1"/>
            </p:cNvSpPr>
            <p:nvPr userDrawn="1"/>
          </p:nvSpPr>
          <p:spPr bwMode="gray">
            <a:xfrm rot="5400000">
              <a:off x="598" y="3589"/>
              <a:ext cx="126" cy="1336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grpSp>
        <p:nvGrpSpPr>
          <p:cNvPr id="37" name="Group 254"/>
          <p:cNvGrpSpPr>
            <a:grpSpLocks/>
          </p:cNvGrpSpPr>
          <p:nvPr/>
        </p:nvGrpSpPr>
        <p:grpSpPr bwMode="auto">
          <a:xfrm>
            <a:off x="-11113" y="623888"/>
            <a:ext cx="9155113" cy="547687"/>
            <a:chOff x="-7" y="403"/>
            <a:chExt cx="5767" cy="345"/>
          </a:xfrm>
        </p:grpSpPr>
        <p:grpSp>
          <p:nvGrpSpPr>
            <p:cNvPr id="38" name="Group 219"/>
            <p:cNvGrpSpPr>
              <a:grpSpLocks/>
            </p:cNvGrpSpPr>
            <p:nvPr userDrawn="1"/>
          </p:nvGrpSpPr>
          <p:grpSpPr bwMode="auto">
            <a:xfrm rot="5400000">
              <a:off x="496" y="-92"/>
              <a:ext cx="346" cy="1336"/>
              <a:chOff x="767" y="1699"/>
              <a:chExt cx="406" cy="2620"/>
            </a:xfrm>
          </p:grpSpPr>
          <p:sp>
            <p:nvSpPr>
              <p:cNvPr id="42" name="Rectangle 220"/>
              <p:cNvSpPr>
                <a:spLocks noChangeArrowheads="1"/>
              </p:cNvSpPr>
              <p:nvPr userDrawn="1"/>
            </p:nvSpPr>
            <p:spPr bwMode="gray">
              <a:xfrm>
                <a:off x="767" y="1699"/>
                <a:ext cx="95" cy="2620"/>
              </a:xfrm>
              <a:prstGeom prst="rect">
                <a:avLst/>
              </a:prstGeom>
              <a:solidFill>
                <a:schemeClr val="tx2">
                  <a:alpha val="3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Rectangle 221"/>
              <p:cNvSpPr>
                <a:spLocks noChangeArrowheads="1"/>
              </p:cNvSpPr>
              <p:nvPr userDrawn="1"/>
            </p:nvSpPr>
            <p:spPr bwMode="gray">
              <a:xfrm>
                <a:off x="913" y="1699"/>
                <a:ext cx="260" cy="2620"/>
              </a:xfrm>
              <a:prstGeom prst="rect">
                <a:avLst/>
              </a:prstGeom>
              <a:solidFill>
                <a:schemeClr val="tx2">
                  <a:alpha val="3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9" name="Group 245"/>
            <p:cNvGrpSpPr>
              <a:grpSpLocks/>
            </p:cNvGrpSpPr>
            <p:nvPr userDrawn="1"/>
          </p:nvGrpSpPr>
          <p:grpSpPr bwMode="auto">
            <a:xfrm rot="5400000">
              <a:off x="3397" y="-1615"/>
              <a:ext cx="345" cy="4381"/>
              <a:chOff x="768" y="1700"/>
              <a:chExt cx="405" cy="2620"/>
            </a:xfrm>
          </p:grpSpPr>
          <p:sp>
            <p:nvSpPr>
              <p:cNvPr id="40" name="Rectangle 246"/>
              <p:cNvSpPr>
                <a:spLocks noChangeArrowheads="1"/>
              </p:cNvSpPr>
              <p:nvPr userDrawn="1"/>
            </p:nvSpPr>
            <p:spPr bwMode="gray">
              <a:xfrm>
                <a:off x="768" y="1700"/>
                <a:ext cx="95" cy="2620"/>
              </a:xfrm>
              <a:prstGeom prst="rect">
                <a:avLst/>
              </a:prstGeom>
              <a:solidFill>
                <a:srgbClr val="FFFFFF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Rectangle 247"/>
              <p:cNvSpPr>
                <a:spLocks noChangeArrowheads="1"/>
              </p:cNvSpPr>
              <p:nvPr userDrawn="1"/>
            </p:nvSpPr>
            <p:spPr bwMode="gray">
              <a:xfrm>
                <a:off x="912" y="1700"/>
                <a:ext cx="261" cy="2620"/>
              </a:xfrm>
              <a:prstGeom prst="rect">
                <a:avLst/>
              </a:prstGeom>
              <a:solidFill>
                <a:srgbClr val="FFFFFF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44" name="Group 257"/>
          <p:cNvGrpSpPr>
            <a:grpSpLocks/>
          </p:cNvGrpSpPr>
          <p:nvPr userDrawn="1"/>
        </p:nvGrpSpPr>
        <p:grpSpPr bwMode="auto">
          <a:xfrm>
            <a:off x="179388" y="549275"/>
            <a:ext cx="1666875" cy="1295400"/>
            <a:chOff x="624" y="768"/>
            <a:chExt cx="1050" cy="816"/>
          </a:xfrm>
        </p:grpSpPr>
        <p:sp>
          <p:nvSpPr>
            <p:cNvPr id="45" name="Rectangle 258"/>
            <p:cNvSpPr>
              <a:spLocks noChangeArrowheads="1"/>
            </p:cNvSpPr>
            <p:nvPr/>
          </p:nvSpPr>
          <p:spPr bwMode="auto">
            <a:xfrm>
              <a:off x="864" y="768"/>
              <a:ext cx="768" cy="576"/>
            </a:xfrm>
            <a:prstGeom prst="rect">
              <a:avLst/>
            </a:prstGeom>
            <a:solidFill>
              <a:srgbClr val="008000"/>
            </a:solidFill>
            <a:ln w="9525">
              <a:miter lim="800000"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008000"/>
              </a:extrusionClr>
            </a:sp3d>
          </p:spPr>
          <p:txBody>
            <a:bodyPr wrap="none" anchor="ctr"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6" name="AutoShape 259"/>
            <p:cNvSpPr>
              <a:spLocks noChangeArrowheads="1"/>
            </p:cNvSpPr>
            <p:nvPr/>
          </p:nvSpPr>
          <p:spPr bwMode="auto">
            <a:xfrm>
              <a:off x="1008" y="912"/>
              <a:ext cx="666" cy="576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miter lim="800000"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0000FF"/>
              </a:extrusionClr>
            </a:sp3d>
          </p:spPr>
          <p:txBody>
            <a:bodyPr wrap="none" anchor="ctr"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7" name="Oval 260"/>
            <p:cNvSpPr>
              <a:spLocks noChangeArrowheads="1"/>
            </p:cNvSpPr>
            <p:nvPr/>
          </p:nvSpPr>
          <p:spPr bwMode="auto">
            <a:xfrm>
              <a:off x="624" y="1008"/>
              <a:ext cx="576" cy="576"/>
            </a:xfrm>
            <a:prstGeom prst="ellipse">
              <a:avLst/>
            </a:prstGeom>
            <a:solidFill>
              <a:srgbClr val="FF9900"/>
            </a:solidFill>
            <a:ln w="9525">
              <a:round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9900"/>
              </a:extrusionClr>
            </a:sp3d>
          </p:spPr>
          <p:txBody>
            <a:bodyPr wrap="none" anchor="ctr"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91200" y="4114800"/>
            <a:ext cx="2971800" cy="762000"/>
          </a:xfrm>
        </p:spPr>
        <p:txBody>
          <a:bodyPr/>
          <a:lstStyle>
            <a:lvl1pPr marL="0" indent="0" algn="dist">
              <a:buFontTx/>
              <a:buNone/>
              <a:defRPr sz="1400" i="1">
                <a:latin typeface="Times New Roman" pitchFamily="18" charset="0"/>
              </a:defRPr>
            </a:lvl1pPr>
          </a:lstStyle>
          <a:p>
            <a:r>
              <a:rPr lang="en-US"/>
              <a:t>Образец подзаголовка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2722563"/>
            <a:ext cx="7772400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4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103563" y="6445250"/>
            <a:ext cx="1144587" cy="276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0" y="6445250"/>
            <a:ext cx="1206500" cy="276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0" y="6445250"/>
            <a:ext cx="1100138" cy="276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23CD8-41E3-4B06-BF83-744E66BF9C5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764890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C4DD1-6B65-4F49-9BD4-83ED3ADC6AD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0798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5364B-6DF7-4317-909D-07D54E6DC5B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6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76350" y="1600200"/>
            <a:ext cx="36290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57775" y="1600200"/>
            <a:ext cx="36290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3C793-C5B5-46DC-8F13-E710B6B89F3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126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BE117-0146-4846-BF67-D23CB5FF5AB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4946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B4D00-E50E-4B37-BD77-A82CA2AD621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5127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F2D93-D2E2-41A7-9BF8-DBD7206A70E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59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1094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6E61B-77F9-4B76-B6FD-121F58A1DD3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5594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C504F-7C42-451E-92B2-9492701E864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7361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E64B8-BAE1-47FC-AA5E-9F286D32A22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8433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34188" y="457200"/>
            <a:ext cx="1852612" cy="5668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6350" y="457200"/>
            <a:ext cx="5405438" cy="5668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3F841-9072-4282-8A9C-56EB4B66F21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8858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276350" y="1600200"/>
            <a:ext cx="741045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4D7ED-F56A-4CF9-B680-C0D72705281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210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C8216-4F8A-4BE9-864B-D1316A6BF7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3474-A80D-4821-BA9E-D9C95D39EE8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8144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C8216-4F8A-4BE9-864B-D1316A6BF7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3474-A80D-4821-BA9E-D9C95D39EE8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617601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C8216-4F8A-4BE9-864B-D1316A6BF7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3474-A80D-4821-BA9E-D9C95D39EE8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49026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C8216-4F8A-4BE9-864B-D1316A6BF7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3474-A80D-4821-BA9E-D9C95D39EE8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238704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C8216-4F8A-4BE9-864B-D1316A6BF7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3474-A80D-4821-BA9E-D9C95D39EE8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16580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4076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C8216-4F8A-4BE9-864B-D1316A6BF7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3474-A80D-4821-BA9E-D9C95D39EE8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69391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C8216-4F8A-4BE9-864B-D1316A6BF7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3474-A80D-4821-BA9E-D9C95D39EE8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4068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C8216-4F8A-4BE9-864B-D1316A6BF7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3474-A80D-4821-BA9E-D9C95D39EE8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492804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C8216-4F8A-4BE9-864B-D1316A6BF7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3474-A80D-4821-BA9E-D9C95D39EE8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658953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C8216-4F8A-4BE9-864B-D1316A6BF7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3474-A80D-4821-BA9E-D9C95D39EE8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06866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C8216-4F8A-4BE9-864B-D1316A6BF7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93474-A80D-4821-BA9E-D9C95D39EE8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474068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208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70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828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332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252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chemeClr val="accent2">
                <a:lumMod val="20000"/>
                <a:lumOff val="80000"/>
              </a:schemeClr>
            </a:gs>
            <a:gs pos="64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733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chemeClr val="accent2">
                <a:lumMod val="20000"/>
                <a:lumOff val="80000"/>
              </a:schemeClr>
            </a:gs>
            <a:gs pos="64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805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Rectangle 39"/>
          <p:cNvSpPr>
            <a:spLocks noChangeArrowheads="1"/>
          </p:cNvSpPr>
          <p:nvPr/>
        </p:nvSpPr>
        <p:spPr bwMode="gray">
          <a:xfrm>
            <a:off x="0" y="260350"/>
            <a:ext cx="1116013" cy="65976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80" name="Rectangle 56"/>
          <p:cNvSpPr>
            <a:spLocks noChangeArrowheads="1"/>
          </p:cNvSpPr>
          <p:nvPr/>
        </p:nvSpPr>
        <p:spPr bwMode="gray">
          <a:xfrm>
            <a:off x="0" y="0"/>
            <a:ext cx="1116013" cy="26035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12954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538538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4F5711-9BD3-4F04-81C4-B2D32A065753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1276350" y="1600200"/>
            <a:ext cx="74104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grpSp>
        <p:nvGrpSpPr>
          <p:cNvPr id="1032" name="Group 71"/>
          <p:cNvGrpSpPr>
            <a:grpSpLocks/>
          </p:cNvGrpSpPr>
          <p:nvPr/>
        </p:nvGrpSpPr>
        <p:grpSpPr bwMode="auto">
          <a:xfrm rot="-5400000">
            <a:off x="283369" y="1416844"/>
            <a:ext cx="550862" cy="1117600"/>
            <a:chOff x="1060" y="0"/>
            <a:chExt cx="394" cy="4320"/>
          </a:xfrm>
        </p:grpSpPr>
        <p:sp>
          <p:nvSpPr>
            <p:cNvPr id="1096" name="Rectangle 72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97" name="Rectangle 73"/>
            <p:cNvSpPr>
              <a:spLocks noChangeArrowheads="1"/>
            </p:cNvSpPr>
            <p:nvPr userDrawn="1"/>
          </p:nvSpPr>
          <p:spPr bwMode="gray">
            <a:xfrm>
              <a:off x="1054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098" name="Rectangle 74"/>
          <p:cNvSpPr>
            <a:spLocks noChangeArrowheads="1"/>
          </p:cNvSpPr>
          <p:nvPr/>
        </p:nvSpPr>
        <p:spPr bwMode="gray">
          <a:xfrm rot="-5400000">
            <a:off x="3908425" y="-2727325"/>
            <a:ext cx="261938" cy="5716588"/>
          </a:xfrm>
          <a:prstGeom prst="rect">
            <a:avLst/>
          </a:prstGeom>
          <a:solidFill>
            <a:schemeClr val="tx2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1034" name="Group 80"/>
          <p:cNvGrpSpPr>
            <a:grpSpLocks/>
          </p:cNvGrpSpPr>
          <p:nvPr/>
        </p:nvGrpSpPr>
        <p:grpSpPr bwMode="auto">
          <a:xfrm>
            <a:off x="152400" y="0"/>
            <a:ext cx="457200" cy="6858000"/>
            <a:chOff x="768" y="1700"/>
            <a:chExt cx="405" cy="2620"/>
          </a:xfrm>
        </p:grpSpPr>
        <p:sp>
          <p:nvSpPr>
            <p:cNvPr id="1105" name="Rectangle 81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6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06" name="Rectangle 82"/>
            <p:cNvSpPr>
              <a:spLocks noChangeArrowheads="1"/>
            </p:cNvSpPr>
            <p:nvPr userDrawn="1"/>
          </p:nvSpPr>
          <p:spPr bwMode="gray">
            <a:xfrm>
              <a:off x="911" y="1700"/>
              <a:ext cx="262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084" name="Rectangle 60"/>
          <p:cNvSpPr>
            <a:spLocks noChangeArrowheads="1"/>
          </p:cNvSpPr>
          <p:nvPr/>
        </p:nvSpPr>
        <p:spPr bwMode="gray">
          <a:xfrm>
            <a:off x="1181100" y="333375"/>
            <a:ext cx="7962900" cy="1038225"/>
          </a:xfrm>
          <a:prstGeom prst="rect">
            <a:avLst/>
          </a:prstGeom>
          <a:gradFill rotWithShape="1">
            <a:gsLst>
              <a:gs pos="0">
                <a:srgbClr val="C0C0C0">
                  <a:alpha val="50000"/>
                </a:srgbClr>
              </a:gs>
              <a:gs pos="100000">
                <a:srgbClr val="C0C0C0">
                  <a:gamma/>
                  <a:tint val="41176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1036" name="Group 83"/>
          <p:cNvGrpSpPr>
            <a:grpSpLocks/>
          </p:cNvGrpSpPr>
          <p:nvPr/>
        </p:nvGrpSpPr>
        <p:grpSpPr bwMode="auto">
          <a:xfrm rot="5400000">
            <a:off x="283368" y="2840832"/>
            <a:ext cx="550863" cy="1117600"/>
            <a:chOff x="1060" y="0"/>
            <a:chExt cx="394" cy="4320"/>
          </a:xfrm>
        </p:grpSpPr>
        <p:sp>
          <p:nvSpPr>
            <p:cNvPr id="1108" name="Rectangle 84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09" name="Rectangle 85"/>
            <p:cNvSpPr>
              <a:spLocks noChangeArrowheads="1"/>
            </p:cNvSpPr>
            <p:nvPr userDrawn="1"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099" name="Rectangle 75"/>
          <p:cNvSpPr>
            <a:spLocks noChangeArrowheads="1"/>
          </p:cNvSpPr>
          <p:nvPr/>
        </p:nvSpPr>
        <p:spPr bwMode="gray">
          <a:xfrm>
            <a:off x="6964363" y="6350"/>
            <a:ext cx="2179637" cy="254000"/>
          </a:xfrm>
          <a:prstGeom prst="rect">
            <a:avLst/>
          </a:prstGeom>
          <a:solidFill>
            <a:schemeClr val="accent2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1038" name="Group 89"/>
          <p:cNvGrpSpPr>
            <a:grpSpLocks/>
          </p:cNvGrpSpPr>
          <p:nvPr/>
        </p:nvGrpSpPr>
        <p:grpSpPr bwMode="auto">
          <a:xfrm>
            <a:off x="1905000" y="0"/>
            <a:ext cx="642938" cy="285750"/>
            <a:chOff x="768" y="1700"/>
            <a:chExt cx="405" cy="2620"/>
          </a:xfrm>
        </p:grpSpPr>
        <p:sp>
          <p:nvSpPr>
            <p:cNvPr id="1114" name="Rectangle 90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15" name="Rectangle 91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grpSp>
        <p:nvGrpSpPr>
          <p:cNvPr id="1039" name="Group 92"/>
          <p:cNvGrpSpPr>
            <a:grpSpLocks/>
          </p:cNvGrpSpPr>
          <p:nvPr/>
        </p:nvGrpSpPr>
        <p:grpSpPr bwMode="auto">
          <a:xfrm>
            <a:off x="3810000" y="0"/>
            <a:ext cx="642938" cy="285750"/>
            <a:chOff x="768" y="1700"/>
            <a:chExt cx="405" cy="2620"/>
          </a:xfrm>
        </p:grpSpPr>
        <p:sp>
          <p:nvSpPr>
            <p:cNvPr id="1117" name="Rectangle 93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18" name="Rectangle 94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grpSp>
        <p:nvGrpSpPr>
          <p:cNvPr id="1040" name="Group 95"/>
          <p:cNvGrpSpPr>
            <a:grpSpLocks/>
          </p:cNvGrpSpPr>
          <p:nvPr/>
        </p:nvGrpSpPr>
        <p:grpSpPr bwMode="auto">
          <a:xfrm>
            <a:off x="5791200" y="0"/>
            <a:ext cx="642938" cy="285750"/>
            <a:chOff x="768" y="1700"/>
            <a:chExt cx="405" cy="2620"/>
          </a:xfrm>
        </p:grpSpPr>
        <p:sp>
          <p:nvSpPr>
            <p:cNvPr id="1120" name="Rectangle 96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21" name="Rectangle 97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grpSp>
        <p:nvGrpSpPr>
          <p:cNvPr id="1041" name="Group 98"/>
          <p:cNvGrpSpPr>
            <a:grpSpLocks/>
          </p:cNvGrpSpPr>
          <p:nvPr/>
        </p:nvGrpSpPr>
        <p:grpSpPr bwMode="auto">
          <a:xfrm>
            <a:off x="7772400" y="0"/>
            <a:ext cx="642938" cy="304800"/>
            <a:chOff x="768" y="1700"/>
            <a:chExt cx="405" cy="2620"/>
          </a:xfrm>
        </p:grpSpPr>
        <p:sp>
          <p:nvSpPr>
            <p:cNvPr id="1123" name="Rectangle 99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24" name="Rectangle 100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04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276350" y="457200"/>
            <a:ext cx="64960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grpSp>
        <p:nvGrpSpPr>
          <p:cNvPr id="1043" name="Group 101"/>
          <p:cNvGrpSpPr>
            <a:grpSpLocks/>
          </p:cNvGrpSpPr>
          <p:nvPr/>
        </p:nvGrpSpPr>
        <p:grpSpPr bwMode="auto">
          <a:xfrm>
            <a:off x="152400" y="0"/>
            <a:ext cx="457200" cy="261938"/>
            <a:chOff x="768" y="1700"/>
            <a:chExt cx="405" cy="2620"/>
          </a:xfrm>
        </p:grpSpPr>
        <p:sp>
          <p:nvSpPr>
            <p:cNvPr id="1126" name="Rectangle 102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6" cy="2620"/>
            </a:xfrm>
            <a:prstGeom prst="rect">
              <a:avLst/>
            </a:prstGeom>
            <a:solidFill>
              <a:schemeClr val="tx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27" name="Rectangle 103"/>
            <p:cNvSpPr>
              <a:spLocks noChangeArrowheads="1"/>
            </p:cNvSpPr>
            <p:nvPr userDrawn="1"/>
          </p:nvSpPr>
          <p:spPr bwMode="gray">
            <a:xfrm>
              <a:off x="911" y="1700"/>
              <a:ext cx="262" cy="2620"/>
            </a:xfrm>
            <a:prstGeom prst="rect">
              <a:avLst/>
            </a:prstGeom>
            <a:solidFill>
              <a:schemeClr val="tx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grpSp>
        <p:nvGrpSpPr>
          <p:cNvPr id="1044" name="Group 104"/>
          <p:cNvGrpSpPr>
            <a:grpSpLocks/>
          </p:cNvGrpSpPr>
          <p:nvPr/>
        </p:nvGrpSpPr>
        <p:grpSpPr bwMode="auto">
          <a:xfrm rot="-5400000">
            <a:off x="283369" y="4331494"/>
            <a:ext cx="550862" cy="1117600"/>
            <a:chOff x="1060" y="0"/>
            <a:chExt cx="394" cy="4320"/>
          </a:xfrm>
        </p:grpSpPr>
        <p:sp>
          <p:nvSpPr>
            <p:cNvPr id="1129" name="Rectangle 105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30" name="Rectangle 106"/>
            <p:cNvSpPr>
              <a:spLocks noChangeArrowheads="1"/>
            </p:cNvSpPr>
            <p:nvPr userDrawn="1"/>
          </p:nvSpPr>
          <p:spPr bwMode="gray">
            <a:xfrm>
              <a:off x="1054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grpSp>
        <p:nvGrpSpPr>
          <p:cNvPr id="1045" name="Group 107"/>
          <p:cNvGrpSpPr>
            <a:grpSpLocks/>
          </p:cNvGrpSpPr>
          <p:nvPr/>
        </p:nvGrpSpPr>
        <p:grpSpPr bwMode="auto">
          <a:xfrm rot="5400000">
            <a:off x="283369" y="5779294"/>
            <a:ext cx="550862" cy="1117600"/>
            <a:chOff x="1060" y="0"/>
            <a:chExt cx="394" cy="4320"/>
          </a:xfrm>
        </p:grpSpPr>
        <p:sp>
          <p:nvSpPr>
            <p:cNvPr id="1132" name="Rectangle 108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33" name="Rectangle 109"/>
            <p:cNvSpPr>
              <a:spLocks noChangeArrowheads="1"/>
            </p:cNvSpPr>
            <p:nvPr userDrawn="1"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grpSp>
        <p:nvGrpSpPr>
          <p:cNvPr id="1046" name="Group 110"/>
          <p:cNvGrpSpPr>
            <a:grpSpLocks/>
          </p:cNvGrpSpPr>
          <p:nvPr userDrawn="1"/>
        </p:nvGrpSpPr>
        <p:grpSpPr bwMode="auto">
          <a:xfrm rot="-5400000">
            <a:off x="283368" y="192882"/>
            <a:ext cx="550863" cy="1117600"/>
            <a:chOff x="1060" y="0"/>
            <a:chExt cx="394" cy="4320"/>
          </a:xfrm>
        </p:grpSpPr>
        <p:sp>
          <p:nvSpPr>
            <p:cNvPr id="1135" name="Rectangle 111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36" name="Rectangle 112"/>
            <p:cNvSpPr>
              <a:spLocks noChangeArrowheads="1"/>
            </p:cNvSpPr>
            <p:nvPr userDrawn="1"/>
          </p:nvSpPr>
          <p:spPr bwMode="gray">
            <a:xfrm>
              <a:off x="1054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grpSp>
        <p:nvGrpSpPr>
          <p:cNvPr id="1047" name="Group 113"/>
          <p:cNvGrpSpPr>
            <a:grpSpLocks/>
          </p:cNvGrpSpPr>
          <p:nvPr userDrawn="1"/>
        </p:nvGrpSpPr>
        <p:grpSpPr bwMode="auto">
          <a:xfrm>
            <a:off x="107950" y="188913"/>
            <a:ext cx="865188" cy="719137"/>
            <a:chOff x="624" y="768"/>
            <a:chExt cx="1050" cy="816"/>
          </a:xfrm>
        </p:grpSpPr>
        <p:sp>
          <p:nvSpPr>
            <p:cNvPr id="1138" name="Rectangle 114"/>
            <p:cNvSpPr>
              <a:spLocks noChangeArrowheads="1"/>
            </p:cNvSpPr>
            <p:nvPr/>
          </p:nvSpPr>
          <p:spPr bwMode="auto">
            <a:xfrm>
              <a:off x="865" y="768"/>
              <a:ext cx="767" cy="576"/>
            </a:xfrm>
            <a:prstGeom prst="rect">
              <a:avLst/>
            </a:prstGeom>
            <a:solidFill>
              <a:srgbClr val="008000"/>
            </a:solidFill>
            <a:ln w="9525">
              <a:miter lim="800000"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008000"/>
              </a:extrusionClr>
            </a:sp3d>
          </p:spPr>
          <p:txBody>
            <a:bodyPr wrap="none" anchor="ctr"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39" name="AutoShape 115"/>
            <p:cNvSpPr>
              <a:spLocks noChangeArrowheads="1"/>
            </p:cNvSpPr>
            <p:nvPr/>
          </p:nvSpPr>
          <p:spPr bwMode="auto">
            <a:xfrm>
              <a:off x="1007" y="912"/>
              <a:ext cx="667" cy="576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miter lim="800000"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0000FF"/>
              </a:extrusionClr>
            </a:sp3d>
          </p:spPr>
          <p:txBody>
            <a:bodyPr wrap="none" anchor="ctr"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40" name="Oval 116"/>
            <p:cNvSpPr>
              <a:spLocks noChangeArrowheads="1"/>
            </p:cNvSpPr>
            <p:nvPr/>
          </p:nvSpPr>
          <p:spPr bwMode="auto">
            <a:xfrm>
              <a:off x="624" y="1008"/>
              <a:ext cx="576" cy="576"/>
            </a:xfrm>
            <a:prstGeom prst="ellipse">
              <a:avLst/>
            </a:prstGeom>
            <a:solidFill>
              <a:srgbClr val="FF9900"/>
            </a:solidFill>
            <a:ln w="9525">
              <a:round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9900"/>
              </a:extrusionClr>
            </a:sp3d>
          </p:spPr>
          <p:txBody>
            <a:bodyPr wrap="none" anchor="ctr"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19197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transition spd="med" advTm="11000">
    <p:circl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C8216-4F8A-4BE9-864B-D1316A6BF7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93474-A80D-4821-BA9E-D9C95D39EE8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529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ransition>
    <p:wheel spokes="8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10" Type="http://schemas.openxmlformats.org/officeDocument/2006/relationships/image" Target="../media/image29.jpeg"/><Relationship Id="rId4" Type="http://schemas.openxmlformats.org/officeDocument/2006/relationships/image" Target="../media/image23.png"/><Relationship Id="rId9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63" y="14288"/>
            <a:ext cx="9124950" cy="684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8440817"/>
              </p:ext>
            </p:extLst>
          </p:nvPr>
        </p:nvGraphicFramePr>
        <p:xfrm>
          <a:off x="214282" y="764704"/>
          <a:ext cx="8715436" cy="5807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69464" y="447953"/>
            <a:ext cx="83529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Учебно-игровые пособия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98570" y="126961"/>
            <a:ext cx="2788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all" spc="0" normalizeH="0" baseline="0" noProof="0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развивающий этап</a:t>
            </a:r>
            <a:endParaRPr kumimoji="0" lang="ru-RU" sz="1800" b="0" i="0" u="none" strike="noStrike" kern="0" cap="none" spc="0" normalizeH="0" baseline="0" noProof="0" dirty="0">
              <a:ln w="9000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787" y="96183"/>
            <a:ext cx="28058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Продолжение - 2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часть</a:t>
            </a:r>
          </a:p>
        </p:txBody>
      </p:sp>
    </p:spTree>
    <p:extLst>
      <p:ext uri="{BB962C8B-B14F-4D97-AF65-F5344CB8AC3E}">
        <p14:creationId xmlns:p14="http://schemas.microsoft.com/office/powerpoint/2010/main" val="308829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E740D5C-1C31-40FA-81D1-8E78E52F06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graphicEl>
                                              <a:dgm id="{7E740D5C-1C31-40FA-81D1-8E78E52F06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graphicEl>
                                              <a:dgm id="{7E740D5C-1C31-40FA-81D1-8E78E52F06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graphicEl>
                                              <a:dgm id="{7E740D5C-1C31-40FA-81D1-8E78E52F06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C4EBAA3-B5EC-4325-A2C1-C7058EC87C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graphicEl>
                                              <a:dgm id="{3C4EBAA3-B5EC-4325-A2C1-C7058EC87C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graphicEl>
                                              <a:dgm id="{3C4EBAA3-B5EC-4325-A2C1-C7058EC87C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graphicEl>
                                              <a:dgm id="{3C4EBAA3-B5EC-4325-A2C1-C7058EC87C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59FFD44-D1DE-4612-AFBB-96FA4B3267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graphicEl>
                                              <a:dgm id="{059FFD44-D1DE-4612-AFBB-96FA4B3267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graphicEl>
                                              <a:dgm id="{059FFD44-D1DE-4612-AFBB-96FA4B3267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graphicEl>
                                              <a:dgm id="{059FFD44-D1DE-4612-AFBB-96FA4B3267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2E1DAD7-260F-4413-BE2D-7D9B456622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graphicEl>
                                              <a:dgm id="{E2E1DAD7-260F-4413-BE2D-7D9B456622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graphicEl>
                                              <a:dgm id="{E2E1DAD7-260F-4413-BE2D-7D9B456622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graphicEl>
                                              <a:dgm id="{E2E1DAD7-260F-4413-BE2D-7D9B456622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102D316-E50A-4374-BAA9-8A1DACE9C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graphicEl>
                                              <a:dgm id="{0102D316-E50A-4374-BAA9-8A1DACE9C7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graphicEl>
                                              <a:dgm id="{0102D316-E50A-4374-BAA9-8A1DACE9C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graphicEl>
                                              <a:dgm id="{0102D316-E50A-4374-BAA9-8A1DACE9C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A6F03D2-26A1-4C08-B510-91B89B9FD9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graphicEl>
                                              <a:dgm id="{2A6F03D2-26A1-4C08-B510-91B89B9FD9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graphicEl>
                                              <a:dgm id="{2A6F03D2-26A1-4C08-B510-91B89B9FD9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graphicEl>
                                              <a:dgm id="{2A6F03D2-26A1-4C08-B510-91B89B9FD9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CB0CB60-F68D-4098-B13F-B982ADCC1E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graphicEl>
                                              <a:dgm id="{5CB0CB60-F68D-4098-B13F-B982ADCC1E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graphicEl>
                                              <a:dgm id="{5CB0CB60-F68D-4098-B13F-B982ADCC1E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graphicEl>
                                              <a:dgm id="{5CB0CB60-F68D-4098-B13F-B982ADCC1E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79C09C1-E3F1-4D31-9457-F61D558F68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>
                                            <p:graphicEl>
                                              <a:dgm id="{F79C09C1-E3F1-4D31-9457-F61D558F68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graphicEl>
                                              <a:dgm id="{F79C09C1-E3F1-4D31-9457-F61D558F68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graphicEl>
                                              <a:dgm id="{F79C09C1-E3F1-4D31-9457-F61D558F68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14100"/>
            <a:ext cx="9144000" cy="762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Дидактические  игры</a:t>
            </a:r>
          </a:p>
        </p:txBody>
      </p:sp>
      <p:pic>
        <p:nvPicPr>
          <p:cNvPr id="6" name="Содержимое 5" descr="IMG_0654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6" y="1102128"/>
            <a:ext cx="2338586" cy="1753940"/>
          </a:xfrm>
          <a:ln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Содержимое 8" descr="IMG_0651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171574" y="2940626"/>
            <a:ext cx="1310640" cy="252554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028038" y="169308"/>
            <a:ext cx="2788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all" spc="0" normalizeH="0" baseline="0" noProof="0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развивающий этап</a:t>
            </a:r>
            <a:endParaRPr kumimoji="0" lang="ru-RU" sz="1800" b="0" i="0" u="none" strike="noStrike" kern="0" cap="none" spc="0" normalizeH="0" baseline="0" noProof="0" dirty="0">
              <a:ln w="9000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0006" y="1124744"/>
            <a:ext cx="4252100" cy="181588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sz="1600" b="1" kern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Целенаправленное включение игры повышает интерес детей к занятиям, усиливает эффект самого обучения, что способствует незаметному для ребенка приобретению определенных знаний, умений и навыков без особого труда и напряжения .</a:t>
            </a:r>
            <a:endParaRPr lang="ru-RU" sz="1600" b="1" kern="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42006" y="2940626"/>
            <a:ext cx="4401994" cy="23083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sz="1600" b="1" kern="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Логические игры математического содержания воспитывают у детей познавательный интерес, способность к творческому поиску, желание и умение учиться. Необычная игровая ситуация с элементами </a:t>
            </a:r>
            <a:r>
              <a:rPr lang="ru-RU" sz="1600" b="1" kern="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проблемности</a:t>
            </a:r>
            <a:r>
              <a:rPr lang="ru-RU" sz="1600" b="1" kern="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характерными для каждой занимательной задачи, всегда вызывает интерес у детей.</a:t>
            </a:r>
          </a:p>
        </p:txBody>
      </p:sp>
      <p:pic>
        <p:nvPicPr>
          <p:cNvPr id="8" name="Содержимое 5" descr="IMG_0650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028038" y="5056479"/>
            <a:ext cx="2011673" cy="1508755"/>
          </a:xfrm>
          <a:prstGeom prst="rect">
            <a:avLst/>
          </a:prstGeom>
          <a:ln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3032547"/>
            <a:ext cx="2124482" cy="21244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Содержимое 4" descr="IMG_0648.JPG"/>
          <p:cNvPicPr>
            <a:picLocks noGrp="1" noChangeAspect="1"/>
          </p:cNvPicPr>
          <p:nvPr>
            <p:ph sz="half" idx="1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9840" y="5070181"/>
            <a:ext cx="1993404" cy="1495053"/>
          </a:xfrm>
          <a:ln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Содержимое 4" descr="IMG_0655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474102" y="5248950"/>
            <a:ext cx="2016224" cy="1512701"/>
          </a:xfrm>
          <a:prstGeom prst="rect">
            <a:avLst/>
          </a:prstGeom>
          <a:ln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124744"/>
            <a:ext cx="1041468" cy="123008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6490" y="5504506"/>
            <a:ext cx="1080120" cy="10801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540273"/>
      </p:ext>
    </p:extLst>
  </p:cSld>
  <p:clrMapOvr>
    <a:masterClrMapping/>
  </p:clrMapOvr>
  <p:transition spd="med" advTm="11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2907" y="5042118"/>
            <a:ext cx="7344751" cy="1815882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Использование в коррекционно-развивающей работе с детьми с ОНР </a:t>
            </a:r>
            <a:r>
              <a:rPr lang="ru-RU" sz="1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компьютерных игр математического содержания способствует: 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Развитию познавательных   интересов ребёнка;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Развитию ориентировке в пространстве и времени;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Формированию навыков учебной деятельности;</a:t>
            </a:r>
          </a:p>
          <a:p>
            <a:pPr algn="ctr">
              <a:buFont typeface="Wingdings" pitchFamily="2" charset="2"/>
              <a:buChar char="ü"/>
            </a:pP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Разностороннему развитию ребенка;</a:t>
            </a:r>
          </a:p>
          <a:p>
            <a:pPr algn="ctr">
              <a:buFont typeface="Wingdings" pitchFamily="2" charset="2"/>
              <a:buChar char="ü"/>
            </a:pP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Обогащению знаний.</a:t>
            </a:r>
          </a:p>
          <a:p>
            <a:pPr algn="ctr"/>
            <a:endParaRPr lang="ru-RU" sz="1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0942" y="277012"/>
            <a:ext cx="6408693" cy="584775"/>
          </a:xfrm>
          <a:prstGeom prst="rect">
            <a:avLst/>
          </a:prstGeom>
          <a:noFill/>
          <a:ln w="38100"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Компьютерные технологии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с двумя вырезанными противолежащими углами 11"/>
          <p:cNvSpPr/>
          <p:nvPr/>
        </p:nvSpPr>
        <p:spPr>
          <a:xfrm>
            <a:off x="1795629" y="3479726"/>
            <a:ext cx="2387279" cy="1473957"/>
          </a:xfrm>
          <a:prstGeom prst="snip2DiagRect">
            <a:avLst/>
          </a:prstGeom>
          <a:solidFill>
            <a:srgbClr val="FCD4FC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A8007C"/>
                </a:solidFill>
                <a:latin typeface="Times New Roman" pitchFamily="18" charset="0"/>
                <a:cs typeface="Times New Roman" pitchFamily="18" charset="0"/>
              </a:rPr>
              <a:t>В доступной игровой форме ребенок познакомится с такими понятиями как счет и цвет. Сыграет в несколько интереснейших </a:t>
            </a:r>
            <a:r>
              <a:rPr lang="ru-RU" sz="1200" dirty="0" smtClean="0">
                <a:solidFill>
                  <a:srgbClr val="A8007C"/>
                </a:solidFill>
                <a:latin typeface="Times New Roman" pitchFamily="18" charset="0"/>
                <a:cs typeface="Times New Roman" pitchFamily="18" charset="0"/>
              </a:rPr>
              <a:t>головоломок</a:t>
            </a:r>
            <a:r>
              <a:rPr lang="ru-RU" sz="1200" dirty="0">
                <a:solidFill>
                  <a:srgbClr val="A8007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Прямоугольник с двумя вырезанными противолежащими углами 13"/>
          <p:cNvSpPr/>
          <p:nvPr/>
        </p:nvSpPr>
        <p:spPr>
          <a:xfrm>
            <a:off x="6467984" y="3592938"/>
            <a:ext cx="2338361" cy="1450686"/>
          </a:xfrm>
          <a:prstGeom prst="snip2Diag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Разбираются такие понятия как форма и цвет, предметы одежды и времена года, основы математики и изобразительного искусства.</a:t>
            </a:r>
          </a:p>
          <a:p>
            <a:pPr algn="ctr"/>
            <a:endParaRPr lang="ru-RU" sz="11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892883" y="986714"/>
            <a:ext cx="3135327" cy="2442285"/>
          </a:xfrm>
          <a:prstGeom prst="snip2DiagRect">
            <a:avLst>
              <a:gd name="adj1" fmla="val 8020"/>
              <a:gd name="adj2" fmla="val 0"/>
            </a:avLst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В процессе прохождения игры малыши изучат порядковый счет, сложение и вычитание, геометрические фигуры; научатся ориентироваться в пространстве и времени; изучат величины, сравнение чисел и многое </a:t>
            </a:r>
            <a:r>
              <a:rPr lang="ru-RU" sz="12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другое </a:t>
            </a:r>
          </a:p>
          <a:p>
            <a:r>
              <a:rPr lang="ru-RU" sz="12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2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процессе прохождения игры малыши изучат порядковый счет, сложение и вычитание, геометрические фигуры; научатся ориентироваться в пространстве и времени; изучат величины, сравнение чисел и многое другое..</a:t>
            </a:r>
          </a:p>
        </p:txBody>
      </p:sp>
      <p:sp>
        <p:nvSpPr>
          <p:cNvPr id="9" name="Прямоугольник с двумя вырезанными противолежащими углами 8"/>
          <p:cNvSpPr/>
          <p:nvPr/>
        </p:nvSpPr>
        <p:spPr>
          <a:xfrm>
            <a:off x="81524" y="1313871"/>
            <a:ext cx="3306376" cy="1815708"/>
          </a:xfrm>
          <a:prstGeom prst="snip2Diag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004D86"/>
                </a:solidFill>
                <a:latin typeface="Times New Roman" pitchFamily="18" charset="0"/>
                <a:cs typeface="Times New Roman" pitchFamily="18" charset="0"/>
              </a:rPr>
              <a:t>С помощью обучающей и развивающей игры «Зайка в школе» малыши выучат азбуку, научатся считать, определять время на часах, лучше разбираться во временах года, познакомятся с некоторыми странами, а главное - смогут быстрее и комфортнее адаптироваться к школьному процессу обучения.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1443" y="99669"/>
            <a:ext cx="1366767" cy="1025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5289" y="3595744"/>
            <a:ext cx="1373742" cy="13556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22" y="3531653"/>
            <a:ext cx="1384523" cy="13701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879" y="143515"/>
            <a:ext cx="1428750" cy="13123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19920">
            <a:off x="7270628" y="5433938"/>
            <a:ext cx="869335" cy="12687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83428">
            <a:off x="1083166" y="5504320"/>
            <a:ext cx="953157" cy="11279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3100025" y="0"/>
            <a:ext cx="2788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all" spc="0" normalizeH="0" baseline="0" noProof="0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развивающий этап</a:t>
            </a:r>
            <a:endParaRPr kumimoji="0" lang="ru-RU" sz="1800" b="0" i="0" u="none" strike="noStrike" kern="0" cap="none" spc="0" normalizeH="0" baseline="0" noProof="0" dirty="0">
              <a:ln w="9000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  <p:pic>
        <p:nvPicPr>
          <p:cNvPr id="2" name="Picture 2" descr="E:\ВЕРА НОД\P1040031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7282" y="1008458"/>
            <a:ext cx="2195999" cy="164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049597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2" grpId="0" animBg="1"/>
      <p:bldP spid="14" grpId="0" animBg="1"/>
      <p:bldP spid="11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8799" y="116632"/>
            <a:ext cx="294481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634157"/>
            <a:ext cx="3871381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Предметно – развивающая </a:t>
            </a:r>
          </a:p>
          <a:p>
            <a:pPr algn="ctr"/>
            <a:r>
              <a:rPr lang="ru-RU" b="1" cap="all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среда</a:t>
            </a:r>
            <a:endParaRPr lang="ru-RU" b="1" cap="all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8064" y="701635"/>
            <a:ext cx="349897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>
                  <a:solidFill>
                    <a:srgbClr val="00602B"/>
                  </a:solidFill>
                </a:ln>
                <a:solidFill>
                  <a:srgbClr val="00602B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Формы работы с семьёй</a:t>
            </a:r>
            <a:endParaRPr lang="ru-RU" b="1" cap="all" dirty="0">
              <a:ln w="0">
                <a:solidFill>
                  <a:srgbClr val="00602B"/>
                </a:solidFill>
              </a:ln>
              <a:solidFill>
                <a:srgbClr val="00602B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14470" y="2945361"/>
            <a:ext cx="1783079" cy="1094609"/>
          </a:xfrm>
          <a:prstGeom prst="rect">
            <a:avLst/>
          </a:prstGeom>
          <a:noFill/>
          <a:ln w="9525">
            <a:solidFill>
              <a:srgbClr val="00602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4322" y="2302671"/>
            <a:ext cx="2985478" cy="225265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G:\ST836723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8720" y="1519606"/>
            <a:ext cx="1974122" cy="1572616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148064" y="1278955"/>
            <a:ext cx="20768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Индивидуальные </a:t>
            </a:r>
          </a:p>
          <a:p>
            <a:pPr algn="ctr"/>
            <a:r>
              <a:rPr lang="ru-RU" b="1" dirty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b="1" dirty="0" smtClean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онсультации с </a:t>
            </a:r>
          </a:p>
          <a:p>
            <a:pPr algn="ctr"/>
            <a:r>
              <a:rPr lang="ru-RU" b="1" dirty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рактическими </a:t>
            </a:r>
          </a:p>
          <a:p>
            <a:pPr algn="ctr"/>
            <a:r>
              <a:rPr lang="ru-RU" b="1" dirty="0" smtClean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рекомендациями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26854" y="3245342"/>
            <a:ext cx="16758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Родительские </a:t>
            </a:r>
          </a:p>
          <a:p>
            <a:pPr algn="ctr"/>
            <a:r>
              <a:rPr lang="ru-RU" b="1" dirty="0" smtClean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собрания</a:t>
            </a:r>
            <a:endParaRPr lang="ru-RU" b="1" dirty="0">
              <a:solidFill>
                <a:srgbClr val="00602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1" name="Picture 7" descr="F:\фото\ST836563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272" y="4625087"/>
            <a:ext cx="2905117" cy="1961474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286168" y="2929381"/>
            <a:ext cx="1741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Мастер - класс</a:t>
            </a:r>
            <a:endParaRPr lang="ru-RU" b="1" dirty="0">
              <a:solidFill>
                <a:srgbClr val="00602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3" name="Picture 9" descr="G:\vlcsnap-2012-03-09-18h55m11s88.pn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14470" y="5525852"/>
            <a:ext cx="1783079" cy="1060709"/>
          </a:xfrm>
          <a:prstGeom prst="rect">
            <a:avLst/>
          </a:prstGeom>
          <a:noFill/>
          <a:ln>
            <a:solidFill>
              <a:srgbClr val="00602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286168" y="5972138"/>
            <a:ext cx="1506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Развлечения</a:t>
            </a:r>
            <a:endParaRPr lang="ru-RU" b="1" dirty="0">
              <a:solidFill>
                <a:srgbClr val="00602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4" name="Picture 10" descr="G:\DSC03721.JP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23579" y="4173089"/>
            <a:ext cx="1466359" cy="1250860"/>
          </a:xfrm>
          <a:prstGeom prst="rect">
            <a:avLst/>
          </a:prstGeom>
          <a:noFill/>
          <a:ln>
            <a:solidFill>
              <a:srgbClr val="00602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088881" y="4598318"/>
            <a:ext cx="2351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Наглядная агитация</a:t>
            </a:r>
            <a:endParaRPr lang="ru-RU" b="1" dirty="0">
              <a:solidFill>
                <a:srgbClr val="00602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 descr="P1000688.JPG"/>
          <p:cNvPicPr>
            <a:picLocks noChangeAspect="1"/>
          </p:cNvPicPr>
          <p:nvPr/>
        </p:nvPicPr>
        <p:blipFill>
          <a:blip r:embed="rId10" cstate="email"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24915" y="1537248"/>
            <a:ext cx="1552917" cy="1102571"/>
          </a:xfrm>
          <a:prstGeom prst="rect">
            <a:avLst/>
          </a:prstGeom>
          <a:ln>
            <a:solidFill>
              <a:srgbClr val="00602B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6258824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/>
      <p:bldP spid="11" grpId="0"/>
      <p:bldP spid="1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63" y="14288"/>
            <a:ext cx="9124950" cy="684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1671749"/>
              </p:ext>
            </p:extLst>
          </p:nvPr>
        </p:nvGraphicFramePr>
        <p:xfrm>
          <a:off x="-144728" y="1737123"/>
          <a:ext cx="7020984" cy="5004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0163" y="536794"/>
            <a:ext cx="91138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Диагностика развития элементарных математических </a:t>
            </a:r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представлений у детей с ОНР (1 год обучения)</a:t>
            </a:r>
            <a:r>
              <a:rPr lang="ru-RU" sz="24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(по Комаровой Т.С., </a:t>
            </a:r>
            <a:r>
              <a:rPr lang="ru-RU" sz="2400" b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Соломенниковой</a:t>
            </a:r>
            <a:r>
              <a:rPr lang="ru-RU" sz="24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О.А. 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40821" y="167462"/>
            <a:ext cx="2503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cap="all" dirty="0">
                <a:ln w="9000" cmpd="sng">
                  <a:solidFill>
                    <a:srgbClr val="3A1953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b="1" cap="all" dirty="0" smtClean="0">
                <a:ln w="9000" cmpd="sng">
                  <a:solidFill>
                    <a:srgbClr val="3A1953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ЦЕНОЧНЫЙ ЭТАП</a:t>
            </a:r>
            <a:endParaRPr lang="ru-RU" b="1" cap="all" dirty="0">
              <a:ln w="9000" cmpd="sng">
                <a:solidFill>
                  <a:srgbClr val="3A1953"/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07496" y="4797152"/>
            <a:ext cx="4536504" cy="1709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Выводы: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62.4%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детей –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имеют высокий уровень</a:t>
            </a:r>
            <a:endParaRPr lang="ru-RU" sz="1200" b="1" dirty="0">
              <a:solidFill>
                <a:srgbClr val="7030A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14%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детей имеют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средний  уровень  </a:t>
            </a:r>
            <a:endParaRPr lang="ru-RU" sz="1200" b="1" dirty="0">
              <a:solidFill>
                <a:srgbClr val="7030A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23.6%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детей имеют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низкий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уровень 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98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63" y="14288"/>
            <a:ext cx="9124950" cy="684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163" y="1143811"/>
            <a:ext cx="886231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Использование развивающих игр математического содержания 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дошкольном возрасте способствует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285750" indent="-285750" algn="ctr">
              <a:buFont typeface="Wingdings" pitchFamily="2" charset="2"/>
              <a:buChar char="v"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овладению детьми с ОНР универсальными предпосылками учебной деятельности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развитию умения у детей с ОНР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решать интеллектуальные и личностные задачи, адекватные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возрасту;</a:t>
            </a:r>
          </a:p>
          <a:p>
            <a:pPr algn="ctr"/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 typeface="Wingdings" pitchFamily="2" charset="2"/>
              <a:buChar char="v"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являются эффективным средством формирования представлений о количестве и счете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>
              <a:buFont typeface="Wingdings" pitchFamily="2" charset="2"/>
              <a:buChar char="v"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позволяют совершенствовать умение детей ориентироваться в абстрактных математических понятиях: число, отношение, порядок следования, счет.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15617" y="260648"/>
            <a:ext cx="6480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Выводы: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7" y="-131892"/>
            <a:ext cx="16097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161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72TGp_fresh_light">
  <a:themeElements>
    <a:clrScheme name="572TGp_fresh_light 2">
      <a:dk1>
        <a:srgbClr val="000000"/>
      </a:dk1>
      <a:lt1>
        <a:srgbClr val="FFFFFF"/>
      </a:lt1>
      <a:dk2>
        <a:srgbClr val="AFE91F"/>
      </a:dk2>
      <a:lt2>
        <a:srgbClr val="B2B2B2"/>
      </a:lt2>
      <a:accent1>
        <a:srgbClr val="70D34D"/>
      </a:accent1>
      <a:accent2>
        <a:srgbClr val="4192DB"/>
      </a:accent2>
      <a:accent3>
        <a:srgbClr val="FFFFFF"/>
      </a:accent3>
      <a:accent4>
        <a:srgbClr val="000000"/>
      </a:accent4>
      <a:accent5>
        <a:srgbClr val="BBE6B2"/>
      </a:accent5>
      <a:accent6>
        <a:srgbClr val="3A84C6"/>
      </a:accent6>
      <a:hlink>
        <a:srgbClr val="EC7A24"/>
      </a:hlink>
      <a:folHlink>
        <a:srgbClr val="AB6CCE"/>
      </a:folHlink>
    </a:clrScheme>
    <a:fontScheme name="572TGp_fresh_ligh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72TGp_fresh_light 1">
        <a:dk1>
          <a:srgbClr val="000000"/>
        </a:dk1>
        <a:lt1>
          <a:srgbClr val="FFFFFF"/>
        </a:lt1>
        <a:dk2>
          <a:srgbClr val="FDD903"/>
        </a:dk2>
        <a:lt2>
          <a:srgbClr val="B2B2B2"/>
        </a:lt2>
        <a:accent1>
          <a:srgbClr val="FF9900"/>
        </a:accent1>
        <a:accent2>
          <a:srgbClr val="76C73F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6AB438"/>
        </a:accent6>
        <a:hlink>
          <a:srgbClr val="E2507A"/>
        </a:hlink>
        <a:folHlink>
          <a:srgbClr val="5ACA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72TGp_fresh_light 2">
        <a:dk1>
          <a:srgbClr val="000000"/>
        </a:dk1>
        <a:lt1>
          <a:srgbClr val="FFFFFF"/>
        </a:lt1>
        <a:dk2>
          <a:srgbClr val="AFE91F"/>
        </a:dk2>
        <a:lt2>
          <a:srgbClr val="B2B2B2"/>
        </a:lt2>
        <a:accent1>
          <a:srgbClr val="70D34D"/>
        </a:accent1>
        <a:accent2>
          <a:srgbClr val="4192DB"/>
        </a:accent2>
        <a:accent3>
          <a:srgbClr val="FFFFFF"/>
        </a:accent3>
        <a:accent4>
          <a:srgbClr val="000000"/>
        </a:accent4>
        <a:accent5>
          <a:srgbClr val="BBE6B2"/>
        </a:accent5>
        <a:accent6>
          <a:srgbClr val="3A84C6"/>
        </a:accent6>
        <a:hlink>
          <a:srgbClr val="EC7A24"/>
        </a:hlink>
        <a:folHlink>
          <a:srgbClr val="AB6C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72TGp_fresh_light 3">
        <a:dk1>
          <a:srgbClr val="000000"/>
        </a:dk1>
        <a:lt1>
          <a:srgbClr val="FFFFFF"/>
        </a:lt1>
        <a:dk2>
          <a:srgbClr val="72D3F6"/>
        </a:dk2>
        <a:lt2>
          <a:srgbClr val="B2B2B2"/>
        </a:lt2>
        <a:accent1>
          <a:srgbClr val="51A0E1"/>
        </a:accent1>
        <a:accent2>
          <a:srgbClr val="7FCD53"/>
        </a:accent2>
        <a:accent3>
          <a:srgbClr val="FFFFFF"/>
        </a:accent3>
        <a:accent4>
          <a:srgbClr val="000000"/>
        </a:accent4>
        <a:accent5>
          <a:srgbClr val="B3CDEE"/>
        </a:accent5>
        <a:accent6>
          <a:srgbClr val="72BA4A"/>
        </a:accent6>
        <a:hlink>
          <a:srgbClr val="CB518E"/>
        </a:hlink>
        <a:folHlink>
          <a:srgbClr val="DB862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1650</TotalTime>
  <Words>520</Words>
  <Application>Microsoft Office PowerPoint</Application>
  <PresentationFormat>Экран (4:3)</PresentationFormat>
  <Paragraphs>56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4_Тема Office</vt:lpstr>
      <vt:lpstr>5_Тема Office</vt:lpstr>
      <vt:lpstr>572TGp_fresh_light</vt:lpstr>
      <vt:lpstr>8_Тема Office</vt:lpstr>
      <vt:lpstr>Презентация PowerPoint</vt:lpstr>
      <vt:lpstr>Дидактические  игры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User</cp:lastModifiedBy>
  <cp:revision>130</cp:revision>
  <dcterms:created xsi:type="dcterms:W3CDTF">2014-01-06T13:39:17Z</dcterms:created>
  <dcterms:modified xsi:type="dcterms:W3CDTF">2014-12-22T13:18:38Z</dcterms:modified>
  <cp:contentStatus/>
</cp:coreProperties>
</file>