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8" r:id="rId3"/>
    <p:sldId id="266" r:id="rId4"/>
    <p:sldId id="267" r:id="rId5"/>
    <p:sldId id="284" r:id="rId6"/>
    <p:sldId id="285" r:id="rId7"/>
    <p:sldId id="269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80" r:id="rId16"/>
    <p:sldId id="271" r:id="rId17"/>
    <p:sldId id="281" r:id="rId18"/>
    <p:sldId id="282" r:id="rId19"/>
    <p:sldId id="28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9900FF"/>
    <a:srgbClr val="A30D7F"/>
    <a:srgbClr val="33CC33"/>
    <a:srgbClr val="0000FF"/>
    <a:srgbClr val="CC0000"/>
    <a:srgbClr val="FF5050"/>
    <a:srgbClr val="FF9900"/>
    <a:srgbClr val="CC0099"/>
    <a:srgbClr val="00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EFF95C-3443-496B-BE4E-765F431221C3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E65841-BEE7-4D6D-AF4B-3F98B0565F6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65841-BEE7-4D6D-AF4B-3F98B0565F6E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C069F-B073-4F6A-89DB-7ACDC20EFB0F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0BBA1-2ADE-4190-9613-0EDCF6B91E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C069F-B073-4F6A-89DB-7ACDC20EFB0F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0BBA1-2ADE-4190-9613-0EDCF6B91E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C069F-B073-4F6A-89DB-7ACDC20EFB0F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0BBA1-2ADE-4190-9613-0EDCF6B91E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C069F-B073-4F6A-89DB-7ACDC20EFB0F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0BBA1-2ADE-4190-9613-0EDCF6B91E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C069F-B073-4F6A-89DB-7ACDC20EFB0F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0BBA1-2ADE-4190-9613-0EDCF6B91E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C069F-B073-4F6A-89DB-7ACDC20EFB0F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0BBA1-2ADE-4190-9613-0EDCF6B91E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C069F-B073-4F6A-89DB-7ACDC20EFB0F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0BBA1-2ADE-4190-9613-0EDCF6B91E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C069F-B073-4F6A-89DB-7ACDC20EFB0F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0BBA1-2ADE-4190-9613-0EDCF6B91E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C069F-B073-4F6A-89DB-7ACDC20EFB0F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0BBA1-2ADE-4190-9613-0EDCF6B91E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C069F-B073-4F6A-89DB-7ACDC20EFB0F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0BBA1-2ADE-4190-9613-0EDCF6B91E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C069F-B073-4F6A-89DB-7ACDC20EFB0F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0BBA1-2ADE-4190-9613-0EDCF6B91E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C069F-B073-4F6A-89DB-7ACDC20EFB0F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0BBA1-2ADE-4190-9613-0EDCF6B91EE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hyperlink" Target="http://cliparti.jimdo.com/&#1075;&#1083;&#1072;&#1074;&#1085;&#1072;&#1103;/&#1088;&#1072;&#1089;&#1090;&#1088;&#1086;&#1074;&#1099;&#1081;-&#1082;&#1083;&#1080;&#1087;&#1072;&#1088;&#1090;/&#1073;&#1091;&#1082;&#1077;&#1090;&#1099;-&#1094;&#1074;&#1077;&#1090;&#1086;&#1074;-&#1082;&#1072;&#1088;&#1090;&#1080;&#1085;&#1082;&#1080;-&#1089;&#1082;&#1072;&#1095;&#1072;&#1090;&#1100;-&#1073;&#1077;&#1089;&#1087;&#1083;&#1072;&#1090;&#1085;&#1086;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pyshkin-literatyra.ru/foto/a.s.-pushkin-i-muzyka/pic_2.html" TargetMode="External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7" Type="http://schemas.openxmlformats.org/officeDocument/2006/relationships/image" Target="../media/image32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jpeg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214290"/>
            <a:ext cx="5929354" cy="642941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Проект « Неделя сказок А.С. Пушкина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4876" y="4725144"/>
            <a:ext cx="4071966" cy="1561376"/>
          </a:xfrm>
        </p:spPr>
        <p:txBody>
          <a:bodyPr>
            <a:noAutofit/>
          </a:bodyPr>
          <a:lstStyle/>
          <a:p>
            <a:r>
              <a:rPr lang="ru-RU" sz="1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Выполнила</a:t>
            </a:r>
          </a:p>
          <a:p>
            <a:r>
              <a:rPr lang="ru-RU" sz="1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Студентка КГБОУ СПО</a:t>
            </a:r>
          </a:p>
          <a:p>
            <a:r>
              <a:rPr lang="ru-RU" sz="1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«Красноярский педагогический колледж № 2»</a:t>
            </a:r>
          </a:p>
          <a:p>
            <a:r>
              <a:rPr lang="ru-RU" sz="1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Группа № 51 Тоцкая Татьяна Юрьевна</a:t>
            </a:r>
            <a:endParaRPr lang="ru-RU" sz="1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29124" y="1428736"/>
            <a:ext cx="450059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«Пушкин – наше всё»</a:t>
            </a:r>
          </a:p>
          <a:p>
            <a:pPr algn="r"/>
            <a:r>
              <a:rPr lang="ru-RU" sz="20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Апполон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Григорьев</a:t>
            </a:r>
          </a:p>
          <a:p>
            <a:endParaRPr lang="ru-RU" sz="32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http://go3.imgsmail.ru/imgpreview?key=http%3A//www.yuga.ru/media/pushkin_01__9nzmkto.jpg&amp;mb=imgdb_preview_10011&amp;q=90&amp;w=100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42976" y="1643050"/>
            <a:ext cx="2786082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go1.imgsmail.ru/imgpreview?key=http%3A//www.interface.ru/iarticle/img/23557_63704856.gif&amp;mb=imgdb_preview_1817&amp;q=90&amp;w=100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29058" y="2071678"/>
            <a:ext cx="2571768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http://go1.imgsmail.ru/imgpreview?key=http%3A//www.interface.ru/iarticle/img/23557_63704856.gif&amp;mb=imgdb_preview_1817&amp;q=90&amp;w=100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71538" y="4357694"/>
            <a:ext cx="2857520" cy="2214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cc-m-imagesubtitle-image-5590498809" descr="http://u.jimdo.com/www8/o/sb40f277f1669e3dc/img/i773cdcf5fac55215/1335473680/std/image.jpg">
            <a:hlinkClick r:id="rId4"/>
          </p:cNvPr>
          <p:cNvPicPr/>
          <p:nvPr/>
        </p:nvPicPr>
        <p:blipFill>
          <a:blip r:embed="rId5" cstate="email"/>
          <a:srcRect r="-8630"/>
          <a:stretch>
            <a:fillRect/>
          </a:stretch>
        </p:blipFill>
        <p:spPr bwMode="auto">
          <a:xfrm>
            <a:off x="3643306" y="3500438"/>
            <a:ext cx="1785950" cy="1552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  <a:latin typeface="Georgia" pitchFamily="18" charset="0"/>
              </a:rPr>
              <a:t>Чудеса в сказках Пушкина  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Художественное творчество</a:t>
            </a:r>
            <a:endParaRPr lang="ru-RU" sz="32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G:\DCIM\100PHOTO\SAM_118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 rot="16200000">
            <a:off x="755580" y="1700809"/>
            <a:ext cx="2592286" cy="2160239"/>
          </a:xfrm>
          <a:prstGeom prst="rect">
            <a:avLst/>
          </a:prstGeom>
          <a:noFill/>
        </p:spPr>
      </p:pic>
      <p:pic>
        <p:nvPicPr>
          <p:cNvPr id="6" name="Picture 6" descr="C:\Users\СВЯЗНОЙ\Desktop\пуш\SAM_107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660232" y="1340768"/>
            <a:ext cx="2294789" cy="2520280"/>
          </a:xfrm>
          <a:prstGeom prst="rect">
            <a:avLst/>
          </a:prstGeom>
          <a:noFill/>
        </p:spPr>
      </p:pic>
      <p:pic>
        <p:nvPicPr>
          <p:cNvPr id="7" name="Picture 5" descr="C:\Users\СВЯЗНОЙ\Desktop\пуш\SAM_1065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347864" y="2132856"/>
            <a:ext cx="3168352" cy="216024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3347864" y="1268761"/>
            <a:ext cx="31708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Лепка «Золотая рыбка»</a:t>
            </a: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4365104"/>
            <a:ext cx="316835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Рисование « У </a:t>
            </a:r>
            <a:r>
              <a:rPr lang="ru-RU" sz="2400" b="1" i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лукаморье</a:t>
            </a:r>
            <a:r>
              <a:rPr lang="ru-RU" sz="24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дуб зеленый»</a:t>
            </a:r>
            <a:endParaRPr lang="ru-RU" sz="2400" b="1" i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2" descr="C:\Users\СВЯЗНОЙ\Desktop\пуш\SAM_1156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915816" y="4437112"/>
            <a:ext cx="3528392" cy="2204864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6588224" y="4869160"/>
            <a:ext cx="29523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Аппликация « Кораблик царя </a:t>
            </a:r>
            <a:r>
              <a:rPr lang="ru-RU" sz="2400" b="1" i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Салтана</a:t>
            </a:r>
            <a:r>
              <a:rPr lang="ru-RU" sz="24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endParaRPr lang="ru-RU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Нетрадиционные техники рисования</a:t>
            </a:r>
            <a:endParaRPr lang="ru-RU" b="1" i="1" dirty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C:\Users\СВЯЗНОЙ\Desktop\пуш\SAM_1190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 rot="16200000">
            <a:off x="287524" y="1808820"/>
            <a:ext cx="3240360" cy="2592288"/>
          </a:xfrm>
          <a:prstGeom prst="rect">
            <a:avLst/>
          </a:prstGeom>
          <a:noFill/>
        </p:spPr>
      </p:pic>
      <p:pic>
        <p:nvPicPr>
          <p:cNvPr id="5" name="Picture 3" descr="C:\Users\СВЯЗНОЙ\Desktop\пуш\SAM_1177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16200000">
            <a:off x="5940152" y="1844824"/>
            <a:ext cx="3096344" cy="2520280"/>
          </a:xfrm>
          <a:prstGeom prst="rect">
            <a:avLst/>
          </a:prstGeom>
          <a:noFill/>
        </p:spPr>
      </p:pic>
      <p:pic>
        <p:nvPicPr>
          <p:cNvPr id="7" name="Рисунок 6" descr="G:\DCIM\100PHOTO\SAM_1184.JPG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16200000">
            <a:off x="3145532" y="3559324"/>
            <a:ext cx="3212976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611560" y="5157192"/>
            <a:ext cx="25922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Рисование «по мокрому» листу</a:t>
            </a:r>
          </a:p>
          <a:p>
            <a:r>
              <a:rPr lang="ru-RU" sz="2400" b="1" i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b="1" i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«Золотая рыбка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44208" y="4725144"/>
            <a:ext cx="20162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Рисование пальчиками</a:t>
            </a:r>
          </a:p>
          <a:p>
            <a:r>
              <a:rPr lang="ru-RU" sz="2400" b="1" i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«Царевна Лебедь»</a:t>
            </a:r>
            <a:endParaRPr lang="ru-RU" sz="2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779912" y="1772816"/>
            <a:ext cx="23042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Скатывание бумаги</a:t>
            </a:r>
          </a:p>
          <a:p>
            <a:r>
              <a:rPr lang="ru-RU" sz="2400" b="1" i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«Яблочко наливное»</a:t>
            </a:r>
            <a:endParaRPr lang="ru-RU" sz="2400" i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Волшебная страна -подводное царство </a:t>
            </a:r>
            <a:r>
              <a:rPr lang="ru-RU" sz="3200" b="1" i="1" dirty="0" smtClean="0">
                <a:solidFill>
                  <a:srgbClr val="A30D7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 smtClean="0">
                <a:solidFill>
                  <a:srgbClr val="A30D7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Чтение художественной литературы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СВЯЗНОЙ\Desktop\пуш\SAM_117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3568" y="2348880"/>
            <a:ext cx="4104455" cy="3672408"/>
          </a:xfrm>
          <a:prstGeom prst="rect">
            <a:avLst/>
          </a:prstGeom>
          <a:noFill/>
        </p:spPr>
      </p:pic>
      <p:pic>
        <p:nvPicPr>
          <p:cNvPr id="5" name="Рисунок 4" descr="Иллюстрации к сказкам Пушкина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92080" y="3717032"/>
            <a:ext cx="3528392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004048" y="1844824"/>
            <a:ext cx="3600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«Сказка о царе </a:t>
            </a:r>
            <a:r>
              <a:rPr lang="ru-RU" sz="2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Салтане</a:t>
            </a:r>
            <a:r>
              <a:rPr lang="ru-RU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«Сказка о рыбаке и рыбке» </a:t>
            </a:r>
          </a:p>
          <a:p>
            <a:r>
              <a:rPr lang="ru-RU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«Сказка о мертвой царевне и семи богатырях»</a:t>
            </a:r>
          </a:p>
          <a:p>
            <a:endParaRPr lang="ru-RU" sz="28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«Литературная викторина по сказкам А.С. Пушкина»</a:t>
            </a:r>
            <a:endParaRPr lang="ru-RU" dirty="0"/>
          </a:p>
        </p:txBody>
      </p:sp>
      <p:pic>
        <p:nvPicPr>
          <p:cNvPr id="5" name="Picture 2" descr="G:\DCIM\100PHOTO\SAM_107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15616" y="1916832"/>
            <a:ext cx="5112568" cy="43204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Ручной труд</a:t>
            </a:r>
            <a:r>
              <a:rPr lang="ru-RU" sz="4800" dirty="0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800" dirty="0">
              <a:solidFill>
                <a:srgbClr val="33CC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G:\DCIM\100PHOTO\SAM_118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 rot="16200000">
            <a:off x="719572" y="2096852"/>
            <a:ext cx="4752528" cy="410445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436096" y="2563160"/>
            <a:ext cx="3384376" cy="224676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u="sng" dirty="0" smtClean="0">
                <a:solidFill>
                  <a:srgbClr val="A30D7F"/>
                </a:solidFill>
                <a:latin typeface="Times New Roman" pitchFamily="18" charset="0"/>
                <a:cs typeface="Times New Roman" pitchFamily="18" charset="0"/>
              </a:rPr>
              <a:t>Изготовление  книжки-малышки</a:t>
            </a:r>
          </a:p>
          <a:p>
            <a:endParaRPr lang="ru-RU" sz="2800" b="1" u="sng" dirty="0" smtClean="0">
              <a:solidFill>
                <a:srgbClr val="A30D7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u="sng" dirty="0" smtClean="0">
                <a:solidFill>
                  <a:srgbClr val="A30D7F"/>
                </a:solidFill>
                <a:latin typeface="Times New Roman" pitchFamily="18" charset="0"/>
                <a:cs typeface="Times New Roman" pitchFamily="18" charset="0"/>
              </a:rPr>
              <a:t> «Сказка о рыбаке и рыбке»</a:t>
            </a:r>
            <a:endParaRPr lang="ru-RU" sz="2800" b="1" u="sng" dirty="0">
              <a:solidFill>
                <a:srgbClr val="A30D7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511156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Музыкальное путешествие по сказкам Пушкина</a:t>
            </a:r>
            <a:endParaRPr lang="ru-RU" sz="3200" b="1" i="1" dirty="0">
              <a:solidFill>
                <a:schemeClr val="accent4">
                  <a:lumMod val="50000"/>
                </a:schemeClr>
              </a:solidFill>
              <a:latin typeface="Georgia" pitchFamily="18" charset="0"/>
            </a:endParaRPr>
          </a:p>
        </p:txBody>
      </p:sp>
      <p:pic>
        <p:nvPicPr>
          <p:cNvPr id="4" name="Содержимое 3" descr="http://go2.imgsmail.ru/imgpreview?key=http%3A//img1.liveinternet.ru/images/attach/c/1/63/724/63724870_1283865443_pushkin.png&amp;mb=imgdb_preview_934&amp;q=90&amp;w=168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48" y="928670"/>
            <a:ext cx="1785950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А.С. ПУШКИН И МУЗЫКА">
            <a:hlinkClick r:id="rId3"/>
          </p:cNvPr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857884" y="1142984"/>
            <a:ext cx="2833701" cy="2143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214414" y="3500439"/>
            <a:ext cx="621510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Прослушивание  отрывка «Лебедь» из оперы Римского – Корсакова «Сказка о царе </a:t>
            </a:r>
            <a:r>
              <a:rPr lang="ru-RU" b="1" i="1" dirty="0" err="1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Салтане</a:t>
            </a: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», «Марш </a:t>
            </a:r>
            <a:r>
              <a:rPr lang="ru-RU" b="1" i="1" dirty="0" err="1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Черномора</a:t>
            </a: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» из оперы М.И. Глинки «Руслан и Людмила».</a:t>
            </a:r>
          </a:p>
          <a:p>
            <a:endParaRPr lang="ru-RU" b="1" i="1" dirty="0">
              <a:solidFill>
                <a:schemeClr val="tx2">
                  <a:lumMod val="50000"/>
                </a:schemeClr>
              </a:solidFill>
              <a:latin typeface="Georgia" pitchFamily="18" charset="0"/>
            </a:endParaRPr>
          </a:p>
        </p:txBody>
      </p:sp>
      <p:pic>
        <p:nvPicPr>
          <p:cNvPr id="6146" name="Picture 2" descr="http://festival.1september.ru/articles/588583/presentation/10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71472" y="4643446"/>
            <a:ext cx="2580202" cy="193515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286117" y="1357298"/>
            <a:ext cx="192882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Рассказ «Музыкальные произведения, созданные по мотивам сказок А.С, Пушкина».</a:t>
            </a:r>
            <a:endParaRPr lang="ru-RU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9" name="Рисунок 8" descr="http://go2.imgsmail.ru/imgpreview?key=http%3A//www.2099.ru/wp-content/uploads/2011/11/romashkaMuzB1.jpg&amp;mb=imgdb_preview_84&amp;q=90&amp;w=134"/>
          <p:cNvPicPr/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643438" y="4714884"/>
            <a:ext cx="2157032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i="1" dirty="0" smtClean="0">
                <a:solidFill>
                  <a:srgbClr val="CC0000"/>
                </a:solidFill>
              </a:rPr>
              <a:t>Заключительный этап:</a:t>
            </a:r>
            <a:endParaRPr lang="ru-RU" dirty="0">
              <a:solidFill>
                <a:srgbClr val="CC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solidFill>
                  <a:srgbClr val="CC0000"/>
                </a:solidFill>
              </a:rPr>
              <a:t> </a:t>
            </a:r>
            <a:r>
              <a:rPr lang="ru-RU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Выставка «Сказки А.С. Пушкина»</a:t>
            </a:r>
          </a:p>
          <a:p>
            <a:pPr>
              <a:buNone/>
            </a:pPr>
            <a:endParaRPr lang="ru-RU" dirty="0" smtClean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Музыкально-литературный «Пушкинский праздник»</a:t>
            </a:r>
          </a:p>
          <a:p>
            <a:pPr>
              <a:buNone/>
            </a:pPr>
            <a:endParaRPr lang="ru-RU" dirty="0">
              <a:solidFill>
                <a:srgbClr val="CC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Выставка «Сказки А.С. Пушкина»</a:t>
            </a:r>
            <a:endParaRPr lang="ru-RU" b="1" dirty="0">
              <a:solidFill>
                <a:srgbClr val="002060"/>
              </a:solidFill>
              <a:latin typeface="Georgia" pitchFamily="18" charset="0"/>
            </a:endParaRPr>
          </a:p>
        </p:txBody>
      </p:sp>
      <p:pic>
        <p:nvPicPr>
          <p:cNvPr id="4" name="Picture 2" descr="C:\Users\СВЯЗНОЙ\Desktop\пуш\SAM_117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03649" y="1700808"/>
            <a:ext cx="6048672" cy="45365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  <a:latin typeface="Georgia" pitchFamily="18" charset="0"/>
              </a:rPr>
              <a:t>Пушкинский праздник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b="1" i="1" dirty="0" smtClean="0">
                <a:solidFill>
                  <a:srgbClr val="9900FF"/>
                </a:solidFill>
              </a:rPr>
              <a:t>Произведения А.С. Пушкина пробуждают чувство любви к Родине и являются лучшим средством приобщения детей к истинной поэзии, воспитывают в юных гражданах высокое чувство патриотизма, развивают нравственную и эстетическую восприимчивость</a:t>
            </a:r>
            <a:r>
              <a:rPr lang="ru-RU" b="1" i="1" dirty="0" smtClean="0">
                <a:solidFill>
                  <a:srgbClr val="FF0000"/>
                </a:solidFill>
              </a:rPr>
              <a:t>.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824" y="3212976"/>
            <a:ext cx="3024336" cy="648072"/>
          </a:xfrm>
        </p:spPr>
        <p:txBody>
          <a:bodyPr>
            <a:noAutofit/>
          </a:bodyPr>
          <a:lstStyle/>
          <a:p>
            <a:r>
              <a:rPr lang="ru-RU" sz="2000" b="1" i="1" dirty="0" smtClean="0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Белка песенки поет </a:t>
            </a:r>
            <a:br>
              <a:rPr lang="ru-RU" sz="2000" b="1" i="1" dirty="0" smtClean="0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Да орешки все грызет</a:t>
            </a:r>
            <a:endParaRPr lang="ru-RU" sz="2000" b="1" i="1" dirty="0">
              <a:solidFill>
                <a:srgbClr val="99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СВЯЗНОЙ\Desktop\пуш\PICT041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528" y="1124744"/>
            <a:ext cx="2376264" cy="1944216"/>
          </a:xfrm>
          <a:prstGeom prst="rect">
            <a:avLst/>
          </a:prstGeom>
          <a:noFill/>
        </p:spPr>
      </p:pic>
      <p:pic>
        <p:nvPicPr>
          <p:cNvPr id="5" name="Picture 3" descr="C:\Users\СВЯЗНОЙ\Desktop\пуш\SAM_111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03848" y="260648"/>
            <a:ext cx="2808312" cy="2952328"/>
          </a:xfrm>
          <a:prstGeom prst="rect">
            <a:avLst/>
          </a:prstGeom>
          <a:noFill/>
        </p:spPr>
      </p:pic>
      <p:pic>
        <p:nvPicPr>
          <p:cNvPr id="7" name="Рисунок 6" descr="G:\DCIM\100PHOTO\SAM_0080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51520" y="3212976"/>
            <a:ext cx="1656184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" descr="G:\DCIM\100PHOTO\SAM_1109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987824" y="4005064"/>
            <a:ext cx="2880320" cy="2664296"/>
          </a:xfrm>
          <a:prstGeom prst="rect">
            <a:avLst/>
          </a:prstGeom>
          <a:noFill/>
        </p:spPr>
      </p:pic>
      <p:pic>
        <p:nvPicPr>
          <p:cNvPr id="12" name="Picture 3" descr="G:\DCIM\100PHOTO\SAM_1107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444208" y="404664"/>
            <a:ext cx="2502040" cy="3096344"/>
          </a:xfrm>
          <a:prstGeom prst="rect">
            <a:avLst/>
          </a:prstGeom>
          <a:noFill/>
        </p:spPr>
      </p:pic>
      <p:pic>
        <p:nvPicPr>
          <p:cNvPr id="14" name="Picture 3" descr="G:\DCIM\100PHOTO\SAM_1104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372200" y="3861048"/>
            <a:ext cx="2497143" cy="2520280"/>
          </a:xfrm>
          <a:prstGeom prst="rect">
            <a:avLst/>
          </a:prstGeom>
          <a:noFill/>
        </p:spPr>
      </p:pic>
      <p:sp>
        <p:nvSpPr>
          <p:cNvPr id="18" name="Прямоугольник 17"/>
          <p:cNvSpPr/>
          <p:nvPr/>
        </p:nvSpPr>
        <p:spPr>
          <a:xfrm>
            <a:off x="0" y="188640"/>
            <a:ext cx="31318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  <a:latin typeface="Georgia" pitchFamily="18" charset="0"/>
              </a:rPr>
              <a:t>Русский народный танец «Во саду ли в огороде»</a:t>
            </a:r>
            <a:endParaRPr lang="ru-RU" b="1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67544" y="6165305"/>
            <a:ext cx="24482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FF3399"/>
                </a:solidFill>
              </a:rPr>
              <a:t>«Там ступа с Бабою – Ягой..»</a:t>
            </a:r>
            <a:endParaRPr lang="ru-RU" b="1" i="1" dirty="0">
              <a:solidFill>
                <a:srgbClr val="FF3399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012160" y="3501009"/>
            <a:ext cx="28083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Маска, мы тебя знаем</a:t>
            </a:r>
            <a:endParaRPr lang="ru-RU" b="1" i="1" dirty="0">
              <a:solidFill>
                <a:srgbClr val="33CC3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836712"/>
            <a:ext cx="7859216" cy="58092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ru-RU" b="1" i="1" u="sng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 "Неделя сказок А. С. Пушкина» для старшей группы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</a:b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204864"/>
            <a:ext cx="8147248" cy="392129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sz="3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Вид проекта:</a:t>
            </a:r>
            <a:r>
              <a:rPr lang="en-US" sz="3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краткосрочный</a:t>
            </a:r>
          </a:p>
          <a:p>
            <a:r>
              <a:rPr lang="ru-RU" sz="3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База проведения: МКДОУ </a:t>
            </a:r>
            <a:r>
              <a:rPr lang="ru-RU" sz="36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Малокамалинский</a:t>
            </a:r>
            <a:r>
              <a:rPr lang="ru-RU" sz="3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детский сад  «Улыбка»</a:t>
            </a:r>
            <a:endParaRPr lang="ru-RU" sz="3600" i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Сроки:</a:t>
            </a:r>
            <a:r>
              <a:rPr lang="en-US" sz="3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ru-RU" sz="3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13-17 января 2014г</a:t>
            </a:r>
            <a:r>
              <a:rPr lang="ru-RU" sz="36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 smtClean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6000" b="1" i="1" dirty="0" smtClean="0">
                <a:solidFill>
                  <a:srgbClr val="7030A0"/>
                </a:solidFill>
              </a:rPr>
              <a:t>Цель проекта:</a:t>
            </a:r>
            <a:endParaRPr lang="ru-RU" sz="6000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sz="4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Приобщение детей к русской художественной литературе посредством знакомства с творчеством А.С. Пушкина.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Задачи: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i="1" dirty="0" smtClean="0">
                <a:solidFill>
                  <a:srgbClr val="FF3399"/>
                </a:solidFill>
              </a:rPr>
              <a:t>познакомить</a:t>
            </a:r>
            <a:r>
              <a:rPr lang="en-US" i="1" dirty="0" smtClean="0">
                <a:solidFill>
                  <a:srgbClr val="FF3399"/>
                </a:solidFill>
              </a:rPr>
              <a:t> </a:t>
            </a:r>
            <a:r>
              <a:rPr lang="ru-RU" i="1" dirty="0" smtClean="0">
                <a:solidFill>
                  <a:srgbClr val="FF3399"/>
                </a:solidFill>
              </a:rPr>
              <a:t> с творчеством Александра Сергеевича Пушкина;</a:t>
            </a:r>
          </a:p>
          <a:p>
            <a:r>
              <a:rPr lang="ru-RU" i="1" dirty="0" smtClean="0">
                <a:solidFill>
                  <a:srgbClr val="FF3399"/>
                </a:solidFill>
              </a:rPr>
              <a:t>способствовать накоплению эстетического опыта, читая и обсуждая литературные произведения</a:t>
            </a:r>
          </a:p>
          <a:p>
            <a:r>
              <a:rPr lang="ru-RU" i="1" dirty="0" smtClean="0">
                <a:solidFill>
                  <a:srgbClr val="FF3399"/>
                </a:solidFill>
              </a:rPr>
              <a:t>воспитывать культуру речи, учить детей рассуждать, развивать умения применять свои знания в беседе, добиваться связных высказываний</a:t>
            </a:r>
          </a:p>
          <a:p>
            <a:r>
              <a:rPr lang="ru-RU" i="1" dirty="0" smtClean="0">
                <a:solidFill>
                  <a:srgbClr val="FF3399"/>
                </a:solidFill>
              </a:rPr>
              <a:t>Развивать умения детей, в продуктивных  творческих видах деятельности, передавать различные эмоциональные состояния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i="1" dirty="0" smtClean="0">
                <a:solidFill>
                  <a:srgbClr val="A30D7F"/>
                </a:solidFill>
                <a:latin typeface="Times New Roman" pitchFamily="18" charset="0"/>
                <a:cs typeface="Times New Roman" pitchFamily="18" charset="0"/>
              </a:rPr>
              <a:t> Актуальность</a:t>
            </a:r>
            <a:endParaRPr lang="ru-RU" i="1" dirty="0">
              <a:solidFill>
                <a:srgbClr val="A30D7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Когда мы знакомим ребенка с каким-либо видом творческой деятельности, это положительно влияет на освоение им другой, обогащает опыт, вызывает более глубокие чувства и эмоции. Одним из самых ярких творцов художественных образов, доступных пониманию детей является Александр Сергеевич Пушкин. Напевность, ритмичность, лаконичность, выразительность,  музыкальность его стихов всегда находит отклик в душе, как взрослого, так и  ребенка. Рано или поздно поэт становится другом каждому читающему человеку,  и задача взрослых познакомить с ним ребенка как можно раньше и сделать его стихи, сказки, жизнь частью внутреннего мира растущего</a:t>
            </a:r>
            <a:r>
              <a:rPr lang="ru-RU" i="1" dirty="0" smtClean="0">
                <a:solidFill>
                  <a:srgbClr val="C00000"/>
                </a:solidFill>
              </a:rPr>
              <a:t> </a:t>
            </a:r>
            <a:r>
              <a:rPr lang="ru-RU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человека.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Предполагаемый   результат:</a:t>
            </a:r>
            <a:r>
              <a:rPr lang="ru-RU" i="1" dirty="0" smtClean="0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i="1" dirty="0">
              <a:solidFill>
                <a:srgbClr val="99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lvl="0"/>
            <a:r>
              <a:rPr lang="ru-RU" i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развитие интереса к творчеству А.С. Пушкина, к русской литературе;</a:t>
            </a:r>
          </a:p>
          <a:p>
            <a:pPr lvl="0"/>
            <a:r>
              <a:rPr lang="ru-RU" i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развитие у детей познавательной активности, творческих способностей, коммуникативных навыков;</a:t>
            </a:r>
          </a:p>
          <a:p>
            <a:pPr lvl="0"/>
            <a:r>
              <a:rPr lang="ru-RU" i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развитие выразительности и связной речи детей;</a:t>
            </a:r>
          </a:p>
          <a:p>
            <a:r>
              <a:rPr lang="ru-RU" i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 содействие творческому развитию детей;</a:t>
            </a:r>
          </a:p>
          <a:p>
            <a:pPr lvl="0"/>
            <a:r>
              <a:rPr lang="ru-RU" i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развитие эмоциональной отзывчивости;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FF3399"/>
                </a:solidFill>
              </a:rPr>
              <a:t> </a:t>
            </a:r>
            <a:br>
              <a:rPr lang="ru-RU" i="1" dirty="0" smtClean="0">
                <a:solidFill>
                  <a:srgbClr val="FF3399"/>
                </a:solidFill>
              </a:rPr>
            </a:br>
            <a:r>
              <a:rPr lang="ru-RU" b="1" i="1" dirty="0" smtClean="0">
                <a:solidFill>
                  <a:srgbClr val="FF3399"/>
                </a:solidFill>
              </a:rPr>
              <a:t>Этапы  реализации проекта:</a:t>
            </a:r>
            <a:r>
              <a:rPr lang="ru-RU" i="1" dirty="0" smtClean="0">
                <a:solidFill>
                  <a:srgbClr val="FF3399"/>
                </a:solidFill>
              </a:rPr>
              <a:t/>
            </a:r>
            <a:br>
              <a:rPr lang="ru-RU" i="1" dirty="0" smtClean="0">
                <a:solidFill>
                  <a:srgbClr val="FF3399"/>
                </a:solidFill>
              </a:rPr>
            </a:br>
            <a:r>
              <a:rPr lang="ru-RU" b="1" i="1" dirty="0" smtClean="0">
                <a:solidFill>
                  <a:srgbClr val="FF3399"/>
                </a:solidFill>
              </a:rPr>
              <a:t>Подготовительный:</a:t>
            </a:r>
            <a:r>
              <a:rPr lang="ru-RU" i="1" dirty="0" smtClean="0">
                <a:solidFill>
                  <a:srgbClr val="FF3399"/>
                </a:solidFill>
              </a:rPr>
              <a:t/>
            </a:r>
            <a:br>
              <a:rPr lang="ru-RU" i="1" dirty="0" smtClean="0">
                <a:solidFill>
                  <a:srgbClr val="FF3399"/>
                </a:solidFill>
              </a:rPr>
            </a:br>
            <a:endParaRPr lang="ru-RU" i="1" dirty="0">
              <a:solidFill>
                <a:srgbClr val="FF33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опрос родителей и детей о том, какие книги дома читают, есть ли в домашней библиотеке произведения А.С Пушкина; </a:t>
            </a:r>
          </a:p>
          <a:p>
            <a:r>
              <a:rPr lang="ru-RU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обсуждение проекта, выяснение возможностей, средств, необходимых для реализации проекта;</a:t>
            </a:r>
          </a:p>
          <a:p>
            <a:r>
              <a:rPr lang="ru-RU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подбор методической, художественной литературы, иллюстративного, музыкального  материала  по теме проекта;</a:t>
            </a:r>
          </a:p>
          <a:p>
            <a:r>
              <a:rPr lang="ru-RU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подбор  материала для изобразительной и продуктивной деятельности;</a:t>
            </a:r>
          </a:p>
          <a:p>
            <a:r>
              <a:rPr lang="ru-RU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составление плана работы педагогов</a:t>
            </a:r>
            <a:endParaRPr lang="ru-RU" dirty="0">
              <a:solidFill>
                <a:srgbClr val="CC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Основной Этап:</a:t>
            </a:r>
            <a:b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Непосредственная образовательная деятельность </a:t>
            </a:r>
            <a:b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Здравствуй, Пушкин!</a:t>
            </a:r>
            <a:endParaRPr lang="ru-RU" sz="3200" dirty="0"/>
          </a:p>
        </p:txBody>
      </p:sp>
      <p:pic>
        <p:nvPicPr>
          <p:cNvPr id="4" name="Содержимое 6" descr="http://detsad504.ru/wp-content/uploads/2013/09/Пушкин.jpg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537" y="1844824"/>
            <a:ext cx="2304255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725982" y="2060848"/>
            <a:ext cx="36920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Беседа о творчестве А.С. Пушкина</a:t>
            </a:r>
          </a:p>
        </p:txBody>
      </p:sp>
      <p:pic>
        <p:nvPicPr>
          <p:cNvPr id="9" name="Picture 2" descr="C:\Users\СВЯЗНОЙ\Desktop\пуш\SAM_107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28184" y="2420888"/>
            <a:ext cx="2664296" cy="3096344"/>
          </a:xfrm>
          <a:prstGeom prst="rect">
            <a:avLst/>
          </a:prstGeom>
          <a:noFill/>
        </p:spPr>
      </p:pic>
      <p:pic>
        <p:nvPicPr>
          <p:cNvPr id="10" name="Picture 3" descr="C:\Users\СВЯЗНОЙ\Desktop\пуш\SAM_1076.JPG"/>
          <p:cNvPicPr>
            <a:picLocks noChangeAspect="1" noChangeArrowheads="1"/>
          </p:cNvPicPr>
          <p:nvPr/>
        </p:nvPicPr>
        <p:blipFill>
          <a:blip r:embed="rId4" cstate="email"/>
          <a:stretch>
            <a:fillRect/>
          </a:stretch>
        </p:blipFill>
        <p:spPr bwMode="auto">
          <a:xfrm>
            <a:off x="2987824" y="3429000"/>
            <a:ext cx="2809875" cy="317182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 flipH="1">
            <a:off x="214282" y="4135186"/>
            <a:ext cx="242889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Чтение художественной литературы « Сказка о золотом петушке»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084168" y="5805264"/>
            <a:ext cx="25922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Экскурсия в библиотеку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6984776" cy="778098"/>
          </a:xfrm>
        </p:spPr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«Путешествие в сказку»</a:t>
            </a:r>
            <a:endParaRPr lang="ru-RU" dirty="0"/>
          </a:p>
        </p:txBody>
      </p:sp>
      <p:pic>
        <p:nvPicPr>
          <p:cNvPr id="4" name="Picture 2" descr="C:\Users\СВЯЗНОЙ\Desktop\пуш\SAM_108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3569" y="1432912"/>
            <a:ext cx="2808311" cy="2500144"/>
          </a:xfrm>
          <a:prstGeom prst="rect">
            <a:avLst/>
          </a:prstGeom>
          <a:noFill/>
        </p:spPr>
      </p:pic>
      <p:pic>
        <p:nvPicPr>
          <p:cNvPr id="6" name="Picture 8" descr="G:\DCIM\100PHOTO\SAM_116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28184" y="3573016"/>
            <a:ext cx="2520279" cy="2952328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323528" y="4005064"/>
            <a:ext cx="33123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A30D7F"/>
                </a:solidFill>
                <a:latin typeface="Times New Roman" pitchFamily="18" charset="0"/>
                <a:cs typeface="Times New Roman" pitchFamily="18" charset="0"/>
              </a:rPr>
              <a:t>Выставка</a:t>
            </a:r>
          </a:p>
          <a:p>
            <a:r>
              <a:rPr lang="ru-RU" sz="2400" b="1" i="1" dirty="0" smtClean="0">
                <a:solidFill>
                  <a:srgbClr val="A30D7F"/>
                </a:solidFill>
                <a:latin typeface="Times New Roman" pitchFamily="18" charset="0"/>
                <a:cs typeface="Times New Roman" pitchFamily="18" charset="0"/>
              </a:rPr>
              <a:t>« Сказки А.С Пушкина»</a:t>
            </a:r>
            <a:endParaRPr lang="ru-RU" sz="2400" b="1" i="1" dirty="0">
              <a:solidFill>
                <a:srgbClr val="A30D7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Содержимое 6" descr="Сказка о мёртвой Царевне"/>
          <p:cNvPicPr>
            <a:picLocks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339752" y="4221088"/>
            <a:ext cx="1872208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Сказка о царе Салтане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644008" y="1124744"/>
            <a:ext cx="1853183" cy="233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14"/>
          <p:cNvSpPr/>
          <p:nvPr/>
        </p:nvSpPr>
        <p:spPr>
          <a:xfrm>
            <a:off x="6732240" y="1268760"/>
            <a:ext cx="20882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rgbClr val="A30D7F"/>
                </a:solidFill>
                <a:latin typeface="Times New Roman" pitchFamily="18" charset="0"/>
                <a:cs typeface="Times New Roman" pitchFamily="18" charset="0"/>
              </a:rPr>
              <a:t>Беседа «Нравственные уроки в сказках А.С. Пушкина»</a:t>
            </a:r>
            <a:endParaRPr lang="ru-RU" sz="2000" b="1" i="1" dirty="0">
              <a:solidFill>
                <a:srgbClr val="A30D7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355976" y="4725144"/>
            <a:ext cx="16561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A30D7F"/>
                </a:solidFill>
                <a:latin typeface="Times New Roman" pitchFamily="18" charset="0"/>
                <a:cs typeface="Times New Roman" pitchFamily="18" charset="0"/>
              </a:rPr>
              <a:t>Просмотр иллюстраций к сказкам А.С. Пушкина.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725</TotalTime>
  <Words>481</Words>
  <Application>Microsoft Office PowerPoint</Application>
  <PresentationFormat>Экран (4:3)</PresentationFormat>
  <Paragraphs>77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Проект « Неделя сказок А.С. Пушкина</vt:lpstr>
      <vt:lpstr>Проект "Неделя сказок А. С. Пушкина» для старшей группы </vt:lpstr>
      <vt:lpstr>Цель проекта:</vt:lpstr>
      <vt:lpstr>Задачи:</vt:lpstr>
      <vt:lpstr> Актуальность</vt:lpstr>
      <vt:lpstr>Предполагаемый   результат: </vt:lpstr>
      <vt:lpstr>  Этапы  реализации проекта: Подготовительный: </vt:lpstr>
      <vt:lpstr>Основной Этап: Непосредственная образовательная деятельность  Здравствуй, Пушкин!</vt:lpstr>
      <vt:lpstr>«Путешествие в сказку»</vt:lpstr>
      <vt:lpstr>Чудеса в сказках Пушкина  Художественное творчество</vt:lpstr>
      <vt:lpstr>Нетрадиционные техники рисования</vt:lpstr>
      <vt:lpstr>Волшебная страна -подводное царство  Чтение художественной литературы</vt:lpstr>
      <vt:lpstr>«Литературная викторина по сказкам А.С. Пушкина»</vt:lpstr>
      <vt:lpstr>Ручной труд </vt:lpstr>
      <vt:lpstr>Музыкальное путешествие по сказкам Пушкина</vt:lpstr>
      <vt:lpstr>Заключительный этап:</vt:lpstr>
      <vt:lpstr>Выставка «Сказки А.С. Пушкина»</vt:lpstr>
      <vt:lpstr>Пушкинский праздник</vt:lpstr>
      <vt:lpstr>Белка песенки поет  Да орешки все грызет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Пушкинская неделя</dc:title>
  <dc:creator>СВЯЗНОЙ</dc:creator>
  <cp:lastModifiedBy>физика</cp:lastModifiedBy>
  <cp:revision>88</cp:revision>
  <dcterms:created xsi:type="dcterms:W3CDTF">2014-02-06T11:05:40Z</dcterms:created>
  <dcterms:modified xsi:type="dcterms:W3CDTF">2014-03-10T03:26:08Z</dcterms:modified>
</cp:coreProperties>
</file>