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8693-3542-4055-ACEA-B6A501D16E2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BD6BFB-CC15-4E3F-A40D-096F7E6E51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8693-3542-4055-ACEA-B6A501D16E2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6BFB-CC15-4E3F-A40D-096F7E6E5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EBD6BFB-CC15-4E3F-A40D-096F7E6E51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8693-3542-4055-ACEA-B6A501D16E2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8693-3542-4055-ACEA-B6A501D16E2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EBD6BFB-CC15-4E3F-A40D-096F7E6E51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8693-3542-4055-ACEA-B6A501D16E2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BD6BFB-CC15-4E3F-A40D-096F7E6E51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2D48693-3542-4055-ACEA-B6A501D16E2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6BFB-CC15-4E3F-A40D-096F7E6E51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8693-3542-4055-ACEA-B6A501D16E2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EBD6BFB-CC15-4E3F-A40D-096F7E6E51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8693-3542-4055-ACEA-B6A501D16E2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EBD6BFB-CC15-4E3F-A40D-096F7E6E5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8693-3542-4055-ACEA-B6A501D16E2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BD6BFB-CC15-4E3F-A40D-096F7E6E5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BD6BFB-CC15-4E3F-A40D-096F7E6E51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8693-3542-4055-ACEA-B6A501D16E2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EBD6BFB-CC15-4E3F-A40D-096F7E6E51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2D48693-3542-4055-ACEA-B6A501D16E2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2D48693-3542-4055-ACEA-B6A501D16E2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BD6BFB-CC15-4E3F-A40D-096F7E6E51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Блок № </a:t>
            </a:r>
            <a:r>
              <a:rPr lang="en-US" dirty="0" smtClean="0"/>
              <a:t>III</a:t>
            </a:r>
            <a:r>
              <a:rPr lang="ru-RU" dirty="0" smtClean="0"/>
              <a:t> «История в деталях»</a:t>
            </a:r>
          </a:p>
          <a:p>
            <a:endParaRPr lang="ru-RU" dirty="0" smtClean="0"/>
          </a:p>
          <a:p>
            <a:r>
              <a:rPr lang="ru-RU" dirty="0" smtClean="0"/>
              <a:t>Образовательная ситуация</a:t>
            </a:r>
          </a:p>
          <a:p>
            <a:r>
              <a:rPr lang="ru-RU" dirty="0" smtClean="0"/>
              <a:t> к занятию №16 </a:t>
            </a:r>
          </a:p>
          <a:p>
            <a:r>
              <a:rPr lang="ru-RU" dirty="0" smtClean="0"/>
              <a:t>«Линия характера (История книги)»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Занятие по музейно-педагогической программе «Здравствуй, музей!»  для подготовительной группы «Мы входим в мир прекрасного».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Подготовила: </a:t>
            </a:r>
            <a:r>
              <a:rPr lang="ru-RU" sz="1800" dirty="0" err="1" smtClean="0">
                <a:solidFill>
                  <a:schemeClr val="tx1"/>
                </a:solidFill>
              </a:rPr>
              <a:t>Коршуненко</a:t>
            </a:r>
            <a:r>
              <a:rPr lang="ru-RU" sz="1800" dirty="0" smtClean="0">
                <a:solidFill>
                  <a:schemeClr val="tx1"/>
                </a:solidFill>
              </a:rPr>
              <a:t> Юлия Михайловна, воспитатель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ГБДОУ детский сад №62 Приморского района СПб.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000" dirty="0" smtClean="0"/>
              <a:t>Подводить к пониманию назначения и особенностей иллюстрации для восприятия книги и ее художественного образа (макет книги).</a:t>
            </a:r>
          </a:p>
          <a:p>
            <a:pPr algn="just"/>
            <a:r>
              <a:rPr lang="ru-RU" sz="2000" dirty="0" smtClean="0"/>
              <a:t>Развивать умения выделять некоторые средства выразительности (красоту и выразительность линий, точек, штрихов, контура, цвета, композиции).</a:t>
            </a:r>
          </a:p>
          <a:p>
            <a:pPr algn="just"/>
            <a:r>
              <a:rPr lang="ru-RU" sz="2000" dirty="0" smtClean="0"/>
              <a:t>Познакомить с изобразительной манерой </a:t>
            </a:r>
            <a:r>
              <a:rPr lang="ru-RU" sz="2000" dirty="0" smtClean="0">
                <a:solidFill>
                  <a:schemeClr val="tx1"/>
                </a:solidFill>
              </a:rPr>
              <a:t>В.М. </a:t>
            </a:r>
            <a:r>
              <a:rPr lang="ru-RU" sz="2000" dirty="0" err="1" smtClean="0">
                <a:solidFill>
                  <a:schemeClr val="tx1"/>
                </a:solidFill>
              </a:rPr>
              <a:t>Канашевича</a:t>
            </a:r>
            <a:r>
              <a:rPr lang="ru-RU" sz="2000" dirty="0" smtClean="0">
                <a:solidFill>
                  <a:schemeClr val="tx1"/>
                </a:solidFill>
              </a:rPr>
              <a:t> на примере иллюстраций к книге А.С. Пушкина «Сказки».</a:t>
            </a:r>
          </a:p>
          <a:p>
            <a:pPr algn="just"/>
            <a:r>
              <a:rPr lang="ru-RU" sz="2000" dirty="0" smtClean="0"/>
              <a:t>Воспитывать интерес к графическим работам, воспитывать уважительное отношение к  их авторам.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Развивать художественное восприятие, умение откликаться на графический образ, соотносить его со средствами выразительности.</a:t>
            </a:r>
          </a:p>
          <a:p>
            <a:pPr algn="just"/>
            <a:r>
              <a:rPr lang="ru-RU" sz="2000" dirty="0" smtClean="0"/>
              <a:t>Активизировать  использование слов: графика, иллюстрация, макет книги, художник-иллюстратор.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Визуальный ряд для занятия: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В.М.Васнецов Книжная лавочка. 1876. ГТГ, Москва;</a:t>
            </a:r>
          </a:p>
          <a:p>
            <a:pPr algn="just"/>
            <a:r>
              <a:rPr lang="ru-RU" sz="2400" dirty="0" smtClean="0"/>
              <a:t>Книга А.С.Пушкина «Сказки», иллюстрированная художником-графиком В.М.Конашевичем;</a:t>
            </a:r>
          </a:p>
          <a:p>
            <a:pPr algn="just"/>
            <a:r>
              <a:rPr lang="ru-RU" sz="2400" dirty="0" smtClean="0"/>
              <a:t>Книги В.Г. </a:t>
            </a:r>
            <a:r>
              <a:rPr lang="ru-RU" sz="2400" dirty="0" err="1" smtClean="0"/>
              <a:t>Сутеева</a:t>
            </a:r>
            <a:r>
              <a:rPr lang="ru-RU" sz="2400" dirty="0" smtClean="0"/>
              <a:t> «Мешок яблоко», «Под грибом», иллюстрированные автором;</a:t>
            </a:r>
          </a:p>
          <a:p>
            <a:pPr algn="just"/>
            <a:r>
              <a:rPr lang="ru-RU" sz="2400" dirty="0" smtClean="0"/>
              <a:t>Книга К.Чуковского «</a:t>
            </a:r>
            <a:r>
              <a:rPr lang="ru-RU" sz="2400" dirty="0" err="1" smtClean="0"/>
              <a:t>Котауси</a:t>
            </a:r>
            <a:r>
              <a:rPr lang="ru-RU" sz="2400" dirty="0" smtClean="0"/>
              <a:t> и </a:t>
            </a:r>
            <a:r>
              <a:rPr lang="ru-RU" sz="2400" dirty="0" err="1" smtClean="0"/>
              <a:t>мауси</a:t>
            </a:r>
            <a:r>
              <a:rPr lang="ru-RU" sz="2400" dirty="0" smtClean="0"/>
              <a:t>», иллюстрированная  В.Г. </a:t>
            </a:r>
            <a:r>
              <a:rPr lang="ru-RU" sz="2400" dirty="0" err="1" smtClean="0"/>
              <a:t>Сутеевым</a:t>
            </a:r>
            <a:r>
              <a:rPr lang="ru-RU" sz="2400" dirty="0" smtClean="0"/>
              <a:t>.</a:t>
            </a:r>
          </a:p>
          <a:p>
            <a:pPr algn="just"/>
            <a:endParaRPr lang="ru-RU" sz="2400" dirty="0"/>
          </a:p>
        </p:txBody>
      </p:sp>
      <p:pic>
        <p:nvPicPr>
          <p:cNvPr id="4" name="Рисунок 3" descr="640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509120"/>
            <a:ext cx="1284362" cy="1770416"/>
          </a:xfrm>
          <a:prstGeom prst="rect">
            <a:avLst/>
          </a:prstGeom>
        </p:spPr>
      </p:pic>
      <p:pic>
        <p:nvPicPr>
          <p:cNvPr id="5" name="Рисунок 4" descr="802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4509120"/>
            <a:ext cx="1322527" cy="1768425"/>
          </a:xfrm>
          <a:prstGeom prst="rect">
            <a:avLst/>
          </a:prstGeom>
        </p:spPr>
      </p:pic>
      <p:pic>
        <p:nvPicPr>
          <p:cNvPr id="6" name="Рисунок 5" descr="chuk-kotaus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4496944"/>
            <a:ext cx="1368152" cy="1789543"/>
          </a:xfrm>
          <a:prstGeom prst="rect">
            <a:avLst/>
          </a:prstGeom>
        </p:spPr>
      </p:pic>
      <p:pic>
        <p:nvPicPr>
          <p:cNvPr id="7" name="Рисунок 6" descr="IMG_6855.JPG"/>
          <p:cNvPicPr>
            <a:picLocks noChangeAspect="1"/>
          </p:cNvPicPr>
          <p:nvPr/>
        </p:nvPicPr>
        <p:blipFill>
          <a:blip r:embed="rId5" cstate="print"/>
          <a:srcRect l="3637" t="3005" r="5430"/>
          <a:stretch>
            <a:fillRect/>
          </a:stretch>
        </p:blipFill>
        <p:spPr>
          <a:xfrm rot="5400000">
            <a:off x="5184068" y="4617132"/>
            <a:ext cx="1800200" cy="1440160"/>
          </a:xfrm>
          <a:prstGeom prst="rect">
            <a:avLst/>
          </a:prstGeom>
        </p:spPr>
      </p:pic>
      <p:pic>
        <p:nvPicPr>
          <p:cNvPr id="8" name="Рисунок 7" descr="vasnezov2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92280" y="4365104"/>
            <a:ext cx="1445687" cy="1834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занятия: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5422376" cy="446449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Введение в тему через загадку о книге</a:t>
            </a:r>
          </a:p>
          <a:p>
            <a:r>
              <a:rPr lang="ru-RU" sz="2800" dirty="0" smtClean="0"/>
              <a:t>Краткий рассказ воспитателя об истории возникновения книги и книгопечатания</a:t>
            </a:r>
          </a:p>
          <a:p>
            <a:r>
              <a:rPr lang="ru-RU" sz="2800" dirty="0" smtClean="0"/>
              <a:t>Рассмотрение образа книги А.С.Пушкина  «Сказки»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IMG_6855.JPG"/>
          <p:cNvPicPr>
            <a:picLocks noChangeAspect="1"/>
          </p:cNvPicPr>
          <p:nvPr/>
        </p:nvPicPr>
        <p:blipFill>
          <a:blip r:embed="rId2" cstate="print"/>
          <a:srcRect l="3637" t="3005" r="5430"/>
          <a:stretch>
            <a:fillRect/>
          </a:stretch>
        </p:blipFill>
        <p:spPr>
          <a:xfrm rot="5400000">
            <a:off x="5931151" y="4158081"/>
            <a:ext cx="2250250" cy="1800200"/>
          </a:xfrm>
          <a:prstGeom prst="rect">
            <a:avLst/>
          </a:prstGeom>
        </p:spPr>
      </p:pic>
      <p:pic>
        <p:nvPicPr>
          <p:cNvPr id="4" name="Рисунок 3" descr="IMG_75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700808"/>
            <a:ext cx="3024336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План работы по изучению образа книги </a:t>
            </a:r>
            <a:br>
              <a:rPr lang="ru-RU" sz="2400" dirty="0" smtClean="0"/>
            </a:br>
            <a:r>
              <a:rPr lang="ru-RU" sz="2400" dirty="0" smtClean="0"/>
              <a:t>А.С.Пушкина  «Сказки»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702296" cy="4572000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Знакомство с особенностью макета книги (обложка, переплет, титульный лист, листы-страницы с текстом и иллюстрациями, оглавление).</a:t>
            </a:r>
          </a:p>
          <a:p>
            <a:r>
              <a:rPr lang="ru-RU" sz="2000" dirty="0" smtClean="0"/>
              <a:t>Рассматривание иллюстраций и выявление их характерных особенностей (соответствие тексту, графичность, декоративность, цветовое решение и  яркость, узорчатость).</a:t>
            </a:r>
          </a:p>
          <a:p>
            <a:r>
              <a:rPr lang="ru-RU" sz="2000" dirty="0" smtClean="0"/>
              <a:t>Беседа об использовании иллюстратором выразительных средств для передачи характера персонажей, композиционного решения  при размещении текста и иллюстрации.</a:t>
            </a:r>
          </a:p>
          <a:p>
            <a:r>
              <a:rPr lang="ru-RU" sz="2000" dirty="0" smtClean="0"/>
              <a:t>Рассматривание элемента украшения текста – буквицы.</a:t>
            </a:r>
          </a:p>
          <a:p>
            <a:pPr>
              <a:buNone/>
            </a:pPr>
            <a:endParaRPr lang="ru-RU" sz="2000" dirty="0" smtClean="0"/>
          </a:p>
          <a:p>
            <a:endParaRPr lang="ru-RU" dirty="0"/>
          </a:p>
        </p:txBody>
      </p:sp>
      <p:pic>
        <p:nvPicPr>
          <p:cNvPr id="4" name="Рисунок 3" descr="IMG_68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844824"/>
            <a:ext cx="1728192" cy="1208941"/>
          </a:xfrm>
          <a:prstGeom prst="rect">
            <a:avLst/>
          </a:prstGeom>
        </p:spPr>
      </p:pic>
      <p:pic>
        <p:nvPicPr>
          <p:cNvPr id="10" name="Рисунок 9" descr="IMG_6868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869160"/>
            <a:ext cx="2082524" cy="1440160"/>
          </a:xfrm>
          <a:prstGeom prst="rect">
            <a:avLst/>
          </a:prstGeom>
        </p:spPr>
      </p:pic>
      <p:pic>
        <p:nvPicPr>
          <p:cNvPr id="8" name="Picture 2" descr="D:\Foto_D\ФОТО\2014\11_ноябрь\IMG_7505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5157192"/>
            <a:ext cx="2193389" cy="1424605"/>
          </a:xfrm>
          <a:prstGeom prst="rect">
            <a:avLst/>
          </a:prstGeom>
          <a:noFill/>
        </p:spPr>
      </p:pic>
      <p:pic>
        <p:nvPicPr>
          <p:cNvPr id="6" name="Рисунок 5" descr="IMG_68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78718" y="2924944"/>
            <a:ext cx="2697738" cy="1800200"/>
          </a:xfrm>
          <a:prstGeom prst="rect">
            <a:avLst/>
          </a:prstGeom>
        </p:spPr>
      </p:pic>
      <p:pic>
        <p:nvPicPr>
          <p:cNvPr id="11" name="Рисунок 10" descr="IMG_6856.JPG"/>
          <p:cNvPicPr>
            <a:picLocks noChangeAspect="1"/>
          </p:cNvPicPr>
          <p:nvPr/>
        </p:nvPicPr>
        <p:blipFill>
          <a:blip r:embed="rId6" cstate="print"/>
          <a:srcRect b="5867"/>
          <a:stretch>
            <a:fillRect/>
          </a:stretch>
        </p:blipFill>
        <p:spPr>
          <a:xfrm>
            <a:off x="6876256" y="1484784"/>
            <a:ext cx="1968083" cy="1389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работы: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90728" cy="893840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Выполнение задания в рабочей тетради на стр. 39: «Нарисуй и укрась первые буквы своего имени и </a:t>
            </a:r>
            <a:r>
              <a:rPr lang="ru-RU" sz="2400" smtClean="0"/>
              <a:t>фамилии».</a:t>
            </a:r>
            <a:endParaRPr lang="ru-RU" sz="2400" dirty="0" smtClean="0"/>
          </a:p>
        </p:txBody>
      </p:sp>
      <p:pic>
        <p:nvPicPr>
          <p:cNvPr id="4" name="Рисунок 3" descr="IMG_6896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492896"/>
            <a:ext cx="4261359" cy="2312173"/>
          </a:xfrm>
          <a:prstGeom prst="rect">
            <a:avLst/>
          </a:prstGeom>
        </p:spPr>
      </p:pic>
      <p:pic>
        <p:nvPicPr>
          <p:cNvPr id="6" name="Рисунок 5" descr="IMG_6897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492896"/>
            <a:ext cx="1800200" cy="2464629"/>
          </a:xfrm>
          <a:prstGeom prst="rect">
            <a:avLst/>
          </a:prstGeom>
        </p:spPr>
      </p:pic>
      <p:pic>
        <p:nvPicPr>
          <p:cNvPr id="7" name="Рисунок 6" descr="IMG_6898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2492896"/>
            <a:ext cx="1728066" cy="2492896"/>
          </a:xfrm>
          <a:prstGeom prst="rect">
            <a:avLst/>
          </a:prstGeom>
        </p:spPr>
      </p:pic>
      <p:sp>
        <p:nvSpPr>
          <p:cNvPr id="8" name="Содержимое 4"/>
          <p:cNvSpPr txBox="1">
            <a:spLocks/>
          </p:cNvSpPr>
          <p:nvPr/>
        </p:nvSpPr>
        <p:spPr>
          <a:xfrm>
            <a:off x="323528" y="5157192"/>
            <a:ext cx="8590728" cy="96584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Подведение детей к обобщению представлений о создании макета книги и участии художника-иллюстратора в создании книги.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388</TotalTime>
  <Words>335</Words>
  <Application>Microsoft Office PowerPoint</Application>
  <PresentationFormat>Экран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Официальная</vt:lpstr>
      <vt:lpstr>Занятие по музейно-педагогической программе «Здравствуй, музей!»  для подготовительной группы «Мы входим в мир прекрасного».  Подготовила: Коршуненко Юлия Михайловна, воспитатель  ГБДОУ детский сад №62 Приморского района СПб.</vt:lpstr>
      <vt:lpstr>Задачи:</vt:lpstr>
      <vt:lpstr>Визуальный ряд для занятия:</vt:lpstr>
      <vt:lpstr>Ход занятия:</vt:lpstr>
      <vt:lpstr>План работы по изучению образа книги  А.С.Пушкина  «Сказки»</vt:lpstr>
      <vt:lpstr>Итог работы: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по музейно- педагогической программе «Здравствуй, музей!»  для подготовительной группы «Мы входим в мир прекрасного».  Подготовила: Коршуненко Юлия Михайловна, воспитатель ГБДОУ д/с №62 Приморского района СПб.</dc:title>
  <dc:creator>Family</dc:creator>
  <cp:lastModifiedBy>Family</cp:lastModifiedBy>
  <cp:revision>30</cp:revision>
  <dcterms:created xsi:type="dcterms:W3CDTF">2014-12-07T13:49:34Z</dcterms:created>
  <dcterms:modified xsi:type="dcterms:W3CDTF">2014-12-18T19:40:45Z</dcterms:modified>
</cp:coreProperties>
</file>