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8" r:id="rId3"/>
    <p:sldId id="257" r:id="rId4"/>
    <p:sldId id="291" r:id="rId5"/>
    <p:sldId id="279" r:id="rId6"/>
    <p:sldId id="280" r:id="rId7"/>
    <p:sldId id="28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7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корректирующая работа</c:v>
                </c:pt>
                <c:pt idx="1">
                  <c:v>средний уровень</c:v>
                </c:pt>
                <c:pt idx="2">
                  <c:v>выше среднего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40</c:v>
                </c:pt>
                <c:pt idx="2">
                  <c:v>35</c:v>
                </c:pt>
                <c:pt idx="3">
                  <c:v>20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май 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средний уровень</c:v>
                </c:pt>
                <c:pt idx="2">
                  <c:v>выше среднего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50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390642-98A9-454E-B89E-18D823363BA2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F961B-253D-4B02-B926-D83F6D69632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/>
                </a:solidFill>
              </a:rPr>
              <a:t>Мониторинг развития музыкальных способностей дошкольников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МЕТОДИКА ПРОВЕДЕНИЯ ДИАГНОСТИКИ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73616" cy="4925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99"/>
                </a:solidFill>
              </a:rPr>
              <a:t>Музыкальный руководитель: </a:t>
            </a:r>
            <a:r>
              <a:rPr lang="ru-RU" b="1" dirty="0" smtClean="0">
                <a:solidFill>
                  <a:srgbClr val="008000"/>
                </a:solidFill>
              </a:rPr>
              <a:t>Ребята, я расскажу вам интересную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историю, которая произошла в цирке. Жил- был маленький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мальчик. Звали его Светик. Он очень любил цирк. Вот и сегодня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Светик  попал на представление, но место у него оказалось не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удобное. Арену и артистов не видно, хорошо слышна была только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музыка. Рядом со Светиком сидел Высокий – Превысокий Человек,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он все вокруг мог рассмотреть. Светик, чтобы узнать, кто вышел на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арену, что делает артист и какое у него настроение предложил 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Высокому- Превысокому Человеку поиграть в игру «Узнай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артиста!».  Давайте и мы с вами в нее сыграем. Правила такие: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послушайте музыку, которая звучала в цирке, и как можно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полнее расскажите песней, танцем, игрой на музыкальном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инструменте о том, кто выступает на арене, что делает артист,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какое у него настроение. </a:t>
            </a:r>
          </a:p>
          <a:p>
            <a:pPr>
              <a:buNone/>
            </a:pP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5" name="Picture 2" descr="C:\Users\user\Desktop\aa5b0a30851bt.jpg"/>
          <p:cNvPicPr>
            <a:picLocks noChangeAspect="1" noChangeArrowheads="1"/>
          </p:cNvPicPr>
          <p:nvPr/>
        </p:nvPicPr>
        <p:blipFill>
          <a:blip r:embed="rId2" cstate="print"/>
          <a:srcRect l="9455" r="15571" b="4741"/>
          <a:stretch>
            <a:fillRect/>
          </a:stretch>
        </p:blipFill>
        <p:spPr bwMode="auto">
          <a:xfrm>
            <a:off x="7812360" y="4653136"/>
            <a:ext cx="1512168" cy="220486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31465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Вторая диагностическая игра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«Песенки для попугаев»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565144"/>
          </a:xfrm>
          <a:gradFill flip="none" rotWithShape="1">
            <a:gsLst>
              <a:gs pos="0">
                <a:srgbClr val="008000">
                  <a:tint val="66000"/>
                  <a:satMod val="160000"/>
                </a:srgbClr>
              </a:gs>
              <a:gs pos="50000">
                <a:srgbClr val="008000">
                  <a:tint val="44500"/>
                  <a:satMod val="160000"/>
                </a:srgbClr>
              </a:gs>
              <a:gs pos="100000">
                <a:srgbClr val="008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C00CC"/>
                </a:solidFill>
              </a:rPr>
              <a:t>Цель: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выявить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средний уровень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развития песенного творчества.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C00CC"/>
                </a:solidFill>
              </a:rPr>
              <a:t>Задание:</a:t>
            </a:r>
            <a:r>
              <a:rPr lang="ru-RU" b="1" dirty="0" smtClean="0">
                <a:solidFill>
                  <a:srgbClr val="CC00CC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прослушав  начало незнакомой песни, допеть её окончание.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C00CC"/>
                </a:solidFill>
              </a:rPr>
              <a:t>Оснащение.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Плоскостные изображения трех попугаев: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Петруши, Карлуши, Кеши.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C00CC"/>
                </a:solidFill>
              </a:rPr>
              <a:t>Музыкальный репертуар:</a:t>
            </a:r>
          </a:p>
          <a:p>
            <a:pPr>
              <a:buNone/>
            </a:pPr>
            <a:r>
              <a:rPr lang="ru-RU" b="1" i="1" dirty="0" smtClean="0">
                <a:solidFill>
                  <a:srgbClr val="CC00CC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русская народная мелодия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7504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Методика проведения диагностики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83E42">
                  <a:tint val="66000"/>
                  <a:satMod val="160000"/>
                </a:srgbClr>
              </a:gs>
              <a:gs pos="50000">
                <a:srgbClr val="F83E42">
                  <a:tint val="44500"/>
                  <a:satMod val="160000"/>
                </a:srgbClr>
              </a:gs>
              <a:gs pos="100000">
                <a:srgbClr val="F83E42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Музыкальный руководитель: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Хотите узнать, что еще произошло в цирке? Тогда слушайте!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Следующими на арене выступали три попугая. Они пригласили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Всех желающих поиграть  с ними. Обрадовался Светик, -  ведь на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арене  он всех артистов сможет хорошенько рассмотреть, и выбежал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первым.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Музыкальный руководитель показывает изображение попугая.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Попугай Петрушка предложил Светику поиграть в игру «Допевай-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ка</a:t>
            </a:r>
            <a:r>
              <a:rPr lang="ru-RU" b="1" dirty="0" smtClean="0">
                <a:solidFill>
                  <a:srgbClr val="0070C0"/>
                </a:solidFill>
              </a:rPr>
              <a:t>!». «Я начну петь песенку, а ты ее допой!» - сказал он.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Растерялся Светик! Ребята, давайте поможем Светику. Надо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послушать песенку Петруши и допеть её до конца или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допеть и доиграть её </a:t>
            </a:r>
            <a:r>
              <a:rPr lang="ru-RU" b="1" dirty="0" smtClean="0">
                <a:solidFill>
                  <a:srgbClr val="0070C0"/>
                </a:solidFill>
              </a:rPr>
              <a:t>на </a:t>
            </a:r>
            <a:r>
              <a:rPr lang="ru-RU" b="1" dirty="0" smtClean="0">
                <a:solidFill>
                  <a:srgbClr val="0070C0"/>
                </a:solidFill>
              </a:rPr>
              <a:t>своем любимом инструменте.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1029" name="Picture 5" descr="C:\Users\user\Desktop\1271881663_img2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229200"/>
            <a:ext cx="1620312" cy="16288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med" advTm="19188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6366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dirty="0" smtClean="0">
                <a:solidFill>
                  <a:srgbClr val="FF33CC"/>
                </a:solidFill>
              </a:rPr>
              <a:t>Третья диагностическая игра</a:t>
            </a:r>
            <a:br>
              <a:rPr lang="ru-RU" dirty="0" smtClean="0">
                <a:solidFill>
                  <a:srgbClr val="FF33CC"/>
                </a:solidFill>
              </a:rPr>
            </a:br>
            <a:r>
              <a:rPr lang="ru-RU" dirty="0" smtClean="0">
                <a:solidFill>
                  <a:srgbClr val="FF33CC"/>
                </a:solidFill>
              </a:rPr>
              <a:t>«Отвечай-ка»</a:t>
            </a:r>
            <a:endParaRPr lang="ru-RU" dirty="0">
              <a:solidFill>
                <a:srgbClr val="FF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5040560"/>
          </a:xfr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Цель:</a:t>
            </a:r>
            <a:r>
              <a:rPr lang="ru-RU" b="1" dirty="0" smtClean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выявить достаточный уровень песенного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творчества</a:t>
            </a:r>
            <a:r>
              <a:rPr lang="ru-RU" dirty="0" smtClean="0">
                <a:solidFill>
                  <a:srgbClr val="008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8000"/>
                </a:solidFill>
              </a:rPr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Задание:</a:t>
            </a:r>
            <a:r>
              <a:rPr lang="ru-RU" i="1" dirty="0" smtClean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прослушав музыкальный вопрос из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незнакомой песни, сочинить и допеть музыкальный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Оснащение: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Плоскостные изображения трех попугаев: Петруши,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Карлуши, Кеши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Металлофон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Музыкальный репертуар: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«Куда летишь </a:t>
            </a:r>
            <a:r>
              <a:rPr lang="ru-RU" b="1" dirty="0" err="1" smtClean="0">
                <a:solidFill>
                  <a:srgbClr val="FF0000"/>
                </a:solidFill>
              </a:rPr>
              <a:t>кукушечка</a:t>
            </a:r>
            <a:r>
              <a:rPr lang="ru-RU" b="1" dirty="0" smtClean="0">
                <a:solidFill>
                  <a:srgbClr val="FF0000"/>
                </a:solidFill>
              </a:rPr>
              <a:t>?». Слова И. </a:t>
            </a:r>
            <a:r>
              <a:rPr lang="ru-RU" b="1" dirty="0" err="1" smtClean="0">
                <a:solidFill>
                  <a:srgbClr val="FF0000"/>
                </a:solidFill>
              </a:rPr>
              <a:t>Кливновского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обработка В. </a:t>
            </a:r>
            <a:r>
              <a:rPr lang="ru-RU" b="1" dirty="0" err="1" smtClean="0">
                <a:solidFill>
                  <a:srgbClr val="FF0000"/>
                </a:solidFill>
              </a:rPr>
              <a:t>Агафонникова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982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МЕТОДИКА ПРОВЕДЕНИЯ ДИАГНОСТИКИ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639729"/>
                </a:solidFill>
              </a:rPr>
              <a:t>Музыкальный руководитель: </a:t>
            </a:r>
            <a:r>
              <a:rPr lang="ru-RU" b="1" i="1" dirty="0" smtClean="0">
                <a:solidFill>
                  <a:srgbClr val="639729"/>
                </a:solidFill>
              </a:rPr>
              <a:t>(показывает </a:t>
            </a:r>
          </a:p>
          <a:p>
            <a:pPr>
              <a:buNone/>
            </a:pPr>
            <a:r>
              <a:rPr lang="ru-RU" b="1" i="1" dirty="0" smtClean="0">
                <a:solidFill>
                  <a:srgbClr val="639729"/>
                </a:solidFill>
              </a:rPr>
              <a:t>изображение второго попугая)</a:t>
            </a:r>
            <a:r>
              <a:rPr lang="ru-RU" b="1" dirty="0" smtClean="0">
                <a:solidFill>
                  <a:srgbClr val="639729"/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Второй попугай Карлуша очень любит играть в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игру «Отвечай-ка». «Я спою тебе песенку-вопрос, а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ты пропой песенку- ответ!» - сказал он  Светику.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 малыш Светик и на этот раз растерялся. Ребята,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надо нам выручать Светика. Послушайте песенку-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вопрос, а затем нужно будет придумать и про-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петь или </a:t>
            </a:r>
            <a:r>
              <a:rPr lang="ru-RU" b="1" dirty="0" smtClean="0">
                <a:solidFill>
                  <a:srgbClr val="FF0000"/>
                </a:solidFill>
              </a:rPr>
              <a:t>проиграть </a:t>
            </a:r>
            <a:r>
              <a:rPr lang="ru-RU" b="1" dirty="0" smtClean="0">
                <a:solidFill>
                  <a:srgbClr val="FF0000"/>
                </a:solidFill>
              </a:rPr>
              <a:t>свою песенку-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ответ.</a:t>
            </a:r>
          </a:p>
          <a:p>
            <a:endParaRPr lang="ru-RU" dirty="0"/>
          </a:p>
        </p:txBody>
      </p:sp>
      <p:pic>
        <p:nvPicPr>
          <p:cNvPr id="2053" name="Picture 5" descr="C:\Users\user\Desktop\7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25144"/>
            <a:ext cx="1691680" cy="188958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20389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Четвертая диагностическая игра </a:t>
            </a:r>
            <a:r>
              <a:rPr lang="ru-RU" dirty="0" smtClean="0">
                <a:solidFill>
                  <a:srgbClr val="7030A0"/>
                </a:solidFill>
              </a:rPr>
              <a:t>«Сочиняй-ка»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EDF13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Цель: </a:t>
            </a:r>
            <a:r>
              <a:rPr lang="ru-RU" b="1" dirty="0" smtClean="0">
                <a:solidFill>
                  <a:srgbClr val="008000"/>
                </a:solidFill>
              </a:rPr>
              <a:t>выявить высокий уровень песенного творчества.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 </a:t>
            </a:r>
            <a:r>
              <a:rPr lang="ru-RU" b="1" i="1" dirty="0" smtClean="0">
                <a:solidFill>
                  <a:srgbClr val="C00000"/>
                </a:solidFill>
              </a:rPr>
              <a:t>Задание: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на свой или предложенный педагогом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текст сочинить и спеть </a:t>
            </a:r>
            <a:r>
              <a:rPr lang="ru-RU" b="1" dirty="0" err="1" smtClean="0">
                <a:solidFill>
                  <a:srgbClr val="008000"/>
                </a:solidFill>
              </a:rPr>
              <a:t>попевку</a:t>
            </a:r>
            <a:r>
              <a:rPr lang="ru-RU" b="1" dirty="0" smtClean="0">
                <a:solidFill>
                  <a:srgbClr val="008000"/>
                </a:solidFill>
              </a:rPr>
              <a:t>, </a:t>
            </a:r>
            <a:r>
              <a:rPr lang="ru-RU" b="1" dirty="0" err="1" smtClean="0">
                <a:solidFill>
                  <a:srgbClr val="008000"/>
                </a:solidFill>
              </a:rPr>
              <a:t>потешку</a:t>
            </a:r>
            <a:r>
              <a:rPr lang="ru-RU" b="1" dirty="0" smtClean="0">
                <a:solidFill>
                  <a:srgbClr val="008000"/>
                </a:solidFill>
              </a:rPr>
              <a:t> о 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выбранном для себя друге.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Музыкальный репертуар:</a:t>
            </a:r>
          </a:p>
          <a:p>
            <a:pPr>
              <a:buNone/>
            </a:pPr>
            <a:r>
              <a:rPr lang="ru-RU" b="1" dirty="0" smtClean="0">
                <a:solidFill>
                  <a:srgbClr val="008000"/>
                </a:solidFill>
              </a:rPr>
              <a:t>Д.Б. </a:t>
            </a:r>
            <a:r>
              <a:rPr lang="ru-RU" b="1" dirty="0" err="1" smtClean="0">
                <a:solidFill>
                  <a:srgbClr val="008000"/>
                </a:solidFill>
              </a:rPr>
              <a:t>Кабалевского</a:t>
            </a:r>
            <a:r>
              <a:rPr lang="ru-RU" b="1" dirty="0" smtClean="0">
                <a:solidFill>
                  <a:srgbClr val="008000"/>
                </a:solidFill>
              </a:rPr>
              <a:t> «Клоуны»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 advTm="9079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FF33CC"/>
                </a:solidFill>
              </a:rPr>
              <a:t>МЕТОДИКА ПРОЕДЕНИЯ ДИАГНОСТИКИ</a:t>
            </a:r>
            <a:endParaRPr lang="ru-RU" sz="3200" dirty="0">
              <a:solidFill>
                <a:srgbClr val="FF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Музыкальный руководитель:</a:t>
            </a:r>
            <a:r>
              <a:rPr lang="ru-RU" b="1" i="1" dirty="0" smtClean="0">
                <a:solidFill>
                  <a:srgbClr val="0070C0"/>
                </a:solidFill>
              </a:rPr>
              <a:t> (показывает изображение третьего попугая)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– Кеша любил играть в игру «Сочиняй-ка!». «Посмотри на эти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портреты, - сказал он Светику. </a:t>
            </a:r>
            <a:r>
              <a:rPr lang="ru-RU" b="1" i="1" dirty="0" smtClean="0">
                <a:solidFill>
                  <a:srgbClr val="F83E42"/>
                </a:solidFill>
              </a:rPr>
              <a:t>(Педагог показывает набор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83E42"/>
                </a:solidFill>
              </a:rPr>
              <a:t>карточек)</a:t>
            </a:r>
            <a:r>
              <a:rPr lang="ru-RU" b="1" dirty="0" smtClean="0">
                <a:solidFill>
                  <a:srgbClr val="F83E42"/>
                </a:solidFill>
              </a:rPr>
              <a:t>. Это мои друзья. Хочешь поиграть со мной в игру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«Сочиняй-ка!»? выбирай портрет того, кто тебе больше всех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нравится, и спой или спой и сыграй о нем песенку. Я твою песенку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повторю для друзей и зрителей, а тебе подарю на память портрет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выбранного друга».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– Благодаря вашей помощи, ребята, Светик стал смелее. Он выбрал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портрет и спел о друге песенку. Но голосок у Светика был такой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тихий, что Кеша не расслышал его песенку, не смог повторить ее и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подарить мальчику портрет друга. Огорчился Светик и </a:t>
            </a:r>
            <a:r>
              <a:rPr lang="ru-RU" b="1" dirty="0" err="1" smtClean="0">
                <a:solidFill>
                  <a:srgbClr val="F83E42"/>
                </a:solidFill>
              </a:rPr>
              <a:t>запла</a:t>
            </a:r>
            <a:r>
              <a:rPr lang="ru-RU" b="1" dirty="0" smtClean="0">
                <a:solidFill>
                  <a:srgbClr val="F83E42"/>
                </a:solidFill>
              </a:rPr>
              <a:t>-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кал. Помогите ему! Надо выбрать портрет друга, придумать и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спеть или спеть и сыграть о нем песенку.</a:t>
            </a:r>
            <a:endParaRPr lang="ru-RU" b="1" dirty="0">
              <a:solidFill>
                <a:srgbClr val="F83E42"/>
              </a:solidFill>
            </a:endParaRPr>
          </a:p>
        </p:txBody>
      </p:sp>
      <p:pic>
        <p:nvPicPr>
          <p:cNvPr id="3080" name="Picture 8" descr="C:\Users\user\Desktop\ba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73216"/>
            <a:ext cx="1428750" cy="148478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31871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Пятая диагностическая игра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«Каждому своя музыка»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639729">
                  <a:tint val="66000"/>
                  <a:satMod val="160000"/>
                </a:srgbClr>
              </a:gs>
              <a:gs pos="50000">
                <a:srgbClr val="639729">
                  <a:tint val="44500"/>
                  <a:satMod val="160000"/>
                </a:srgbClr>
              </a:gs>
              <a:gs pos="100000">
                <a:srgbClr val="63972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Цель: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выявить уровень развития инструментального творчества.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Задание: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м</a:t>
            </a:r>
            <a:r>
              <a:rPr lang="ru-RU" sz="2000" b="1" dirty="0" smtClean="0">
                <a:solidFill>
                  <a:srgbClr val="7030A0"/>
                </a:solidFill>
              </a:rPr>
              <a:t>елодию</a:t>
            </a:r>
            <a:r>
              <a:rPr lang="ru-RU" sz="2000" b="1" dirty="0" smtClean="0">
                <a:solidFill>
                  <a:srgbClr val="7030A0"/>
                </a:solidFill>
              </a:rPr>
              <a:t>, исполненную музыкальным руководителем, ребенку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предлагают доиграть по выбору в жанре:</a:t>
            </a:r>
          </a:p>
          <a:p>
            <a:pPr lvl="0">
              <a:buClr>
                <a:srgbClr val="7030A0"/>
              </a:buClr>
              <a:buSzPct val="70000"/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Марша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Польки</a:t>
            </a:r>
          </a:p>
          <a:p>
            <a:pPr>
              <a:buClr>
                <a:srgbClr val="7030A0"/>
              </a:buClr>
              <a:buSzPct val="70000"/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Вальса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Можно в сопровождении фортепиано.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Оснащение: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Металлофон.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Три рисунка с изображением действий: силачей, жонглеров , цирковых. собачек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Музыкальный репертуар: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Музыка Д.Б </a:t>
            </a:r>
            <a:r>
              <a:rPr lang="ru-RU" sz="2000" b="1" dirty="0" err="1" smtClean="0">
                <a:solidFill>
                  <a:srgbClr val="7030A0"/>
                </a:solidFill>
              </a:rPr>
              <a:t>Кабалевского</a:t>
            </a:r>
            <a:r>
              <a:rPr lang="ru-RU" sz="2000" b="1" dirty="0" smtClean="0">
                <a:solidFill>
                  <a:srgbClr val="7030A0"/>
                </a:solidFill>
              </a:rPr>
              <a:t> «Барабанщики», Марш, Вальс</a:t>
            </a:r>
          </a:p>
          <a:p>
            <a:pPr>
              <a:buNone/>
            </a:pPr>
            <a:endParaRPr lang="ru-RU" sz="1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7488"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00FF00"/>
                </a:solidFill>
              </a:rPr>
              <a:t>МЕТОДИКА ПРОЕДЕНИЯ ДИАГНОСТИКИ</a:t>
            </a:r>
            <a:endParaRPr lang="ru-RU" sz="3200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C00CC"/>
                </a:solidFill>
              </a:rPr>
              <a:t>Музыкальный руководитель: </a:t>
            </a:r>
            <a:r>
              <a:rPr lang="ru-RU" b="1" dirty="0" smtClean="0">
                <a:solidFill>
                  <a:srgbClr val="0070C0"/>
                </a:solidFill>
              </a:rPr>
              <a:t>Ребята, хотите узнать, что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еще произошло в цирке? Тогда слушайте. Вы, наверное,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знаете, что для каждого артиста в цирке звучит своя музыка.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Исполняет её оркестр, которым управляет дирижер. Светик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так понравился дирижеру, что тот пригласил малыша к себе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на оркестровый балкон, который находится высоко над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ареной. Обрадовался Светик, ведь теперь он не только всех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увидит, но и сможет сыграть вместе  с музыкантами для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каждого артиста музыку.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– Поиграйте и вы со Светиком в игру «Каждому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своя  музыка»: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марш силачей, польку для жонглеров или вальс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для цирковых собачек.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103" name="Picture 7" descr="C:\Users\user\Desktop\wallpapers_459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653136"/>
            <a:ext cx="2267744" cy="2204864"/>
          </a:xfrm>
          <a:prstGeom prst="rect">
            <a:avLst/>
          </a:prstGeom>
          <a:noFill/>
          <a:ln w="5715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26005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i="1" dirty="0" smtClean="0">
                <a:solidFill>
                  <a:srgbClr val="660033"/>
                </a:solidFill>
              </a:rPr>
              <a:t>Шестая диагностическая игра</a:t>
            </a:r>
            <a:br>
              <a:rPr lang="ru-RU" i="1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>«Вот мой артист»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Цель: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F83E42"/>
                </a:solidFill>
              </a:rPr>
              <a:t>выявить уровень развития танцевального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творчества в сюжетном танце.</a:t>
            </a:r>
          </a:p>
          <a:p>
            <a:pPr>
              <a:buNone/>
            </a:pPr>
            <a:r>
              <a:rPr lang="ru-RU" b="1" i="1" dirty="0" smtClean="0"/>
              <a:t> </a:t>
            </a:r>
            <a:r>
              <a:rPr lang="ru-RU" b="1" i="1" dirty="0" smtClean="0">
                <a:solidFill>
                  <a:srgbClr val="008000"/>
                </a:solidFill>
              </a:rPr>
              <a:t>Задание:</a:t>
            </a:r>
            <a:r>
              <a:rPr lang="ru-RU" b="1" dirty="0" smtClean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F83E42"/>
                </a:solidFill>
              </a:rPr>
              <a:t>исполнив знакомую мелодию и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напомнив о ее музыкальном образе, ребенку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предлагают «рассказать» об этом образе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танцевальными движениями – станцевать 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танец об артисте.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Музыкальный репертуар:</a:t>
            </a:r>
          </a:p>
          <a:p>
            <a:pPr>
              <a:buNone/>
            </a:pPr>
            <a:r>
              <a:rPr lang="ru-RU" b="1" dirty="0" smtClean="0">
                <a:solidFill>
                  <a:srgbClr val="F83E42"/>
                </a:solidFill>
              </a:rPr>
              <a:t>Музыка Д. Б. </a:t>
            </a:r>
            <a:r>
              <a:rPr lang="ru-RU" b="1" dirty="0" err="1" smtClean="0">
                <a:solidFill>
                  <a:srgbClr val="F83E42"/>
                </a:solidFill>
              </a:rPr>
              <a:t>Кабалевского</a:t>
            </a:r>
            <a:r>
              <a:rPr lang="ru-RU" b="1" dirty="0" smtClean="0">
                <a:solidFill>
                  <a:srgbClr val="F83E42"/>
                </a:solidFill>
              </a:rPr>
              <a:t> «Клоуны»</a:t>
            </a:r>
            <a:endParaRPr lang="ru-RU" b="1" dirty="0">
              <a:solidFill>
                <a:srgbClr val="F83E42"/>
              </a:solidFill>
            </a:endParaRPr>
          </a:p>
        </p:txBody>
      </p:sp>
    </p:spTree>
  </p:cSld>
  <p:clrMapOvr>
    <a:masterClrMapping/>
  </p:clrMapOvr>
  <p:transition spd="med" advTm="10327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1008112"/>
          </a:xfrm>
        </p:spPr>
        <p:txBody>
          <a:bodyPr/>
          <a:lstStyle/>
          <a:p>
            <a:pPr algn="ctr"/>
            <a:r>
              <a:rPr lang="ru-RU" dirty="0" smtClean="0"/>
              <a:t>Диагностика 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ln>
            <a:noFill/>
          </a:ln>
        </p:spPr>
        <p:txBody>
          <a:bodyPr>
            <a:noAutofit/>
          </a:bodyPr>
          <a:lstStyle/>
          <a:p>
            <a:pPr lvl="0">
              <a:buClr>
                <a:srgbClr val="00B050"/>
              </a:buClr>
              <a:buSzPct val="75000"/>
              <a:buFont typeface="Wingdings" pitchFamily="2" charset="2"/>
              <a:buChar char="v"/>
            </a:pPr>
            <a:r>
              <a:rPr lang="ru-RU" sz="2400" b="1" i="1" dirty="0" smtClean="0"/>
              <a:t>учет результатов музыкального воспитания и развития</a:t>
            </a:r>
          </a:p>
          <a:p>
            <a:pPr algn="r">
              <a:buNone/>
            </a:pPr>
            <a:r>
              <a:rPr lang="ru-RU" sz="2400" b="1" i="1" dirty="0" smtClean="0"/>
              <a:t>      (Н.А. Ветлугина,  А. В. </a:t>
            </a:r>
            <a:r>
              <a:rPr lang="ru-RU" sz="2400" b="1" i="1" dirty="0" err="1" smtClean="0"/>
              <a:t>Кенеман</a:t>
            </a:r>
            <a:r>
              <a:rPr lang="ru-RU" sz="2400" b="1" i="1" dirty="0" smtClean="0"/>
              <a:t>);</a:t>
            </a:r>
          </a:p>
          <a:p>
            <a:pPr>
              <a:buClr>
                <a:srgbClr val="00B050"/>
              </a:buClr>
              <a:buSzPct val="75000"/>
              <a:buFont typeface="Wingdings" pitchFamily="2" charset="2"/>
              <a:buChar char="v"/>
            </a:pPr>
            <a:r>
              <a:rPr lang="ru-RU" sz="2400" b="1" i="1" dirty="0" smtClean="0"/>
              <a:t>выявления уровня развития музыкальных способностей</a:t>
            </a:r>
          </a:p>
          <a:p>
            <a:pPr>
              <a:buClr>
                <a:srgbClr val="00B050"/>
              </a:buClr>
              <a:buSzPct val="75000"/>
              <a:buNone/>
            </a:pPr>
            <a:r>
              <a:rPr lang="ru-RU" sz="2400" b="1" i="1" dirty="0" smtClean="0"/>
              <a:t>                                       (А.Н. Зимина);</a:t>
            </a:r>
          </a:p>
          <a:p>
            <a:pPr>
              <a:buClr>
                <a:srgbClr val="00B050"/>
              </a:buClr>
              <a:buSzPct val="75000"/>
              <a:buFont typeface="Wingdings" pitchFamily="2" charset="2"/>
              <a:buChar char="v"/>
            </a:pPr>
            <a:r>
              <a:rPr lang="ru-RU" sz="2400" b="1" i="1" dirty="0" smtClean="0"/>
              <a:t>контроль развития музыкальных способностей</a:t>
            </a:r>
          </a:p>
          <a:p>
            <a:pPr>
              <a:buNone/>
            </a:pPr>
            <a:r>
              <a:rPr lang="ru-RU" sz="2400" b="1" i="1" dirty="0" smtClean="0"/>
              <a:t>                                            (О. П. </a:t>
            </a:r>
            <a:r>
              <a:rPr lang="ru-RU" sz="2400" b="1" i="1" dirty="0" err="1" smtClean="0"/>
              <a:t>Радынова</a:t>
            </a:r>
            <a:r>
              <a:rPr lang="ru-RU" sz="2400" b="1" i="1" dirty="0" smtClean="0"/>
              <a:t>);</a:t>
            </a:r>
          </a:p>
          <a:p>
            <a:pPr>
              <a:buClr>
                <a:srgbClr val="00B050"/>
              </a:buClr>
              <a:buSzPct val="75000"/>
              <a:buFont typeface="Wingdings" pitchFamily="2" charset="2"/>
              <a:buChar char="v"/>
            </a:pPr>
            <a:r>
              <a:rPr lang="ru-RU" sz="2400" b="1" i="1" dirty="0" smtClean="0"/>
              <a:t>отслеживание становления музыкальности </a:t>
            </a:r>
          </a:p>
          <a:p>
            <a:pPr lvl="0">
              <a:buClr>
                <a:srgbClr val="00B050"/>
              </a:buClr>
              <a:buSzPct val="75000"/>
              <a:buNone/>
            </a:pPr>
            <a:r>
              <a:rPr lang="ru-RU" sz="2400" b="1" i="1" dirty="0" smtClean="0"/>
              <a:t>                                            (К.В. Тарасова)</a:t>
            </a:r>
          </a:p>
          <a:p>
            <a:pPr lvl="0">
              <a:buClr>
                <a:srgbClr val="00B050"/>
              </a:buClr>
              <a:buSzPct val="75000"/>
              <a:buFont typeface="Wingdings" pitchFamily="2" charset="2"/>
              <a:buChar char="v"/>
            </a:pPr>
            <a:r>
              <a:rPr lang="ru-RU" sz="2400" b="1" i="1" dirty="0" smtClean="0"/>
              <a:t>измерение развития тех или иных параметров музыкальных способностей </a:t>
            </a:r>
          </a:p>
          <a:p>
            <a:pPr lvl="0">
              <a:buClr>
                <a:srgbClr val="00B050"/>
              </a:buClr>
              <a:buSzPct val="75000"/>
              <a:buNone/>
            </a:pPr>
            <a:r>
              <a:rPr lang="ru-RU" sz="2400" b="1" i="1" dirty="0" smtClean="0"/>
              <a:t>                                             (В. П. Анисимов).</a:t>
            </a:r>
            <a:endParaRPr lang="ru-RU" sz="2400" b="1" i="1" dirty="0"/>
          </a:p>
        </p:txBody>
      </p:sp>
    </p:spTree>
  </p:cSld>
  <p:clrMapOvr>
    <a:masterClrMapping/>
  </p:clrMapOvr>
  <p:transition spd="med" advTm="18704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</a:rPr>
              <a:t>МЕТОДИКА ПРОВЕДЕНИЯ ДИАГНОСТИКИ</a:t>
            </a:r>
            <a:endParaRPr lang="ru-RU" sz="3200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CC"/>
                </a:solidFill>
              </a:rPr>
              <a:t>Музыкальный руководитель</a:t>
            </a:r>
            <a:r>
              <a:rPr lang="ru-RU" b="1" dirty="0" smtClean="0">
                <a:solidFill>
                  <a:srgbClr val="0070C0"/>
                </a:solidFill>
              </a:rPr>
              <a:t>:  А вот под эту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музыку на арене появились клоуны.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33CC"/>
                </a:solidFill>
              </a:rPr>
              <a:t>(исполняется пьеса Д.Б. </a:t>
            </a:r>
            <a:r>
              <a:rPr lang="ru-RU" b="1" i="1" dirty="0" err="1" smtClean="0">
                <a:solidFill>
                  <a:srgbClr val="FF33CC"/>
                </a:solidFill>
              </a:rPr>
              <a:t>Кабалевского</a:t>
            </a:r>
            <a:r>
              <a:rPr lang="ru-RU" b="1" i="1" dirty="0" smtClean="0">
                <a:solidFill>
                  <a:srgbClr val="FF33CC"/>
                </a:solidFill>
              </a:rPr>
              <a:t> «Клоуны»).</a:t>
            </a:r>
            <a:endParaRPr lang="ru-RU" b="1" dirty="0" smtClean="0">
              <a:solidFill>
                <a:srgbClr val="FF33CC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– В этот вечер они тоже играли со зрителями в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игру «Вот мой артист».  По правилам нужно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танцем рассказать о своем любимом артисте.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Светик сыграл в эту игру и получил приз.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Попробуйте  и вы сыграть в эту игру «Вот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мой артист!»  Расскажите танцем о своем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любимом артисте.</a:t>
            </a:r>
          </a:p>
          <a:p>
            <a:endParaRPr lang="ru-RU" dirty="0"/>
          </a:p>
        </p:txBody>
      </p:sp>
      <p:pic>
        <p:nvPicPr>
          <p:cNvPr id="5122" name="Picture 2" descr="C:\Users\user\Desktop\0_a37cb_f2f3870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933056"/>
            <a:ext cx="2123728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7690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i="1" dirty="0" smtClean="0">
                <a:solidFill>
                  <a:srgbClr val="F83E42"/>
                </a:solidFill>
              </a:rPr>
              <a:t>Седьмая диагностическая игра  </a:t>
            </a:r>
            <a:r>
              <a:rPr lang="ru-RU" dirty="0" smtClean="0">
                <a:solidFill>
                  <a:srgbClr val="F83E42"/>
                </a:solidFill>
              </a:rPr>
              <a:t>«Танец в подарок»</a:t>
            </a:r>
            <a:endParaRPr lang="ru-RU" dirty="0">
              <a:solidFill>
                <a:srgbClr val="F83E4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8840"/>
            <a:ext cx="8208912" cy="45205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выявить уровень развития танцевального творчества в свободной пляске.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Задание: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прослушав незнакомую </a:t>
            </a:r>
            <a:r>
              <a:rPr lang="ru-RU" b="1" dirty="0" smtClean="0">
                <a:solidFill>
                  <a:srgbClr val="008000"/>
                </a:solidFill>
              </a:rPr>
              <a:t>мелодию, под ее </a:t>
            </a:r>
            <a:r>
              <a:rPr lang="ru-RU" b="1" dirty="0" smtClean="0">
                <a:solidFill>
                  <a:srgbClr val="008000"/>
                </a:solidFill>
              </a:rPr>
              <a:t>повторное звучание исполнить свободный танец.</a:t>
            </a:r>
          </a:p>
          <a:p>
            <a:pPr>
              <a:buNone/>
            </a:pP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 advTm="10733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296144"/>
          </a:xfr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ru-RU" sz="3200" dirty="0" smtClean="0">
                <a:solidFill>
                  <a:srgbClr val="00FF00"/>
                </a:solidFill>
              </a:rPr>
              <a:t>МЕТОДИКА ПРОВЕДЕНИЯ ДИАГНОСТИКИ</a:t>
            </a:r>
            <a:endParaRPr lang="ru-RU" sz="3200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Музыкальный руководитель: </a:t>
            </a:r>
            <a:r>
              <a:rPr lang="ru-RU" dirty="0" smtClean="0">
                <a:solidFill>
                  <a:srgbClr val="FF33CC"/>
                </a:solidFill>
              </a:rPr>
              <a:t>Ребята, вы так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хорошо помогали Светику, что он и его друзья,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цирковые артисты, дарят вам вот этот необычный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подарок. Послушайте!</a:t>
            </a:r>
            <a:r>
              <a:rPr lang="ru-RU" i="1" dirty="0" smtClean="0">
                <a:solidFill>
                  <a:srgbClr val="FF33CC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Дети слушают.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Понравился вам подарок новых друзей? Они об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этом могут узнать в том случае, если вы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 под эту музыку станцуете свой танец.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Он будет подарком Светику и </a:t>
            </a:r>
          </a:p>
          <a:p>
            <a:pPr>
              <a:buNone/>
            </a:pPr>
            <a:r>
              <a:rPr lang="ru-RU" dirty="0" smtClean="0">
                <a:solidFill>
                  <a:srgbClr val="FF33CC"/>
                </a:solidFill>
              </a:rPr>
              <a:t>цирковым артистам!</a:t>
            </a:r>
          </a:p>
          <a:p>
            <a:endParaRPr lang="ru-RU" dirty="0"/>
          </a:p>
        </p:txBody>
      </p:sp>
      <p:pic>
        <p:nvPicPr>
          <p:cNvPr id="6146" name="Picture 2" descr="C:\Users\user\Desktop\1267786618_image0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2406464" cy="2348880"/>
          </a:xfrm>
          <a:prstGeom prst="rect">
            <a:avLst/>
          </a:prstGeom>
          <a:noFill/>
          <a:ln w="57150">
            <a:solidFill>
              <a:srgbClr val="00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15927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музыкальных способностей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Подготовительная группа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Восприятие музыки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Способен различать характер музыки определенного жанра и эмоционально на нее откликаться</a:t>
            </a:r>
          </a:p>
          <a:p>
            <a:pPr lvl="0"/>
            <a:r>
              <a:rPr lang="ru-RU" dirty="0" smtClean="0"/>
              <a:t>Активно высказывается о музыке, используя разнообразные определения</a:t>
            </a:r>
          </a:p>
          <a:p>
            <a:pPr lvl="0"/>
            <a:r>
              <a:rPr lang="ru-RU" dirty="0" smtClean="0"/>
              <a:t>Определяет форму музыкального произведения (трехчастную, вариативную)</a:t>
            </a:r>
          </a:p>
          <a:p>
            <a:pPr lvl="0"/>
            <a:r>
              <a:rPr lang="ru-RU" dirty="0" smtClean="0"/>
              <a:t>Находит общие характерные средства художественной выразительности в музыкальном произведении, поэтическом слове, картине, близких по теме и эмоционально – образному содержанию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27848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Пение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Умеет петь выразительно, естественным голосом</a:t>
            </a:r>
          </a:p>
          <a:p>
            <a:pPr lvl="0"/>
            <a:r>
              <a:rPr lang="ru-RU" dirty="0" smtClean="0"/>
              <a:t>Чисто интонирует с музыкальным сопровождением и без него (самостоятельно)</a:t>
            </a:r>
          </a:p>
          <a:p>
            <a:pPr lvl="0"/>
            <a:r>
              <a:rPr lang="ru-RU" dirty="0" smtClean="0"/>
              <a:t>Умеет дать оценку качеству своего пения, а не только пения других детей</a:t>
            </a:r>
          </a:p>
          <a:p>
            <a:pPr lvl="0"/>
            <a:r>
              <a:rPr lang="ru-RU" dirty="0" smtClean="0"/>
              <a:t>Умеет брать дыхание в начале фразы и удерживать его до ее конца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91264" cy="519985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Музыкально – ритмические движения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Выразительно и ритмично двигается в соответствии с различным характером музыки</a:t>
            </a:r>
          </a:p>
          <a:p>
            <a:pPr lvl="0"/>
            <a:r>
              <a:rPr lang="ru-RU" dirty="0" smtClean="0"/>
              <a:t>Отмечает движением особенности музыкальной композиции</a:t>
            </a:r>
          </a:p>
          <a:p>
            <a:pPr lvl="0"/>
            <a:r>
              <a:rPr lang="ru-RU" dirty="0" smtClean="0"/>
              <a:t>Обладает пластичными движениями</a:t>
            </a:r>
          </a:p>
          <a:p>
            <a:pPr lvl="0"/>
            <a:r>
              <a:rPr lang="ru-RU" dirty="0" smtClean="0"/>
              <a:t>Владеет достаточным для своего возраста объемом движений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Игра на детских музыкальных инструментах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Получает эстетическое удовольствие от </a:t>
            </a:r>
            <a:r>
              <a:rPr lang="ru-RU" dirty="0" err="1" smtClean="0"/>
              <a:t>музицирования</a:t>
            </a:r>
            <a:endParaRPr lang="ru-RU" dirty="0" smtClean="0"/>
          </a:p>
          <a:p>
            <a:pPr lvl="0"/>
            <a:r>
              <a:rPr lang="ru-RU" dirty="0" smtClean="0"/>
              <a:t>Владеет навыками ансамблевого </a:t>
            </a:r>
            <a:r>
              <a:rPr lang="ru-RU" dirty="0" err="1" smtClean="0"/>
              <a:t>музицирования</a:t>
            </a:r>
            <a:endParaRPr lang="ru-RU" dirty="0" smtClean="0"/>
          </a:p>
          <a:p>
            <a:pPr lvl="0"/>
            <a:r>
              <a:rPr lang="ru-RU" dirty="0" smtClean="0"/>
              <a:t>Имеет навыки концертного выступления</a:t>
            </a:r>
          </a:p>
          <a:p>
            <a:pPr lvl="0"/>
            <a:r>
              <a:rPr lang="ru-RU" dirty="0" smtClean="0"/>
              <a:t>Проявляет фантазию при </a:t>
            </a:r>
            <a:r>
              <a:rPr lang="ru-RU" dirty="0" err="1" smtClean="0"/>
              <a:t>варировании</a:t>
            </a:r>
            <a:r>
              <a:rPr lang="ru-RU" dirty="0" smtClean="0"/>
              <a:t> в процессе коллективного </a:t>
            </a:r>
            <a:r>
              <a:rPr lang="ru-RU" dirty="0" err="1" smtClean="0"/>
              <a:t>музицирования</a:t>
            </a:r>
            <a:endParaRPr lang="ru-RU" dirty="0" smtClean="0"/>
          </a:p>
          <a:p>
            <a:pPr lvl="0"/>
            <a:r>
              <a:rPr lang="ru-RU" dirty="0" err="1" smtClean="0"/>
              <a:t>Ипровизационные</a:t>
            </a:r>
            <a:r>
              <a:rPr lang="ru-RU" dirty="0" smtClean="0"/>
              <a:t> способности проявляет как на организованных занятиях, так и в самостоятельной деятельности, пытаясь подбирать знакомые мелодии или наигрывать придуманные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0558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Песенное и танцевально - игровое творчество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Способен активно </a:t>
            </a:r>
            <a:r>
              <a:rPr lang="ru-RU" dirty="0" err="1" smtClean="0"/>
              <a:t>прявлять</a:t>
            </a:r>
            <a:r>
              <a:rPr lang="ru-RU" dirty="0" smtClean="0"/>
              <a:t> себя, придумывая интонации различного характера, жанра</a:t>
            </a:r>
          </a:p>
          <a:p>
            <a:pPr lvl="0"/>
            <a:r>
              <a:rPr lang="ru-RU" dirty="0" smtClean="0"/>
              <a:t>Умеет проявить фантазию при выборе интонации на заданный текст и без слов. Сочинить песню на свой текст</a:t>
            </a:r>
          </a:p>
          <a:p>
            <a:pPr lvl="0"/>
            <a:r>
              <a:rPr lang="ru-RU" dirty="0" smtClean="0"/>
              <a:t>Проявляет самостоятельность в выборе движений на музыку разного характера и жанра</a:t>
            </a:r>
          </a:p>
          <a:p>
            <a:pPr lvl="0"/>
            <a:r>
              <a:rPr lang="ru-RU" dirty="0" smtClean="0"/>
              <a:t>Свой музыкальный и двигательный опыт использует при создании собственного выразительного пластичного танца</a:t>
            </a:r>
          </a:p>
          <a:p>
            <a:pPr lvl="0"/>
            <a:r>
              <a:rPr lang="ru-RU" dirty="0" smtClean="0"/>
              <a:t>Самостоятельно выбирает способы действий (движения, походка, мимика, жесты) для передачи характера различных персонажей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892480" cy="612068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23528" y="846838"/>
          <a:ext cx="8040216" cy="5318268"/>
        </p:xfrm>
        <a:graphic>
          <a:graphicData uri="http://schemas.openxmlformats.org/presentationml/2006/ole">
            <p:oleObj spid="_x0000_s43010" name="Документ" r:id="rId3" imgW="9921596" imgH="656257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47664" y="147852"/>
          <a:ext cx="6552728" cy="6727281"/>
        </p:xfrm>
        <a:graphic>
          <a:graphicData uri="http://schemas.openxmlformats.org/presentationml/2006/ole">
            <p:oleObj spid="_x0000_s44034" name="Документ" r:id="rId3" imgW="5959885" imgH="6118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Направления диагностики музыкального развития дошкольника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075240" cy="40477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 мотивация в занятиях музыкой</a:t>
            </a:r>
          </a:p>
          <a:p>
            <a:r>
              <a:rPr lang="ru-RU" sz="3200" b="1" dirty="0" smtClean="0"/>
              <a:t>2. общие способности</a:t>
            </a:r>
          </a:p>
          <a:p>
            <a:r>
              <a:rPr lang="ru-RU" sz="3200" b="1" dirty="0" smtClean="0"/>
              <a:t>3. </a:t>
            </a:r>
            <a:r>
              <a:rPr lang="ru-RU" sz="3200" b="1" dirty="0" err="1" smtClean="0"/>
              <a:t>креативные</a:t>
            </a:r>
            <a:r>
              <a:rPr lang="ru-RU" sz="3200" b="1" dirty="0" smtClean="0"/>
              <a:t> способности</a:t>
            </a:r>
          </a:p>
          <a:p>
            <a:r>
              <a:rPr lang="ru-RU" sz="3200" b="1" dirty="0" smtClean="0"/>
              <a:t>4. специальные музыкальные способности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мониторинга  по уровням развития</a:t>
            </a:r>
            <a:br>
              <a:rPr lang="ru-RU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Подготовительная группа № 4 2012-2013 </a:t>
            </a:r>
            <a:r>
              <a:rPr lang="ru-RU" sz="2200" b="1" dirty="0" err="1" smtClean="0">
                <a:solidFill>
                  <a:srgbClr val="FF0000"/>
                </a:solidFill>
              </a:rPr>
              <a:t>гг</a:t>
            </a:r>
            <a:endParaRPr lang="ru-RU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Музыкальные способности: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ладовое чувство</a:t>
            </a:r>
          </a:p>
          <a:p>
            <a:r>
              <a:rPr lang="ru-RU" sz="4000" dirty="0" smtClean="0"/>
              <a:t>2. музыкально – слуховые представления</a:t>
            </a:r>
          </a:p>
          <a:p>
            <a:r>
              <a:rPr lang="ru-RU" sz="4000" dirty="0" smtClean="0"/>
              <a:t>3. чувство ритма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1370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для диагностики детей в подготовительной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 hangingPunct="0">
              <a:buNone/>
            </a:pPr>
            <a:r>
              <a:rPr lang="ru-RU" sz="3400" b="1" dirty="0" smtClean="0">
                <a:solidFill>
                  <a:schemeClr val="tx2"/>
                </a:solidFill>
              </a:rPr>
              <a:t>Ладовое чувство</a:t>
            </a:r>
            <a:endParaRPr lang="ru-RU" sz="3400" dirty="0" smtClean="0">
              <a:solidFill>
                <a:schemeClr val="tx2"/>
              </a:solidFill>
            </a:endParaRPr>
          </a:p>
          <a:p>
            <a:pPr hangingPunct="0"/>
            <a:r>
              <a:rPr lang="ru-RU" b="1" dirty="0" smtClean="0"/>
              <a:t>	Задание № 1: </a:t>
            </a:r>
            <a:r>
              <a:rPr lang="ru-RU" dirty="0" smtClean="0"/>
              <a:t>Прослушать гимн Российской Федерации, определить общее настроение, характер произведения, выделить отдельные средства выразительности: темп, динамику, тембр, определить инструментальное сопровождение.</a:t>
            </a:r>
          </a:p>
          <a:p>
            <a:pPr hangingPunct="0"/>
            <a:r>
              <a:rPr lang="ru-RU" b="1" dirty="0" smtClean="0"/>
              <a:t>Задание № 2: </a:t>
            </a:r>
            <a:r>
              <a:rPr lang="ru-RU" dirty="0" smtClean="0"/>
              <a:t>Прослушать пьесы «Болезнь куклы», «Новая кукла» П.И. Чайковского, предложить ребенку выбрать картинку из предложенных, наиболее подходящих к звучанию пьес, мотивировать свой выбор. Оценивается умение слышать в музыке изобразительные моменты, соотносить их к наглядному образу.</a:t>
            </a:r>
          </a:p>
          <a:p>
            <a:pPr hangingPunct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hangingPunct="0"/>
            <a:r>
              <a:rPr lang="ru-RU" b="1" dirty="0" smtClean="0"/>
              <a:t>Задание № 3:  </a:t>
            </a:r>
            <a:r>
              <a:rPr lang="ru-RU" dirty="0" smtClean="0"/>
              <a:t>С помощью дидактической игры «Звенящие колокольчики» определить части музыкального произведения..</a:t>
            </a:r>
          </a:p>
          <a:p>
            <a:pPr hangingPunct="0">
              <a:buNone/>
            </a:pPr>
            <a:r>
              <a:rPr lang="ru-RU" dirty="0" smtClean="0"/>
              <a:t> </a:t>
            </a:r>
          </a:p>
          <a:p>
            <a:pPr hangingPunct="0"/>
            <a:r>
              <a:rPr lang="ru-RU" b="1" dirty="0" smtClean="0"/>
              <a:t>Задание № 4: </a:t>
            </a:r>
            <a:r>
              <a:rPr lang="ru-RU" dirty="0" smtClean="0"/>
              <a:t> Прослушать и определить к какому жанру принадлежит прослушанное произведение (Марш, пляска, колыбельная в оркестровой обработке), и на каком инструменте оно исполняется.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4926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487888"/>
          </a:xfrm>
        </p:spPr>
        <p:txBody>
          <a:bodyPr>
            <a:normAutofit fontScale="92500" lnSpcReduction="20000"/>
          </a:bodyPr>
          <a:lstStyle/>
          <a:p>
            <a:pPr algn="ctr" hangingPunc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Музыкально-слуховые представления</a:t>
            </a:r>
            <a:endParaRPr lang="ru-RU" dirty="0" smtClean="0">
              <a:solidFill>
                <a:schemeClr val="tx2"/>
              </a:solidFill>
            </a:endParaRPr>
          </a:p>
          <a:p>
            <a:pPr hangingPunct="0"/>
            <a:r>
              <a:rPr lang="ru-RU" b="1" dirty="0" smtClean="0"/>
              <a:t>Задание № 1:	</a:t>
            </a:r>
            <a:r>
              <a:rPr lang="ru-RU" dirty="0" smtClean="0"/>
              <a:t>Назвать  любимую песню, мотивировать выбор, исполнить   ее точно после вступления под музыкальное сопровождение. Определить части песни</a:t>
            </a:r>
          </a:p>
          <a:p>
            <a:pPr hangingPunct="0"/>
            <a:r>
              <a:rPr lang="ru-RU" b="1" dirty="0" smtClean="0"/>
              <a:t>Задание № 2:</a:t>
            </a:r>
            <a:r>
              <a:rPr lang="ru-RU" dirty="0" smtClean="0"/>
              <a:t> Исполнять небольшую песню  без сопровождения, в удобном диапазоне.</a:t>
            </a:r>
          </a:p>
          <a:p>
            <a:pPr hangingPunct="0"/>
            <a:r>
              <a:rPr lang="ru-RU" b="1" dirty="0" smtClean="0"/>
              <a:t>Задание № 3:</a:t>
            </a:r>
            <a:r>
              <a:rPr lang="ru-RU" dirty="0" smtClean="0"/>
              <a:t> Определить количество одновременно звучащих звуков «Сколько нас поет?».  За ширмой играю сразу на двух инструментах и исполняю голосом знакомую </a:t>
            </a:r>
            <a:r>
              <a:rPr lang="ru-RU" dirty="0" err="1" smtClean="0"/>
              <a:t>попевку</a:t>
            </a:r>
            <a:r>
              <a:rPr lang="ru-RU" dirty="0" smtClean="0"/>
              <a:t>. </a:t>
            </a:r>
          </a:p>
          <a:p>
            <a:pPr hangingPunct="0">
              <a:buNone/>
            </a:pPr>
            <a:r>
              <a:rPr lang="ru-RU" dirty="0" smtClean="0"/>
              <a:t> </a:t>
            </a:r>
          </a:p>
          <a:p>
            <a:pPr hangingPunct="0"/>
            <a:r>
              <a:rPr lang="ru-RU" b="1" dirty="0" smtClean="0"/>
              <a:t>Задание № 4:</a:t>
            </a:r>
            <a:r>
              <a:rPr lang="ru-RU" dirty="0" smtClean="0"/>
              <a:t> Назвать  предложенные инструменты (металлофон, бубен, барабан и т.д.),  показать приемы игры на различных инструментах, играть </a:t>
            </a:r>
            <a:r>
              <a:rPr lang="ru-RU" dirty="0" err="1" smtClean="0"/>
              <a:t>попевку</a:t>
            </a:r>
            <a:r>
              <a:rPr lang="ru-RU" dirty="0" smtClean="0"/>
              <a:t>  «Небо синее» небольшими группами и по одному..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>
            <a:normAutofit fontScale="70000" lnSpcReduction="20000"/>
          </a:bodyPr>
          <a:lstStyle/>
          <a:p>
            <a:pPr algn="ctr" hangingPunct="0">
              <a:buNone/>
            </a:pPr>
            <a:r>
              <a:rPr lang="ru-RU" sz="3400" b="1" dirty="0" smtClean="0">
                <a:solidFill>
                  <a:schemeClr val="tx2"/>
                </a:solidFill>
              </a:rPr>
              <a:t>Чувство ритма.</a:t>
            </a:r>
          </a:p>
          <a:p>
            <a:pPr hangingPunct="0"/>
            <a:r>
              <a:rPr lang="ru-RU" sz="3100" b="1" dirty="0" smtClean="0"/>
              <a:t>Задание № 1:</a:t>
            </a:r>
            <a:r>
              <a:rPr lang="ru-RU" sz="3100" dirty="0" smtClean="0"/>
              <a:t> Проиграть на барабане   простейший ритмический рисунок,  мелодии из 5-7 звуков.  </a:t>
            </a:r>
            <a:r>
              <a:rPr lang="ru-RU" sz="3100" dirty="0" err="1" smtClean="0"/>
              <a:t>Р.н.попевка</a:t>
            </a:r>
            <a:r>
              <a:rPr lang="ru-RU" sz="3100" dirty="0" smtClean="0"/>
              <a:t> «гори, гори ясно»</a:t>
            </a:r>
          </a:p>
          <a:p>
            <a:pPr hangingPunct="0">
              <a:buNone/>
            </a:pPr>
            <a:r>
              <a:rPr lang="ru-RU" sz="3100" b="1" dirty="0" smtClean="0"/>
              <a:t> </a:t>
            </a:r>
            <a:endParaRPr lang="ru-RU" sz="3100" dirty="0" smtClean="0"/>
          </a:p>
          <a:p>
            <a:pPr hangingPunct="0"/>
            <a:r>
              <a:rPr lang="ru-RU" sz="3100" b="1" dirty="0" smtClean="0"/>
              <a:t>Задание № 2:</a:t>
            </a:r>
            <a:r>
              <a:rPr lang="ru-RU" sz="3100" dirty="0" smtClean="0"/>
              <a:t> Ребенку предлагается задание – двигаться в соответствии с трехчастной формой музыкального произведения. Оценивается способность ребенка вовремя отреагировать на смену музыкальной фразы., выразительное исполнение всех движений. </a:t>
            </a:r>
          </a:p>
          <a:p>
            <a:pPr hangingPunct="0">
              <a:buNone/>
            </a:pPr>
            <a:r>
              <a:rPr lang="ru-RU" sz="3100" dirty="0" smtClean="0"/>
              <a:t> </a:t>
            </a:r>
          </a:p>
          <a:p>
            <a:pPr hangingPunct="0"/>
            <a:r>
              <a:rPr lang="ru-RU" sz="3100" b="1" dirty="0" smtClean="0"/>
              <a:t>Задание № 3: </a:t>
            </a:r>
            <a:r>
              <a:rPr lang="ru-RU" sz="3100" dirty="0" smtClean="0"/>
              <a:t>Самостоятельно инсценировать</a:t>
            </a:r>
            <a:r>
              <a:rPr lang="ru-RU" sz="3100" b="1" dirty="0" smtClean="0"/>
              <a:t> </a:t>
            </a:r>
            <a:r>
              <a:rPr lang="ru-RU" sz="3100" dirty="0" smtClean="0"/>
              <a:t>песню «Чик и </a:t>
            </a:r>
            <a:r>
              <a:rPr lang="ru-RU" sz="3100" dirty="0" err="1" smtClean="0"/>
              <a:t>Чикибрик</a:t>
            </a:r>
            <a:r>
              <a:rPr lang="ru-RU" sz="3100" dirty="0" smtClean="0"/>
              <a:t>» Оценивается разнообразие выбранных движений, не подражание друг другу. смена движений в соответствии с текстом песни.</a:t>
            </a:r>
          </a:p>
          <a:p>
            <a:pPr hangingPunct="0"/>
            <a:r>
              <a:rPr lang="ru-RU" sz="3100" b="1" dirty="0" smtClean="0"/>
              <a:t>Задание № 4: </a:t>
            </a:r>
            <a:r>
              <a:rPr lang="ru-RU" sz="3100" dirty="0" smtClean="0"/>
              <a:t>Выполнять танцевальные движения (шаг с притопом, приставной шаг с приседанием, пружинящий шаг, боковой галоп, переменный шаг). Оценивается правильное выполнение всех элементов, разнообразие выбранных движений, импровизация по музыку.</a:t>
            </a:r>
          </a:p>
          <a:p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Диагностический музыкальный сюжетно-игровой комплекс  «В цирке» для старшего возраста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835696" y="2492896"/>
            <a:ext cx="6851104" cy="38164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3" descr="C:\Users\user\Desktop\0_1ba7a_8889a879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350000" cy="47625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 advTm="3385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i="1" dirty="0" smtClean="0">
                <a:solidFill>
                  <a:srgbClr val="F83E42"/>
                </a:solidFill>
                <a:latin typeface="+mn-lt"/>
              </a:rPr>
              <a:t>Первая диагностическая игра </a:t>
            </a:r>
            <a:br>
              <a:rPr lang="ru-RU" i="1" dirty="0" smtClean="0">
                <a:solidFill>
                  <a:srgbClr val="F83E42"/>
                </a:solidFill>
                <a:latin typeface="+mn-lt"/>
              </a:rPr>
            </a:br>
            <a:r>
              <a:rPr lang="ru-RU" dirty="0" smtClean="0">
                <a:solidFill>
                  <a:srgbClr val="F83E42"/>
                </a:solidFill>
              </a:rPr>
              <a:t>«Узнай артиста»</a:t>
            </a:r>
            <a:endParaRPr lang="ru-RU" dirty="0">
              <a:solidFill>
                <a:srgbClr val="F83E4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700" b="1" i="1" dirty="0" smtClean="0">
                <a:solidFill>
                  <a:srgbClr val="FF0000"/>
                </a:solidFill>
              </a:rPr>
              <a:t>Цель</a:t>
            </a:r>
            <a:r>
              <a:rPr lang="ru-RU" sz="1800" b="1" i="1" dirty="0" smtClean="0">
                <a:solidFill>
                  <a:srgbClr val="FF0000"/>
                </a:solidFill>
              </a:rPr>
              <a:t>: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</a:rPr>
              <a:t>выявить уровни развития однородного (песенного, инструментального, танцевального) и синтетического (песенно-инструментального, песенно-речевого) творчества в процессе музыкального восприятия.</a:t>
            </a:r>
          </a:p>
          <a:p>
            <a:pPr>
              <a:buNone/>
            </a:pP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/>
              <a:t> </a:t>
            </a:r>
            <a:r>
              <a:rPr lang="ru-RU" sz="1800" b="1" i="1" dirty="0" smtClean="0">
                <a:solidFill>
                  <a:srgbClr val="FF0000"/>
                </a:solidFill>
              </a:rPr>
              <a:t>Задание</a:t>
            </a:r>
            <a:r>
              <a:rPr lang="ru-RU" sz="1800" i="1" dirty="0" smtClean="0">
                <a:solidFill>
                  <a:srgbClr val="FF0000"/>
                </a:solidFill>
              </a:rPr>
              <a:t>: </a:t>
            </a:r>
            <a:r>
              <a:rPr lang="ru-RU" sz="1800" b="1" dirty="0" smtClean="0">
                <a:solidFill>
                  <a:srgbClr val="7030A0"/>
                </a:solidFill>
              </a:rPr>
              <a:t>прослушав незнакомое музыкальное произведение, воспроизвести как можно полнее представленный образ, его настроение в однородных (песенных, танцевальных, инструментальных) или синтетических музыкальных композициях-импровизациях.</a:t>
            </a:r>
          </a:p>
          <a:p>
            <a:pPr>
              <a:buNone/>
            </a:pPr>
            <a:endParaRPr lang="ru-RU" sz="1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Оснащение:</a:t>
            </a:r>
            <a:r>
              <a:rPr lang="ru-RU" sz="1800" dirty="0" smtClean="0"/>
              <a:t>. </a:t>
            </a:r>
            <a:r>
              <a:rPr lang="ru-RU" sz="1800" b="1" dirty="0" smtClean="0">
                <a:solidFill>
                  <a:srgbClr val="7030A0"/>
                </a:solidFill>
              </a:rPr>
              <a:t>Детские музыкальные инструменты (металлофон и  ксилофон)</a:t>
            </a:r>
          </a:p>
          <a:p>
            <a:pPr>
              <a:buNone/>
            </a:pPr>
            <a:endParaRPr lang="ru-RU" sz="1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Музыкальный репертуар: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7030A0"/>
                </a:solidFill>
              </a:rPr>
              <a:t>А. Александров «Медведь танцует под флейту»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7030A0"/>
                </a:solidFill>
              </a:rPr>
              <a:t>Д. Шостакович. «</a:t>
            </a:r>
            <a:r>
              <a:rPr lang="ru-RU" sz="1800" b="1" dirty="0" smtClean="0">
                <a:solidFill>
                  <a:srgbClr val="7030A0"/>
                </a:solidFill>
              </a:rPr>
              <a:t>Вальс-шутка»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11934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1319</Words>
  <Application>Microsoft Office PowerPoint</Application>
  <PresentationFormat>Экран (4:3)</PresentationFormat>
  <Paragraphs>240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Поток</vt:lpstr>
      <vt:lpstr>Документ Microsoft Office Word</vt:lpstr>
      <vt:lpstr>Мониторинг развития музыкальных способностей дошкольников</vt:lpstr>
      <vt:lpstr>Диагностика – это…</vt:lpstr>
      <vt:lpstr>Направления диагностики музыкального развития дошкольника</vt:lpstr>
      <vt:lpstr>Музыкальные способности:</vt:lpstr>
      <vt:lpstr>Задания для диагностики детей в подготовительной группе</vt:lpstr>
      <vt:lpstr>. </vt:lpstr>
      <vt:lpstr>Слайд 7</vt:lpstr>
      <vt:lpstr>Диагностический музыкальный сюжетно-игровой комплекс  «В цирке» для старшего возраста</vt:lpstr>
      <vt:lpstr>Первая диагностическая игра  «Узнай артиста»</vt:lpstr>
      <vt:lpstr>МЕТОДИКА ПРОВЕДЕНИЯ ДИАГНОСТИКИ</vt:lpstr>
      <vt:lpstr>Вторая диагностическая игра «Песенки для попугаев»</vt:lpstr>
      <vt:lpstr>Методика проведения диагностики</vt:lpstr>
      <vt:lpstr>Третья диагностическая игра «Отвечай-ка»</vt:lpstr>
      <vt:lpstr>МЕТОДИКА ПРОВЕДЕНИЯ ДИАГНОСТИКИ</vt:lpstr>
      <vt:lpstr>Четвертая диагностическая игра «Сочиняй-ка»</vt:lpstr>
      <vt:lpstr>МЕТОДИКА ПРОЕДЕНИЯ ДИАГНОСТИКИ</vt:lpstr>
      <vt:lpstr>Пятая диагностическая игра «Каждому своя музыка»</vt:lpstr>
      <vt:lpstr>МЕТОДИКА ПРОЕДЕНИЯ ДИАГНОСТИКИ</vt:lpstr>
      <vt:lpstr>Шестая диагностическая игра «Вот мой артист»</vt:lpstr>
      <vt:lpstr>МЕТОДИКА ПРОВЕДЕНИЯ ДИАГНОСТИКИ</vt:lpstr>
      <vt:lpstr>Седьмая диагностическая игра  «Танец в подарок»</vt:lpstr>
      <vt:lpstr>МЕТОДИКА ПРОВЕДЕНИЯ ДИАГНОСТИКИ</vt:lpstr>
      <vt:lpstr>Критерии оценки музыкальных способностей дошкольников</vt:lpstr>
      <vt:lpstr>Слайд 24</vt:lpstr>
      <vt:lpstr>Слайд 25</vt:lpstr>
      <vt:lpstr>Слайд 26</vt:lpstr>
      <vt:lpstr>Слайд 27</vt:lpstr>
      <vt:lpstr>Слайд 28</vt:lpstr>
      <vt:lpstr>Слайд 29</vt:lpstr>
      <vt:lpstr>Результаты мониторинга  по уровням развития Подготовительная группа № 4 2012-2013 гг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развития музыкальных способностей дошкольников</dc:title>
  <dc:creator>Лана</dc:creator>
  <cp:lastModifiedBy>Лана</cp:lastModifiedBy>
  <cp:revision>14</cp:revision>
  <dcterms:created xsi:type="dcterms:W3CDTF">2013-05-14T12:21:03Z</dcterms:created>
  <dcterms:modified xsi:type="dcterms:W3CDTF">2013-05-14T14:32:53Z</dcterms:modified>
</cp:coreProperties>
</file>