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4ECA99-80D4-4ECE-BB14-4F81855B030F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49C41BA-E428-4E7A-A423-CBCA824716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0945"/>
          <a:stretch>
            <a:fillRect/>
          </a:stretch>
        </p:blipFill>
        <p:spPr>
          <a:xfrm>
            <a:off x="323528" y="188640"/>
            <a:ext cx="8496944" cy="489654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5736" y="5877272"/>
            <a:ext cx="5029200" cy="7208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500" b="1" dirty="0" smtClean="0">
                <a:solidFill>
                  <a:srgbClr val="FF00FF"/>
                </a:solidFill>
                <a:effectLst/>
              </a:rPr>
              <a:t>Игры на развитие внимания в младшем дошкольном возрасте.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632848" cy="568863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FF"/>
                </a:solidFill>
                <a:effectLst/>
              </a:rPr>
              <a:t>  В </a:t>
            </a:r>
            <a:r>
              <a:rPr lang="ru-RU" b="1" dirty="0">
                <a:solidFill>
                  <a:srgbClr val="FF00FF"/>
                </a:solidFill>
                <a:effectLst/>
              </a:rPr>
              <a:t>системе психологических феноменов внимание занимает особое положение. Оно включено во все остальные психические процессы. </a:t>
            </a:r>
            <a:r>
              <a:rPr lang="ru-RU" b="1" i="1" dirty="0">
                <a:solidFill>
                  <a:srgbClr val="FF00FF"/>
                </a:solidFill>
                <a:effectLst/>
              </a:rPr>
              <a:t>Внимание — </a:t>
            </a:r>
            <a:r>
              <a:rPr lang="ru-RU" b="1" dirty="0">
                <a:solidFill>
                  <a:srgbClr val="FF00FF"/>
                </a:solidFill>
                <a:effectLst/>
              </a:rPr>
              <a:t>это процесс сознательного или бессознательного (полусознательного) отбора одной информации, поступающей через органы чувств, и игнорирования другой.  Внимание человека обладает пятью основными свойствами: устойчивостью, сосредоточенностью, переключаемостью, распределением и объемом.</a:t>
            </a:r>
          </a:p>
          <a:p>
            <a:pPr algn="just"/>
            <a:r>
              <a:rPr lang="ru-RU" b="1" dirty="0">
                <a:solidFill>
                  <a:srgbClr val="FF00FF"/>
                </a:solidFill>
                <a:effectLst/>
              </a:rPr>
              <a:t>  </a:t>
            </a:r>
            <a:r>
              <a:rPr lang="ru-RU" b="1" dirty="0" smtClean="0">
                <a:solidFill>
                  <a:srgbClr val="FF00FF"/>
                </a:solidFill>
                <a:effectLst/>
              </a:rPr>
              <a:t> </a:t>
            </a:r>
            <a:r>
              <a:rPr lang="ru-RU" b="1" i="1" u="sng" dirty="0" smtClean="0">
                <a:solidFill>
                  <a:srgbClr val="FF00FF"/>
                </a:solidFill>
                <a:effectLst/>
              </a:rPr>
              <a:t>Маленький </a:t>
            </a:r>
            <a:r>
              <a:rPr lang="ru-RU" b="1" i="1" u="sng" dirty="0">
                <a:solidFill>
                  <a:srgbClr val="FF00FF"/>
                </a:solidFill>
                <a:effectLst/>
              </a:rPr>
              <a:t>объем внимания</a:t>
            </a:r>
            <a:r>
              <a:rPr lang="ru-RU" b="1" u="sng" dirty="0">
                <a:solidFill>
                  <a:srgbClr val="FF00FF"/>
                </a:solidFill>
                <a:effectLst/>
              </a:rPr>
              <a:t> </a:t>
            </a:r>
            <a:r>
              <a:rPr lang="ru-RU" b="1" dirty="0">
                <a:solidFill>
                  <a:srgbClr val="FF00FF"/>
                </a:solidFill>
                <a:effectLst/>
              </a:rPr>
              <a:t>- это невозможность сконцентрироваться одновременно на нескольких предметах, удерживать их в уме.</a:t>
            </a:r>
          </a:p>
          <a:p>
            <a:pPr algn="just"/>
            <a:r>
              <a:rPr lang="ru-RU" b="1" dirty="0">
                <a:solidFill>
                  <a:srgbClr val="FF00FF"/>
                </a:solidFill>
                <a:effectLst/>
              </a:rPr>
              <a:t>  </a:t>
            </a:r>
            <a:r>
              <a:rPr lang="ru-RU" b="1" dirty="0" smtClean="0">
                <a:solidFill>
                  <a:srgbClr val="FF00FF"/>
                </a:solidFill>
                <a:effectLst/>
              </a:rPr>
              <a:t> </a:t>
            </a:r>
            <a:r>
              <a:rPr lang="ru-RU" b="1" i="1" u="sng" dirty="0" smtClean="0">
                <a:solidFill>
                  <a:srgbClr val="FF00FF"/>
                </a:solidFill>
                <a:effectLst/>
              </a:rPr>
              <a:t>Недостаточная </a:t>
            </a:r>
            <a:r>
              <a:rPr lang="ru-RU" b="1" i="1" u="sng" dirty="0">
                <a:solidFill>
                  <a:srgbClr val="FF00FF"/>
                </a:solidFill>
                <a:effectLst/>
              </a:rPr>
              <a:t>концентрация</a:t>
            </a:r>
            <a:r>
              <a:rPr lang="ru-RU" b="1" u="sng" dirty="0">
                <a:solidFill>
                  <a:srgbClr val="FF00FF"/>
                </a:solidFill>
                <a:effectLst/>
              </a:rPr>
              <a:t> и </a:t>
            </a:r>
            <a:r>
              <a:rPr lang="ru-RU" b="1" i="1" u="sng" dirty="0">
                <a:solidFill>
                  <a:srgbClr val="FF00FF"/>
                </a:solidFill>
                <a:effectLst/>
              </a:rPr>
              <a:t>устойчивость внимания</a:t>
            </a:r>
            <a:r>
              <a:rPr lang="ru-RU" b="1" u="sng" dirty="0">
                <a:solidFill>
                  <a:srgbClr val="FF00FF"/>
                </a:solidFill>
                <a:effectLst/>
              </a:rPr>
              <a:t> </a:t>
            </a:r>
            <a:r>
              <a:rPr lang="ru-RU" b="1" dirty="0">
                <a:solidFill>
                  <a:srgbClr val="FF00FF"/>
                </a:solidFill>
                <a:effectLst/>
              </a:rPr>
              <a:t>- ребенку трудно долго сохранять внимание, не отвлекаясь и не ослабляя его.</a:t>
            </a:r>
          </a:p>
          <a:p>
            <a:pPr algn="just"/>
            <a:r>
              <a:rPr lang="ru-RU" b="1" dirty="0" smtClean="0">
                <a:solidFill>
                  <a:srgbClr val="FF00FF"/>
                </a:solidFill>
                <a:effectLst/>
              </a:rPr>
              <a:t>   </a:t>
            </a:r>
            <a:r>
              <a:rPr lang="ru-RU" b="1" i="1" u="sng" dirty="0" smtClean="0">
                <a:solidFill>
                  <a:srgbClr val="FF00FF"/>
                </a:solidFill>
                <a:effectLst/>
              </a:rPr>
              <a:t>Недостаточная избирательность внимания</a:t>
            </a:r>
            <a:r>
              <a:rPr lang="ru-RU" b="1" u="sng" dirty="0" smtClean="0">
                <a:solidFill>
                  <a:srgbClr val="FF00FF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00FF"/>
                </a:solidFill>
                <a:effectLst/>
              </a:rPr>
              <a:t>- ребенок не может сконцентрироваться именно на той части материала, которая необходима для решения поставленной задачи.</a:t>
            </a:r>
          </a:p>
          <a:p>
            <a:pPr algn="just"/>
            <a:r>
              <a:rPr lang="ru-RU" b="1" i="1" dirty="0" smtClean="0">
                <a:solidFill>
                  <a:srgbClr val="FF00FF"/>
                </a:solidFill>
                <a:effectLst/>
              </a:rPr>
              <a:t>   </a:t>
            </a:r>
            <a:r>
              <a:rPr lang="ru-RU" b="1" i="1" u="sng" dirty="0" smtClean="0">
                <a:solidFill>
                  <a:srgbClr val="FF00FF"/>
                </a:solidFill>
                <a:effectLst/>
              </a:rPr>
              <a:t>Плохо развитая переключаемость внимания</a:t>
            </a:r>
            <a:r>
              <a:rPr lang="ru-RU" b="1" u="sng" dirty="0" smtClean="0">
                <a:solidFill>
                  <a:srgbClr val="FF00FF"/>
                </a:solidFill>
                <a:effectLst/>
              </a:rPr>
              <a:t> </a:t>
            </a:r>
            <a:r>
              <a:rPr lang="ru-RU" b="1" dirty="0" smtClean="0">
                <a:solidFill>
                  <a:srgbClr val="FF00FF"/>
                </a:solidFill>
                <a:effectLst/>
              </a:rPr>
              <a:t>- ребенку трудно переключаться с выполнения одного вида деятельности на другой.</a:t>
            </a:r>
          </a:p>
          <a:p>
            <a:pPr algn="just"/>
            <a:r>
              <a:rPr lang="ru-RU" b="1" i="1" dirty="0" smtClean="0">
                <a:solidFill>
                  <a:srgbClr val="FF00FF"/>
                </a:solidFill>
                <a:effectLst/>
              </a:rPr>
              <a:t>   </a:t>
            </a:r>
            <a:r>
              <a:rPr lang="ru-RU" b="1" i="1" u="sng" dirty="0" smtClean="0">
                <a:solidFill>
                  <a:srgbClr val="FF00FF"/>
                </a:solidFill>
                <a:effectLst/>
              </a:rPr>
              <a:t>Плохо </a:t>
            </a:r>
            <a:r>
              <a:rPr lang="ru-RU" b="1" i="1" u="sng" dirty="0">
                <a:solidFill>
                  <a:srgbClr val="FF00FF"/>
                </a:solidFill>
                <a:effectLst/>
              </a:rPr>
              <a:t>развитая способность распределения внимания</a:t>
            </a:r>
            <a:r>
              <a:rPr lang="ru-RU" b="1" u="sng" dirty="0">
                <a:solidFill>
                  <a:srgbClr val="FF00FF"/>
                </a:solidFill>
                <a:effectLst/>
              </a:rPr>
              <a:t> </a:t>
            </a:r>
            <a:r>
              <a:rPr lang="ru-RU" b="1" dirty="0">
                <a:solidFill>
                  <a:srgbClr val="FF00FF"/>
                </a:solidFill>
                <a:effectLst/>
              </a:rPr>
              <a:t>- неумение эффективно (без ошибок) выполнять одновременно несколько дел.</a:t>
            </a:r>
          </a:p>
          <a:p>
            <a:pPr algn="just"/>
            <a:r>
              <a:rPr lang="ru-RU" b="1" i="1" dirty="0">
                <a:solidFill>
                  <a:srgbClr val="FF00FF"/>
                </a:solidFill>
                <a:effectLst/>
              </a:rPr>
              <a:t>  </a:t>
            </a:r>
            <a:r>
              <a:rPr lang="ru-RU" b="1" i="1" u="sng" dirty="0">
                <a:solidFill>
                  <a:srgbClr val="FF00FF"/>
                </a:solidFill>
                <a:effectLst/>
              </a:rPr>
              <a:t>Недостаточная произвольность внимания</a:t>
            </a:r>
            <a:r>
              <a:rPr lang="ru-RU" b="1" u="sng" dirty="0">
                <a:solidFill>
                  <a:srgbClr val="FF00FF"/>
                </a:solidFill>
                <a:effectLst/>
              </a:rPr>
              <a:t> </a:t>
            </a:r>
            <a:r>
              <a:rPr lang="ru-RU" b="1" dirty="0">
                <a:solidFill>
                  <a:srgbClr val="FF00FF"/>
                </a:solidFill>
                <a:effectLst/>
              </a:rPr>
              <a:t>- ребенок затрудняется сосредоточивать внимание по требованию.</a:t>
            </a:r>
          </a:p>
          <a:p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37312"/>
            <a:ext cx="7543800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1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1" y="692696"/>
            <a:ext cx="5257567" cy="37153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7056" y="285293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00FF"/>
                </a:solidFill>
              </a:rPr>
              <a:t>Упражнение  «Переплетённые линии</a:t>
            </a:r>
            <a:r>
              <a:rPr lang="ru-RU" b="1" u="sng" dirty="0" smtClean="0">
                <a:solidFill>
                  <a:srgbClr val="FF00FF"/>
                </a:solidFill>
              </a:rPr>
              <a:t>».</a:t>
            </a:r>
          </a:p>
          <a:p>
            <a:pPr algn="just"/>
            <a:endParaRPr lang="ru-RU" b="1" u="sng" dirty="0">
              <a:solidFill>
                <a:srgbClr val="FF00FF"/>
              </a:solidFill>
            </a:endParaRPr>
          </a:p>
          <a:p>
            <a:pPr algn="just"/>
            <a:endParaRPr lang="ru-RU" b="1" dirty="0" smtClean="0">
              <a:solidFill>
                <a:srgbClr val="FF00FF"/>
              </a:solidFill>
            </a:endParaRPr>
          </a:p>
          <a:p>
            <a:pPr algn="just"/>
            <a:r>
              <a:rPr lang="ru-RU" b="1" dirty="0">
                <a:solidFill>
                  <a:srgbClr val="FF00FF"/>
                </a:solidFill>
              </a:rPr>
              <a:t>Предложите ребёнку рисунок, на котором изображены переплетённые линии. Попросите ребёнка проследить за каждой линией от начала и до конца.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57056" y="335699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F00FF"/>
                </a:solidFill>
              </a:rPr>
              <a:t>Упражнение </a:t>
            </a:r>
            <a:r>
              <a:rPr lang="ru-RU" u="sng" dirty="0" smtClean="0">
                <a:solidFill>
                  <a:srgbClr val="FF00FF"/>
                </a:solidFill>
              </a:rPr>
              <a:t>«</a:t>
            </a:r>
            <a:r>
              <a:rPr lang="ru-RU" u="sng" dirty="0">
                <a:solidFill>
                  <a:srgbClr val="FF00FF"/>
                </a:solidFill>
              </a:rPr>
              <a:t>Кто больше</a:t>
            </a:r>
            <a:r>
              <a:rPr lang="ru-RU" u="sng" dirty="0" smtClean="0">
                <a:solidFill>
                  <a:srgbClr val="FF00FF"/>
                </a:solidFill>
              </a:rPr>
              <a:t>».</a:t>
            </a:r>
          </a:p>
          <a:p>
            <a:pPr algn="ctr"/>
            <a:endParaRPr lang="ru-RU" b="1" u="sng" dirty="0">
              <a:solidFill>
                <a:srgbClr val="FF00FF"/>
              </a:solidFill>
            </a:endParaRPr>
          </a:p>
          <a:p>
            <a:pPr algn="ctr"/>
            <a:endParaRPr lang="ru-RU" b="1" u="sng" dirty="0" smtClean="0">
              <a:solidFill>
                <a:srgbClr val="FF00FF"/>
              </a:solidFill>
            </a:endParaRPr>
          </a:p>
          <a:p>
            <a:pPr algn="just"/>
            <a:r>
              <a:rPr lang="ru-RU" dirty="0">
                <a:solidFill>
                  <a:srgbClr val="FF00FF"/>
                </a:solidFill>
              </a:rPr>
              <a:t>Детям даётся задание найти в помещении, как можно больше предметов одного цвета. Побеждает тот, кто назвал больше.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3" y="692696"/>
            <a:ext cx="4894323" cy="37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76129" y="1166842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FF00FF"/>
                </a:solidFill>
              </a:rPr>
              <a:t>Упражнение  «Большой глаз».</a:t>
            </a:r>
          </a:p>
          <a:p>
            <a:pPr algn="ctr"/>
            <a:endParaRPr lang="ru-RU" b="1" u="sng" dirty="0">
              <a:solidFill>
                <a:srgbClr val="FF00FF"/>
              </a:solidFill>
            </a:endParaRPr>
          </a:p>
          <a:p>
            <a:pPr algn="ctr"/>
            <a:endParaRPr lang="ru-RU" b="1" u="sng" dirty="0" smtClean="0">
              <a:solidFill>
                <a:srgbClr val="FF00FF"/>
              </a:solidFill>
            </a:endParaRPr>
          </a:p>
          <a:p>
            <a:pPr algn="just"/>
            <a:r>
              <a:rPr lang="ru-RU" dirty="0">
                <a:solidFill>
                  <a:srgbClr val="FF00FF"/>
                </a:solidFill>
              </a:rPr>
              <a:t>Перед ребёнком ставят несколько игрушек и просят запомнить в какой последовательности они стоят. После этого просят его отвернуться и меняют, например, две игрушки местами. Ребёнок поворачивается, и мы спрашиваем ребёнка о том, что изменилось.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4" y="1268760"/>
            <a:ext cx="4781153" cy="1646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6" y="3429000"/>
            <a:ext cx="4797564" cy="16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24128" y="692696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FF00FF"/>
                </a:solidFill>
              </a:rPr>
              <a:t>Упражнение  «Найди отличия».</a:t>
            </a:r>
            <a:endParaRPr lang="ru-RU" b="1" u="sng" dirty="0">
              <a:solidFill>
                <a:srgbClr val="FF00FF"/>
              </a:solidFill>
            </a:endParaRPr>
          </a:p>
          <a:p>
            <a:pPr algn="ctr"/>
            <a:endParaRPr lang="ru-RU" b="1" u="sng" dirty="0" smtClean="0">
              <a:solidFill>
                <a:srgbClr val="FF00FF"/>
              </a:solidFill>
            </a:endParaRPr>
          </a:p>
          <a:p>
            <a:pPr algn="just"/>
            <a:r>
              <a:rPr lang="ru-RU" dirty="0">
                <a:solidFill>
                  <a:srgbClr val="FF00FF"/>
                </a:solidFill>
              </a:rPr>
              <a:t>Детям предлагаются картинки из популярных детских журналов или книжек под общим названием «Найди отличия». Пара картинок, имеющих различный сюжет, отличаются малозаметными деталями. Обычно количество этих деталей оговаривается. Например: «Найди семь отличий».</a:t>
            </a:r>
          </a:p>
          <a:p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5400600" cy="40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9" y="3429000"/>
            <a:ext cx="8157006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249" y="116632"/>
            <a:ext cx="864322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</a:t>
            </a:r>
            <a:r>
              <a:rPr lang="ru-RU" dirty="0" smtClean="0"/>
              <a:t> </a:t>
            </a:r>
            <a:r>
              <a:rPr lang="ru-RU" b="1" u="sng" dirty="0">
                <a:solidFill>
                  <a:srgbClr val="FF00FF"/>
                </a:solidFill>
              </a:rPr>
              <a:t>Упражнение «Похоже – не похоже».</a:t>
            </a:r>
          </a:p>
          <a:p>
            <a:r>
              <a:rPr lang="ru-RU" b="1" dirty="0">
                <a:solidFill>
                  <a:srgbClr val="FF00FF"/>
                </a:solidFill>
              </a:rPr>
              <a:t> </a:t>
            </a:r>
          </a:p>
          <a:p>
            <a:pPr algn="just"/>
            <a:r>
              <a:rPr lang="ru-RU" sz="1500" b="1" dirty="0">
                <a:solidFill>
                  <a:srgbClr val="FF00FF"/>
                </a:solidFill>
              </a:rPr>
              <a:t>Игра учит детей внимательно рассматривать предметы, выделять их общие и отличительные признаки.</a:t>
            </a:r>
          </a:p>
          <a:p>
            <a:pPr algn="just"/>
            <a:r>
              <a:rPr lang="ru-RU" sz="1500" b="1" dirty="0">
                <a:solidFill>
                  <a:srgbClr val="FF00FF"/>
                </a:solidFill>
              </a:rPr>
              <a:t>Необходимый инвентарь: пара похожих игрушек, например: трактор и машинка, кукла и неваляшка.</a:t>
            </a:r>
          </a:p>
          <a:p>
            <a:pPr algn="just"/>
            <a:r>
              <a:rPr lang="ru-RU" sz="1500" b="1" dirty="0">
                <a:solidFill>
                  <a:srgbClr val="FF00FF"/>
                </a:solidFill>
              </a:rPr>
              <a:t>◈ Как играем: предложите ребенку посоревноваться — кто быстрее найдет похожие игрушки. Найдите их вместе и просите ребенка сначала сказать, чем они похожи (например: у зайки и мишки пушистые, лапки, ушки, хвостики, глазки и пр.), а затем — чем отличаются друг от друга (мишка — большой, ушки маленькие, коричневый; зайка — маленький, беленький, ушки длинные).</a:t>
            </a:r>
          </a:p>
          <a:p>
            <a:pPr algn="just"/>
            <a:r>
              <a:rPr lang="ru-RU" sz="1500" b="1" dirty="0">
                <a:solidFill>
                  <a:srgbClr val="FF00FF"/>
                </a:solidFill>
              </a:rPr>
              <a:t>◈ Усложняем: возьмите две пары игрушек, более похожие друг на друга, — большой и маленький мячик, две машинки разных марок и пр.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2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49" y="116632"/>
            <a:ext cx="864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9" y="2060848"/>
            <a:ext cx="5290948" cy="2160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8" y="4437112"/>
            <a:ext cx="5290948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249" y="260648"/>
            <a:ext cx="72750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FF00FF"/>
                </a:solidFill>
              </a:rPr>
              <a:t>Упражнение «</a:t>
            </a:r>
            <a:r>
              <a:rPr lang="ru-RU" sz="1400" b="1" u="sng" dirty="0" err="1">
                <a:solidFill>
                  <a:srgbClr val="FF00FF"/>
                </a:solidFill>
              </a:rPr>
              <a:t>Изменялки</a:t>
            </a:r>
            <a:r>
              <a:rPr lang="ru-RU" sz="1400" b="1" u="sng" dirty="0">
                <a:solidFill>
                  <a:srgbClr val="FF00FF"/>
                </a:solidFill>
              </a:rPr>
              <a:t>».</a:t>
            </a:r>
          </a:p>
          <a:p>
            <a:r>
              <a:rPr lang="ru-RU" sz="1400" b="1" dirty="0">
                <a:solidFill>
                  <a:srgbClr val="FF00FF"/>
                </a:solidFill>
              </a:rPr>
              <a:t> </a:t>
            </a:r>
          </a:p>
          <a:p>
            <a:pPr algn="just"/>
            <a:r>
              <a:rPr lang="ru-RU" sz="1400" b="1" dirty="0">
                <a:solidFill>
                  <a:srgbClr val="FF00FF"/>
                </a:solidFill>
              </a:rPr>
              <a:t>Игра помогает формировать произвольное внимание, память</a:t>
            </a:r>
          </a:p>
          <a:p>
            <a:pPr algn="just"/>
            <a:r>
              <a:rPr lang="ru-RU" sz="1400" b="1" dirty="0">
                <a:solidFill>
                  <a:srgbClr val="FF00FF"/>
                </a:solidFill>
              </a:rPr>
              <a:t>Необходимый инвентарь: игрушки.</a:t>
            </a:r>
          </a:p>
          <a:p>
            <a:pPr algn="just"/>
            <a:r>
              <a:rPr lang="ru-RU" sz="1400" b="1" dirty="0">
                <a:solidFill>
                  <a:srgbClr val="FF00FF"/>
                </a:solidFill>
              </a:rPr>
              <a:t>◈ Как играем: поставьте на стол 3-4 игрушки, дайте ребенку рассмотреть их 1-2 минуты. Затем попросите его отвернуться и уберите одну игрушку. Что изменилось?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11552" y="1790708"/>
            <a:ext cx="28803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FF"/>
                </a:solidFill>
              </a:rPr>
              <a:t>◈ Закрепляем: играть можно на кухне — например, положить на стол овощи до трех - пяти наименований (луковица, картошка, морковь, чеснок, свекла, редис и др.). Убрать 1-2 овоща, а ребенок должен вспомнить, каких овощей не хватает, и назвать их.</a:t>
            </a:r>
          </a:p>
          <a:p>
            <a:pPr algn="just"/>
            <a:r>
              <a:rPr lang="ru-RU" sz="1400" b="1" dirty="0">
                <a:solidFill>
                  <a:srgbClr val="FF00FF"/>
                </a:solidFill>
              </a:rPr>
              <a:t>◈ Усложняем: если играете с игрушками, увеличьте их количество 3-5 штук. Можно ставить похожие игрушки (например: 3 игрушки из 5 немного отличаются друг от друга). Можно не убирать предметы, а менять их местами. Можно превратить игру в соревнование, задавая друг другу задачки по очереди.</a:t>
            </a:r>
          </a:p>
          <a:p>
            <a:pPr algn="just"/>
            <a:endParaRPr lang="ru-RU" sz="1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</TotalTime>
  <Words>436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2014-12-18T19:44:44Z</dcterms:created>
  <dcterms:modified xsi:type="dcterms:W3CDTF">2014-12-18T20:36:36Z</dcterms:modified>
</cp:coreProperties>
</file>