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9" r:id="rId4"/>
    <p:sldId id="266" r:id="rId5"/>
    <p:sldId id="262" r:id="rId6"/>
    <p:sldId id="267" r:id="rId7"/>
    <p:sldId id="261" r:id="rId8"/>
    <p:sldId id="268" r:id="rId9"/>
    <p:sldId id="258" r:id="rId10"/>
    <p:sldId id="269" r:id="rId11"/>
    <p:sldId id="263" r:id="rId12"/>
    <p:sldId id="264" r:id="rId13"/>
    <p:sldId id="2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81111-22A4-45EE-898E-EC6614991167}" type="datetimeFigureOut">
              <a:rPr lang="ru-RU" smtClean="0"/>
              <a:pPr/>
              <a:t>12.02.2015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58B88-10E9-4657-B6AA-CD2DC7E5057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558B88-10E9-4657-B6AA-CD2DC7E5057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B434F-5390-4D87-9C44-F8EA515684D4}" type="slidenum">
              <a:rPr lang="ru-RU" smtClean="0"/>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C56A06F-AD58-4992-B7BD-92CDA5C96F28}"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B2B434F-5390-4D87-9C44-F8EA515684D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56A06F-AD58-4992-B7BD-92CDA5C96F28}" type="datetimeFigureOut">
              <a:rPr lang="ru-RU" smtClean="0"/>
              <a:pPr/>
              <a:t>12.02.2015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2B434F-5390-4D87-9C44-F8EA515684D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C:\Users\user\Desktop\&#1063;&#1072;&#1081;&#1082;&#1086;&#1074;&#1089;&#1082;&#1080;&#1081;%20&#1055;.&#1048;.%20-%20&#1042;&#1072;&#1083;&#1100;&#1089;%20&#1094;&#1074;&#1077;&#1090;&#1086;&#1074;%20&#1080;&#1079;%20&#1073;&#1072;&#1083;&#1077;&#1090;&#1072;%20&#1065;&#1077;&#1083;&#1082;&#1091;&#1085;&#1095;&#1080;&#1082;%20%20(audiopoisk.com).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899592" y="908719"/>
            <a:ext cx="6952183" cy="432049"/>
          </a:xfrm>
        </p:spPr>
        <p:txBody>
          <a:bodyPr>
            <a:normAutofit fontScale="90000"/>
          </a:bodyPr>
          <a:lstStyle/>
          <a:p>
            <a:pPr algn="ctr"/>
            <a:r>
              <a:rPr lang="ru-RU" dirty="0" smtClean="0"/>
              <a:t> </a:t>
            </a:r>
            <a:endParaRPr lang="ru-RU" dirty="0"/>
          </a:p>
        </p:txBody>
      </p:sp>
      <p:sp>
        <p:nvSpPr>
          <p:cNvPr id="7" name="Прямоугольник 6"/>
          <p:cNvSpPr/>
          <p:nvPr/>
        </p:nvSpPr>
        <p:spPr>
          <a:xfrm>
            <a:off x="899592" y="4365105"/>
            <a:ext cx="7704856" cy="369332"/>
          </a:xfrm>
          <a:prstGeom prst="rect">
            <a:avLst/>
          </a:prstGeom>
        </p:spPr>
        <p:txBody>
          <a:bodyPr wrap="square">
            <a:spAutoFit/>
          </a:bodyPr>
          <a:lstStyle/>
          <a:p>
            <a:pPr lvl="0" fontAlgn="base">
              <a:spcBef>
                <a:spcPct val="0"/>
              </a:spcBef>
              <a:spcAft>
                <a:spcPct val="0"/>
              </a:spcAft>
              <a:tabLst>
                <a:tab pos="2517775" algn="l"/>
              </a:tabLst>
            </a:pPr>
            <a:r>
              <a:rPr lang="ru-RU" dirty="0" smtClean="0">
                <a:latin typeface="Arial" pitchFamily="34" charset="0"/>
                <a:ea typeface="Times New Roman" pitchFamily="18" charset="0"/>
                <a:cs typeface="Arial" pitchFamily="34" charset="0"/>
              </a:rPr>
              <a:t>- </a:t>
            </a:r>
            <a:r>
              <a:rPr lang="ru-RU" dirty="0" smtClean="0">
                <a:latin typeface="Arial" pitchFamily="34" charset="0"/>
                <a:ea typeface="Times New Roman" pitchFamily="18" charset="0"/>
                <a:cs typeface="Arial" pitchFamily="34" charset="0"/>
              </a:rPr>
              <a:t> </a:t>
            </a:r>
            <a:endParaRPr lang="ru-RU" sz="2400" dirty="0" smtClean="0">
              <a:latin typeface="Arial" pitchFamily="34" charset="0"/>
              <a:cs typeface="Arial" pitchFamily="34" charset="0"/>
            </a:endParaRPr>
          </a:p>
        </p:txBody>
      </p:sp>
      <p:pic>
        <p:nvPicPr>
          <p:cNvPr id="10241" name="Picture 1" descr="C:\Users\user\Desktop\104719679_420920_romashki_nebo_stebli_1680x1050__wwwGdeFonru_.jpg"/>
          <p:cNvPicPr>
            <a:picLocks noChangeAspect="1" noChangeArrowheads="1"/>
          </p:cNvPicPr>
          <p:nvPr/>
        </p:nvPicPr>
        <p:blipFill>
          <a:blip r:embed="rId2" cstate="print"/>
          <a:srcRect/>
          <a:stretch>
            <a:fillRect/>
          </a:stretch>
        </p:blipFill>
        <p:spPr bwMode="auto">
          <a:xfrm>
            <a:off x="0" y="0"/>
            <a:ext cx="9144000" cy="7029400"/>
          </a:xfrm>
          <a:prstGeom prst="rect">
            <a:avLst/>
          </a:prstGeom>
          <a:noFill/>
        </p:spPr>
      </p:pic>
      <p:sp>
        <p:nvSpPr>
          <p:cNvPr id="9" name="Прямоугольник 8"/>
          <p:cNvSpPr/>
          <p:nvPr/>
        </p:nvSpPr>
        <p:spPr>
          <a:xfrm>
            <a:off x="5076056" y="116632"/>
            <a:ext cx="3960440" cy="2462213"/>
          </a:xfrm>
          <a:prstGeom prst="rect">
            <a:avLst/>
          </a:prstGeom>
        </p:spPr>
        <p:txBody>
          <a:bodyPr wrap="square">
            <a:spAutoFit/>
          </a:bodyPr>
          <a:lstStyle/>
          <a:p>
            <a:pPr lvl="0" fontAlgn="base">
              <a:spcBef>
                <a:spcPct val="0"/>
              </a:spcBef>
              <a:spcAft>
                <a:spcPct val="0"/>
              </a:spcAft>
              <a:tabLst>
                <a:tab pos="2517775" algn="l"/>
              </a:tabLst>
            </a:pPr>
            <a:r>
              <a:rPr lang="ru-RU" sz="1400" dirty="0" smtClean="0">
                <a:solidFill>
                  <a:schemeClr val="bg1"/>
                </a:solidFill>
                <a:latin typeface="Arial" pitchFamily="34" charset="0"/>
                <a:ea typeface="Times New Roman" pitchFamily="18" charset="0"/>
                <a:cs typeface="Arial" pitchFamily="34" charset="0"/>
              </a:rPr>
              <a:t>Ребята, скажите мне, какое самое теплое, жаркое время года?</a:t>
            </a:r>
            <a:endParaRPr lang="ru-RU" sz="1400"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2517775" algn="l"/>
              </a:tabLst>
            </a:pPr>
            <a:r>
              <a:rPr lang="ru-RU" sz="1400" dirty="0" smtClean="0">
                <a:solidFill>
                  <a:schemeClr val="bg1"/>
                </a:solidFill>
                <a:latin typeface="Arial" pitchFamily="34" charset="0"/>
                <a:ea typeface="Times New Roman" pitchFamily="18" charset="0"/>
                <a:cs typeface="Arial" pitchFamily="34" charset="0"/>
              </a:rPr>
              <a:t>- Лето.</a:t>
            </a:r>
            <a:endParaRPr lang="ru-RU" sz="1400"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2517775" algn="l"/>
              </a:tabLst>
            </a:pPr>
            <a:r>
              <a:rPr lang="ru-RU" sz="1400" dirty="0" smtClean="0">
                <a:solidFill>
                  <a:schemeClr val="bg1"/>
                </a:solidFill>
                <a:latin typeface="Arial" pitchFamily="34" charset="0"/>
                <a:ea typeface="Times New Roman" pitchFamily="18" charset="0"/>
                <a:cs typeface="Arial" pitchFamily="34" charset="0"/>
              </a:rPr>
              <a:t>- Правильно, лето.</a:t>
            </a:r>
            <a:endParaRPr lang="ru-RU" sz="1400"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2517775" algn="l"/>
              </a:tabLst>
            </a:pPr>
            <a:r>
              <a:rPr lang="ru-RU" sz="1400" dirty="0" smtClean="0">
                <a:solidFill>
                  <a:schemeClr val="bg1"/>
                </a:solidFill>
                <a:latin typeface="Arial" pitchFamily="34" charset="0"/>
                <a:ea typeface="Times New Roman" pitchFamily="18" charset="0"/>
                <a:cs typeface="Arial" pitchFamily="34" charset="0"/>
              </a:rPr>
              <a:t>- А что растет летом на полях, лугах, какие растения росли летом на ваших участках в детском саду?</a:t>
            </a:r>
            <a:endParaRPr lang="ru-RU" sz="1400"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2517775" algn="l"/>
              </a:tabLst>
            </a:pPr>
            <a:r>
              <a:rPr lang="ru-RU" sz="1400" dirty="0" smtClean="0">
                <a:solidFill>
                  <a:schemeClr val="bg1"/>
                </a:solidFill>
                <a:latin typeface="Arial" pitchFamily="34" charset="0"/>
                <a:ea typeface="Times New Roman" pitchFamily="18" charset="0"/>
                <a:cs typeface="Arial" pitchFamily="34" charset="0"/>
              </a:rPr>
              <a:t>- Разная трава, кустарники, различные цветы.</a:t>
            </a:r>
          </a:p>
          <a:p>
            <a:pPr lvl="0" eaLnBrk="0" fontAlgn="base" hangingPunct="0">
              <a:spcBef>
                <a:spcPct val="0"/>
              </a:spcBef>
              <a:spcAft>
                <a:spcPct val="0"/>
              </a:spcAft>
              <a:tabLst>
                <a:tab pos="2517775" algn="l"/>
              </a:tabLst>
            </a:pPr>
            <a:r>
              <a:rPr lang="ru-RU" sz="1400" dirty="0" smtClean="0">
                <a:solidFill>
                  <a:schemeClr val="bg1"/>
                </a:solidFill>
                <a:latin typeface="Arial" pitchFamily="34" charset="0"/>
                <a:ea typeface="Times New Roman" pitchFamily="18" charset="0"/>
                <a:cs typeface="Arial" pitchFamily="34" charset="0"/>
              </a:rPr>
              <a:t>- Верно. В каждой группе на участке росли красивые, яркие цветы.</a:t>
            </a:r>
            <a:r>
              <a:rPr lang="ru-RU" sz="1400" dirty="0" smtClean="0">
                <a:solidFill>
                  <a:schemeClr val="bg1"/>
                </a:solidFill>
                <a:latin typeface="Arial" pitchFamily="34" charset="0"/>
                <a:cs typeface="Arial" pitchFamily="34" charset="0"/>
              </a:rPr>
              <a:t> </a:t>
            </a:r>
            <a:endParaRPr lang="ru-RU" sz="1400" dirty="0" smtClean="0">
              <a:solidFill>
                <a:schemeClr val="bg1"/>
              </a:solidFill>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user\Desktop\60845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804248" y="-68544"/>
            <a:ext cx="2016224"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17775" algn="l"/>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517775" algn="l"/>
              </a:tabLst>
            </a:pPr>
            <a:endParaRPr lang="ru-RU"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517775" algn="l"/>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517775" algn="l"/>
              </a:tabLst>
            </a:pPr>
            <a:endParaRPr lang="ru-RU"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Ребята, как называется произведение, которое вы только, что прослушали?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«Вальс цветов».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Верно. А кто автор этого произведения?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Петр Ильич Чайковский.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Правильно, молодцы. Какая музыка по характеру?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ответы детей. Посмотрите сколько у меня цветов, может мы с вами</a:t>
            </a:r>
            <a:r>
              <a:rPr kumimoji="0" lang="ru-RU"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сейчас сочиним танец цветов?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2517775"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6" name="Picture 2" descr="C:\Users\user\Desktop\1299988519_83388184b45b.gif"/>
          <p:cNvPicPr>
            <a:picLocks noChangeAspect="1" noChangeArrowheads="1"/>
          </p:cNvPicPr>
          <p:nvPr/>
        </p:nvPicPr>
        <p:blipFill>
          <a:blip r:embed="rId2" cstate="print"/>
          <a:srcRect/>
          <a:stretch>
            <a:fillRect/>
          </a:stretch>
        </p:blipFill>
        <p:spPr bwMode="auto">
          <a:xfrm>
            <a:off x="0" y="2924944"/>
            <a:ext cx="4297752" cy="3782021"/>
          </a:xfrm>
          <a:prstGeom prst="ellipse">
            <a:avLst/>
          </a:prstGeom>
          <a:ln w="63500" cap="rnd">
            <a:solidFill>
              <a:schemeClr val="bg1"/>
            </a:solidFill>
          </a:ln>
          <a:effectLst>
            <a:glow rad="101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507" name="Picture 3" descr="C:\Users\user\Desktop\1318155988_24.jpg"/>
          <p:cNvPicPr>
            <a:picLocks noChangeAspect="1" noChangeArrowheads="1"/>
          </p:cNvPicPr>
          <p:nvPr/>
        </p:nvPicPr>
        <p:blipFill>
          <a:blip r:embed="rId3" cstate="print"/>
          <a:srcRect/>
          <a:stretch>
            <a:fillRect/>
          </a:stretch>
        </p:blipFill>
        <p:spPr bwMode="auto">
          <a:xfrm>
            <a:off x="2555776" y="188640"/>
            <a:ext cx="4092091" cy="3063051"/>
          </a:xfrm>
          <a:prstGeom prst="round2DiagRect">
            <a:avLst>
              <a:gd name="adj1" fmla="val 16667"/>
              <a:gd name="adj2" fmla="val 30039"/>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user\Desktop\108481727_30_01_Kroete.gif"/>
          <p:cNvPicPr>
            <a:picLocks noChangeAspect="1" noChangeArrowheads="1" noCrop="1"/>
          </p:cNvPicPr>
          <p:nvPr/>
        </p:nvPicPr>
        <p:blipFill>
          <a:blip r:embed="rId2" cstate="print"/>
          <a:srcRect/>
          <a:stretch>
            <a:fillRect/>
          </a:stretch>
        </p:blipFill>
        <p:spPr bwMode="auto">
          <a:xfrm>
            <a:off x="6084168" y="5085184"/>
            <a:ext cx="1971675" cy="1428750"/>
          </a:xfrm>
          <a:prstGeom prst="rect">
            <a:avLst/>
          </a:prstGeom>
          <a:noFill/>
        </p:spPr>
      </p:pic>
      <p:pic>
        <p:nvPicPr>
          <p:cNvPr id="20487" name="Picture 7" descr="C:\Users\user\Desktop\92616474255919456.gif"/>
          <p:cNvPicPr>
            <a:picLocks noChangeAspect="1" noChangeArrowheads="1" noCrop="1"/>
          </p:cNvPicPr>
          <p:nvPr/>
        </p:nvPicPr>
        <p:blipFill>
          <a:blip r:embed="rId3" cstate="print"/>
          <a:srcRect/>
          <a:stretch>
            <a:fillRect/>
          </a:stretch>
        </p:blipFill>
        <p:spPr bwMode="auto">
          <a:xfrm>
            <a:off x="3923928" y="5229200"/>
            <a:ext cx="1331640" cy="1331640"/>
          </a:xfrm>
          <a:prstGeom prst="rect">
            <a:avLst/>
          </a:prstGeom>
          <a:noFill/>
        </p:spPr>
      </p:pic>
      <p:pic>
        <p:nvPicPr>
          <p:cNvPr id="20488" name="Picture 8" descr="C:\Users\user\Desktop\520713.gif"/>
          <p:cNvPicPr>
            <a:picLocks noChangeAspect="1" noChangeArrowheads="1" noCrop="1"/>
          </p:cNvPicPr>
          <p:nvPr/>
        </p:nvPicPr>
        <p:blipFill>
          <a:blip r:embed="rId4" cstate="print"/>
          <a:srcRect/>
          <a:stretch>
            <a:fillRect/>
          </a:stretch>
        </p:blipFill>
        <p:spPr bwMode="auto">
          <a:xfrm>
            <a:off x="3419872" y="620688"/>
            <a:ext cx="2209800" cy="3333750"/>
          </a:xfrm>
          <a:prstGeom prst="rect">
            <a:avLst/>
          </a:prstGeom>
          <a:noFill/>
        </p:spPr>
      </p:pic>
      <p:pic>
        <p:nvPicPr>
          <p:cNvPr id="20489" name="Picture 9" descr="C:\Users\user\Desktop\13.3.503.gif"/>
          <p:cNvPicPr>
            <a:picLocks noChangeAspect="1" noChangeArrowheads="1" noCrop="1"/>
          </p:cNvPicPr>
          <p:nvPr/>
        </p:nvPicPr>
        <p:blipFill>
          <a:blip r:embed="rId5" cstate="print"/>
          <a:srcRect/>
          <a:stretch>
            <a:fillRect/>
          </a:stretch>
        </p:blipFill>
        <p:spPr bwMode="auto">
          <a:xfrm>
            <a:off x="6300192" y="1052736"/>
            <a:ext cx="2376264" cy="2542754"/>
          </a:xfrm>
          <a:prstGeom prst="rect">
            <a:avLst/>
          </a:prstGeom>
          <a:noFill/>
        </p:spPr>
      </p:pic>
      <p:pic>
        <p:nvPicPr>
          <p:cNvPr id="20490" name="Picture 10" descr="C:\Users\user\Desktop\86215425_large_0_301fb_bcd0ec4b_L.gif"/>
          <p:cNvPicPr>
            <a:picLocks noChangeAspect="1" noChangeArrowheads="1" noCrop="1"/>
          </p:cNvPicPr>
          <p:nvPr/>
        </p:nvPicPr>
        <p:blipFill>
          <a:blip r:embed="rId6" cstate="print"/>
          <a:srcRect/>
          <a:stretch>
            <a:fillRect/>
          </a:stretch>
        </p:blipFill>
        <p:spPr bwMode="auto">
          <a:xfrm>
            <a:off x="-612576" y="116632"/>
            <a:ext cx="3923928" cy="4414419"/>
          </a:xfrm>
          <a:prstGeom prst="rect">
            <a:avLst/>
          </a:prstGeom>
          <a:noFill/>
        </p:spPr>
      </p:pic>
      <p:pic>
        <p:nvPicPr>
          <p:cNvPr id="20492" name="Picture 12" descr="C:\Users\user\Desktop\aJdLqRpjzS.gif"/>
          <p:cNvPicPr>
            <a:picLocks noChangeAspect="1" noChangeArrowheads="1" noCrop="1"/>
          </p:cNvPicPr>
          <p:nvPr/>
        </p:nvPicPr>
        <p:blipFill>
          <a:blip r:embed="rId7" cstate="print"/>
          <a:srcRect/>
          <a:stretch>
            <a:fillRect/>
          </a:stretch>
        </p:blipFill>
        <p:spPr bwMode="auto">
          <a:xfrm>
            <a:off x="1115616" y="4425702"/>
            <a:ext cx="1728192" cy="1728192"/>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esktop\0106.jpg"/>
          <p:cNvPicPr>
            <a:picLocks noChangeAspect="1" noChangeArrowheads="1"/>
          </p:cNvPicPr>
          <p:nvPr/>
        </p:nvPicPr>
        <p:blipFill>
          <a:blip r:embed="rId2" cstate="print"/>
          <a:srcRect/>
          <a:stretch>
            <a:fillRect/>
          </a:stretch>
        </p:blipFill>
        <p:spPr bwMode="auto">
          <a:xfrm>
            <a:off x="0" y="-171400"/>
            <a:ext cx="9144000" cy="7029400"/>
          </a:xfrm>
          <a:prstGeom prst="rect">
            <a:avLst/>
          </a:prstGeom>
          <a:noFill/>
        </p:spPr>
      </p:pic>
      <p:sp>
        <p:nvSpPr>
          <p:cNvPr id="1025" name="Rectangle 1"/>
          <p:cNvSpPr>
            <a:spLocks noChangeArrowheads="1"/>
          </p:cNvSpPr>
          <p:nvPr/>
        </p:nvSpPr>
        <p:spPr bwMode="auto">
          <a:xfrm>
            <a:off x="7524328" y="-152066"/>
            <a:ext cx="161967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поляне возле ёлки,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Где гуляли злые волки,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Стоит терем-теремок.</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 не низок, не высок.</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Ну а что за теремок, если в нем никто не живет? А кто же нам поможет поселить всех зверюшек в теремок?</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6660232" y="980728"/>
            <a:ext cx="1728191" cy="5328592"/>
          </a:xfrm>
        </p:spPr>
        <p:txBody>
          <a:bodyPr>
            <a:noAutofit/>
          </a:bodyPr>
          <a:lstStyle/>
          <a:p>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Ребята, сегодня мы послушаем произведение Петра Ильича Чайковского «Вальс цветов». Петр Ильич Чайковский – русский композитор, который создал много произведений классической музыки, среди них различные оперы, балетные спектакли. </a:t>
            </a:r>
            <a:br>
              <a:rPr lang="ru-RU" sz="1400" dirty="0" smtClean="0">
                <a:solidFill>
                  <a:schemeClr val="tx1"/>
                </a:solidFill>
              </a:rPr>
            </a:br>
            <a:r>
              <a:rPr lang="ru-RU" sz="1400" dirty="0" smtClean="0">
                <a:solidFill>
                  <a:schemeClr val="tx1"/>
                </a:solidFill>
              </a:rPr>
              <a:t>«Вальс цветов», который мы сейчас будем слушать, является отрывком балетного спектакля «Щелкунчик».</a:t>
            </a:r>
            <a:br>
              <a:rPr lang="ru-RU" sz="1400" dirty="0" smtClean="0">
                <a:solidFill>
                  <a:schemeClr val="tx1"/>
                </a:solidFill>
              </a:rPr>
            </a:br>
            <a:r>
              <a:rPr lang="ru-RU" sz="1400" dirty="0" smtClean="0">
                <a:solidFill>
                  <a:schemeClr val="tx1"/>
                </a:solidFill>
              </a:rPr>
              <a:t>Дети, слушайте произведение внимательно, потому что после прослушивания я буду задавать вам </a:t>
            </a:r>
            <a:r>
              <a:rPr lang="ru-RU" sz="1400" dirty="0" smtClean="0">
                <a:solidFill>
                  <a:schemeClr val="tx1"/>
                </a:solidFill>
                <a:latin typeface="Times New Roman" pitchFamily="18" charset="0"/>
                <a:cs typeface="Times New Roman" pitchFamily="18" charset="0"/>
              </a:rPr>
              <a:t>вопросы.</a:t>
            </a:r>
            <a:r>
              <a:rPr lang="ru-RU" sz="1600" dirty="0" smtClean="0"/>
              <a:t/>
            </a:r>
            <a:br>
              <a:rPr lang="ru-RU" sz="1600" dirty="0" smtClean="0"/>
            </a:br>
            <a:endParaRPr lang="ru-RU" sz="1600" dirty="0">
              <a:solidFill>
                <a:schemeClr val="tx1"/>
              </a:solidFill>
            </a:endParaRPr>
          </a:p>
        </p:txBody>
      </p:sp>
      <p:pic>
        <p:nvPicPr>
          <p:cNvPr id="6145" name="Picture 1" descr="C:\Users\user\Desktop\00000002.jpg"/>
          <p:cNvPicPr>
            <a:picLocks noChangeAspect="1" noChangeArrowheads="1"/>
          </p:cNvPicPr>
          <p:nvPr/>
        </p:nvPicPr>
        <p:blipFill>
          <a:blip r:embed="rId2" cstate="print"/>
          <a:srcRect/>
          <a:stretch>
            <a:fillRect/>
          </a:stretch>
        </p:blipFill>
        <p:spPr bwMode="auto">
          <a:xfrm>
            <a:off x="1907704" y="548680"/>
            <a:ext cx="4105733" cy="4863827"/>
          </a:xfrm>
          <a:prstGeom prst="rect">
            <a:avLst/>
          </a:prstGeom>
          <a:noFill/>
        </p:spPr>
      </p:pic>
      <p:pic>
        <p:nvPicPr>
          <p:cNvPr id="6146" name="Picture 2" descr="C:\Users\user\Desktop\g06058.gif"/>
          <p:cNvPicPr>
            <a:picLocks noChangeAspect="1" noChangeArrowheads="1" noCrop="1"/>
          </p:cNvPicPr>
          <p:nvPr/>
        </p:nvPicPr>
        <p:blipFill>
          <a:blip r:embed="rId3" cstate="print"/>
          <a:srcRect/>
          <a:stretch>
            <a:fillRect/>
          </a:stretch>
        </p:blipFill>
        <p:spPr bwMode="auto">
          <a:xfrm rot="1633096">
            <a:off x="183799" y="139765"/>
            <a:ext cx="734997" cy="511558"/>
          </a:xfrm>
          <a:prstGeom prst="rect">
            <a:avLst/>
          </a:prstGeom>
          <a:noFill/>
        </p:spPr>
      </p:pic>
      <p:pic>
        <p:nvPicPr>
          <p:cNvPr id="6155" name="Picture 11" descr="C:\Users\user\Desktop\0a763.gif"/>
          <p:cNvPicPr>
            <a:picLocks noChangeAspect="1" noChangeArrowheads="1" noCrop="1"/>
          </p:cNvPicPr>
          <p:nvPr/>
        </p:nvPicPr>
        <p:blipFill>
          <a:blip r:embed="rId4" cstate="print"/>
          <a:srcRect/>
          <a:stretch>
            <a:fillRect/>
          </a:stretch>
        </p:blipFill>
        <p:spPr bwMode="auto">
          <a:xfrm>
            <a:off x="5076056" y="5517232"/>
            <a:ext cx="1434735" cy="1183657"/>
          </a:xfrm>
          <a:prstGeom prst="rect">
            <a:avLst/>
          </a:prstGeom>
          <a:noFill/>
        </p:spPr>
      </p:pic>
      <p:pic>
        <p:nvPicPr>
          <p:cNvPr id="6156" name="Picture 12" descr="C:\Users\user\Desktop\0a763.gif"/>
          <p:cNvPicPr>
            <a:picLocks noChangeAspect="1" noChangeArrowheads="1" noCrop="1"/>
          </p:cNvPicPr>
          <p:nvPr/>
        </p:nvPicPr>
        <p:blipFill>
          <a:blip r:embed="rId5" cstate="print"/>
          <a:srcRect/>
          <a:stretch>
            <a:fillRect/>
          </a:stretch>
        </p:blipFill>
        <p:spPr bwMode="auto">
          <a:xfrm>
            <a:off x="8172400" y="332656"/>
            <a:ext cx="770328" cy="635521"/>
          </a:xfrm>
          <a:prstGeom prst="rect">
            <a:avLst/>
          </a:prstGeom>
          <a:noFill/>
        </p:spPr>
      </p:pic>
      <p:pic>
        <p:nvPicPr>
          <p:cNvPr id="6157" name="Picture 13" descr="C:\Users\user\Desktop\0a763.gif"/>
          <p:cNvPicPr>
            <a:picLocks noChangeAspect="1" noChangeArrowheads="1" noCrop="1"/>
          </p:cNvPicPr>
          <p:nvPr/>
        </p:nvPicPr>
        <p:blipFill>
          <a:blip r:embed="rId6" cstate="print"/>
          <a:srcRect/>
          <a:stretch>
            <a:fillRect/>
          </a:stretch>
        </p:blipFill>
        <p:spPr bwMode="auto">
          <a:xfrm flipH="1">
            <a:off x="1115616" y="332656"/>
            <a:ext cx="683046" cy="563513"/>
          </a:xfrm>
          <a:prstGeom prst="rect">
            <a:avLst/>
          </a:prstGeom>
          <a:noFill/>
        </p:spPr>
      </p:pic>
      <p:pic>
        <p:nvPicPr>
          <p:cNvPr id="6158" name="Picture 14" descr="C:\Users\user\Desktop\0a763.gif"/>
          <p:cNvPicPr>
            <a:picLocks noChangeAspect="1" noChangeArrowheads="1" noCrop="1"/>
          </p:cNvPicPr>
          <p:nvPr/>
        </p:nvPicPr>
        <p:blipFill>
          <a:blip r:embed="rId4" cstate="print"/>
          <a:srcRect/>
          <a:stretch>
            <a:fillRect/>
          </a:stretch>
        </p:blipFill>
        <p:spPr bwMode="auto">
          <a:xfrm>
            <a:off x="251520" y="2132856"/>
            <a:ext cx="1296144" cy="1069318"/>
          </a:xfrm>
          <a:prstGeom prst="rect">
            <a:avLst/>
          </a:prstGeom>
          <a:noFill/>
        </p:spPr>
      </p:pic>
      <p:pic>
        <p:nvPicPr>
          <p:cNvPr id="6159" name="Picture 15" descr="C:\Users\user\Desktop\0a763.gif"/>
          <p:cNvPicPr>
            <a:picLocks noChangeAspect="1" noChangeArrowheads="1" noCrop="1"/>
          </p:cNvPicPr>
          <p:nvPr/>
        </p:nvPicPr>
        <p:blipFill>
          <a:blip r:embed="rId4" cstate="print"/>
          <a:srcRect/>
          <a:stretch>
            <a:fillRect/>
          </a:stretch>
        </p:blipFill>
        <p:spPr bwMode="auto">
          <a:xfrm>
            <a:off x="1259632" y="5301208"/>
            <a:ext cx="1656184" cy="1366353"/>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ick_531bbf4d7b712a7abbbc5f33f7e9623149476b0a.jpg"/>
          <p:cNvPicPr>
            <a:picLocks noChangeAspect="1"/>
          </p:cNvPicPr>
          <p:nvPr/>
        </p:nvPicPr>
        <p:blipFill>
          <a:blip r:embed="rId3" cstate="print"/>
          <a:stretch>
            <a:fillRect/>
          </a:stretch>
        </p:blipFill>
        <p:spPr>
          <a:xfrm>
            <a:off x="251520" y="1052736"/>
            <a:ext cx="4027968"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f25a59195e25.jpg"/>
          <p:cNvPicPr>
            <a:picLocks noChangeAspect="1"/>
          </p:cNvPicPr>
          <p:nvPr/>
        </p:nvPicPr>
        <p:blipFill>
          <a:blip r:embed="rId4" cstate="print"/>
          <a:stretch>
            <a:fillRect/>
          </a:stretch>
        </p:blipFill>
        <p:spPr>
          <a:xfrm>
            <a:off x="4644008" y="1052736"/>
            <a:ext cx="4248472"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e89e0d87551e.jpg"/>
          <p:cNvPicPr>
            <a:picLocks noChangeAspect="1"/>
          </p:cNvPicPr>
          <p:nvPr/>
        </p:nvPicPr>
        <p:blipFill>
          <a:blip r:embed="rId5" cstate="print"/>
          <a:stretch>
            <a:fillRect/>
          </a:stretch>
        </p:blipFill>
        <p:spPr>
          <a:xfrm>
            <a:off x="2411760" y="4005064"/>
            <a:ext cx="4176464"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Чайковский П.И. - Вальс цветов из балета Щелкунчик  (audiopoisk.com).mp3">
            <a:hlinkClick r:id="" action="ppaction://media"/>
          </p:cNvPr>
          <p:cNvPicPr>
            <a:picLocks noRot="1" noChangeAspect="1"/>
          </p:cNvPicPr>
          <p:nvPr>
            <a:audioFile r:link="rId1"/>
          </p:nvPr>
        </p:nvPicPr>
        <p:blipFill>
          <a:blip r:embed="rId6" cstate="print"/>
          <a:stretch>
            <a:fillRect/>
          </a:stretch>
        </p:blipFill>
        <p:spPr>
          <a:xfrm>
            <a:off x="539552" y="6237312"/>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ruglov250213.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2"/>
          </a:lnRef>
          <a:fillRef idx="1">
            <a:schemeClr val="lt1"/>
          </a:fillRef>
          <a:effectRef idx="0">
            <a:schemeClr val="accent2"/>
          </a:effectRef>
          <a:fontRef idx="minor">
            <a:schemeClr val="dk1"/>
          </a:fontRef>
        </p:style>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115616" y="1268760"/>
            <a:ext cx="1187624" cy="143545"/>
          </a:xfrm>
        </p:spPr>
        <p:txBody>
          <a:bodyPr>
            <a:normAutofit fontScale="90000"/>
          </a:bodyPr>
          <a:lstStyle/>
          <a:p>
            <a:pPr algn="ctr"/>
            <a:r>
              <a:rPr lang="ru-RU" dirty="0" smtClean="0"/>
              <a:t> </a:t>
            </a:r>
            <a:endParaRPr lang="ru-RU" dirty="0"/>
          </a:p>
        </p:txBody>
      </p:sp>
      <p:pic>
        <p:nvPicPr>
          <p:cNvPr id="4" name="Рисунок 3" descr="snowdrop.jpg"/>
          <p:cNvPicPr>
            <a:picLocks noChangeAspect="1"/>
          </p:cNvPicPr>
          <p:nvPr/>
        </p:nvPicPr>
        <p:blipFill>
          <a:blip r:embed="rId2" cstate="print"/>
          <a:stretch>
            <a:fillRect/>
          </a:stretch>
        </p:blipFill>
        <p:spPr>
          <a:xfrm>
            <a:off x="179512" y="1124744"/>
            <a:ext cx="2556000" cy="2556000"/>
          </a:xfrm>
          <a:prstGeom prst="rect">
            <a:avLst/>
          </a:prstGeom>
        </p:spPr>
      </p:pic>
      <p:pic>
        <p:nvPicPr>
          <p:cNvPr id="5" name="Рисунок 4" descr="kruglov250213.jpg"/>
          <p:cNvPicPr>
            <a:picLocks noChangeAspect="1"/>
          </p:cNvPicPr>
          <p:nvPr/>
        </p:nvPicPr>
        <p:blipFill>
          <a:blip r:embed="rId3" cstate="print"/>
          <a:stretch>
            <a:fillRect/>
          </a:stretch>
        </p:blipFill>
        <p:spPr>
          <a:xfrm>
            <a:off x="2771800" y="620688"/>
            <a:ext cx="2880319" cy="2556024"/>
          </a:xfrm>
          <a:prstGeom prst="rect">
            <a:avLst/>
          </a:prstGeom>
        </p:spPr>
      </p:pic>
      <p:pic>
        <p:nvPicPr>
          <p:cNvPr id="6" name="Рисунок 5" descr="i.jpg"/>
          <p:cNvPicPr>
            <a:picLocks noChangeAspect="1"/>
          </p:cNvPicPr>
          <p:nvPr/>
        </p:nvPicPr>
        <p:blipFill>
          <a:blip r:embed="rId4" cstate="print"/>
          <a:stretch>
            <a:fillRect/>
          </a:stretch>
        </p:blipFill>
        <p:spPr>
          <a:xfrm>
            <a:off x="2771800" y="4293096"/>
            <a:ext cx="2880320" cy="2448272"/>
          </a:xfrm>
          <a:prstGeom prst="rect">
            <a:avLst/>
          </a:prstGeom>
        </p:spPr>
      </p:pic>
      <p:pic>
        <p:nvPicPr>
          <p:cNvPr id="7" name="Рисунок 6" descr="435_1014.jpg"/>
          <p:cNvPicPr>
            <a:picLocks noChangeAspect="1"/>
          </p:cNvPicPr>
          <p:nvPr/>
        </p:nvPicPr>
        <p:blipFill>
          <a:blip r:embed="rId5" cstate="print"/>
          <a:stretch>
            <a:fillRect/>
          </a:stretch>
        </p:blipFill>
        <p:spPr>
          <a:xfrm>
            <a:off x="5652120" y="4221088"/>
            <a:ext cx="3359984" cy="2483984"/>
          </a:xfrm>
          <a:prstGeom prst="rect">
            <a:avLst/>
          </a:prstGeom>
        </p:spPr>
      </p:pic>
      <p:pic>
        <p:nvPicPr>
          <p:cNvPr id="8" name="Рисунок 7" descr="0933d4dcc5be699b361e2f78334ed7c8.jpg"/>
          <p:cNvPicPr>
            <a:picLocks noChangeAspect="1"/>
          </p:cNvPicPr>
          <p:nvPr/>
        </p:nvPicPr>
        <p:blipFill>
          <a:blip r:embed="rId6" cstate="print"/>
          <a:stretch>
            <a:fillRect/>
          </a:stretch>
        </p:blipFill>
        <p:spPr>
          <a:xfrm>
            <a:off x="5756444" y="1124744"/>
            <a:ext cx="3387556" cy="2520280"/>
          </a:xfrm>
          <a:prstGeom prst="rect">
            <a:avLst/>
          </a:prstGeom>
        </p:spPr>
      </p:pic>
      <p:pic>
        <p:nvPicPr>
          <p:cNvPr id="9" name="Рисунок 8" descr="79151982_4136529_narcissus_06_1_.jpg"/>
          <p:cNvPicPr>
            <a:picLocks noChangeAspect="1"/>
          </p:cNvPicPr>
          <p:nvPr/>
        </p:nvPicPr>
        <p:blipFill>
          <a:blip r:embed="rId7" cstate="print"/>
          <a:stretch>
            <a:fillRect/>
          </a:stretch>
        </p:blipFill>
        <p:spPr>
          <a:xfrm>
            <a:off x="107504" y="4221088"/>
            <a:ext cx="2532496" cy="2412048"/>
          </a:xfrm>
          <a:prstGeom prst="rect">
            <a:avLst/>
          </a:prstGeom>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1330283945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635897" y="1772816"/>
            <a:ext cx="1440160" cy="287759"/>
          </a:xfrm>
        </p:spPr>
        <p:txBody>
          <a:bodyPr>
            <a:normAutofit fontScale="90000"/>
          </a:bodyPr>
          <a:lstStyle/>
          <a:p>
            <a:pPr algn="ctr"/>
            <a:r>
              <a:rPr lang="ru-RU" dirty="0" smtClean="0"/>
              <a:t> </a:t>
            </a:r>
            <a:endParaRPr lang="ru-RU" dirty="0"/>
          </a:p>
        </p:txBody>
      </p:sp>
      <p:pic>
        <p:nvPicPr>
          <p:cNvPr id="4" name="Рисунок 3" descr="5680.jpg"/>
          <p:cNvPicPr>
            <a:picLocks noChangeAspect="1"/>
          </p:cNvPicPr>
          <p:nvPr/>
        </p:nvPicPr>
        <p:blipFill>
          <a:blip r:embed="rId2" cstate="print"/>
          <a:stretch>
            <a:fillRect/>
          </a:stretch>
        </p:blipFill>
        <p:spPr>
          <a:xfrm>
            <a:off x="395536" y="908720"/>
            <a:ext cx="3384376"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08199ad65c2573fe0ad710c1bc2236a4.jpg"/>
          <p:cNvPicPr>
            <a:picLocks noChangeAspect="1"/>
          </p:cNvPicPr>
          <p:nvPr/>
        </p:nvPicPr>
        <p:blipFill>
          <a:blip r:embed="rId3" cstate="print"/>
          <a:stretch>
            <a:fillRect/>
          </a:stretch>
        </p:blipFill>
        <p:spPr>
          <a:xfrm>
            <a:off x="2771800" y="3933056"/>
            <a:ext cx="3888432" cy="26230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435_1014.jpg"/>
          <p:cNvPicPr>
            <a:picLocks noChangeAspect="1"/>
          </p:cNvPicPr>
          <p:nvPr/>
        </p:nvPicPr>
        <p:blipFill>
          <a:blip r:embed="rId4" cstate="print"/>
          <a:stretch>
            <a:fillRect/>
          </a:stretch>
        </p:blipFill>
        <p:spPr>
          <a:xfrm>
            <a:off x="4932040" y="836712"/>
            <a:ext cx="3647952" cy="28083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Desktop\1363157402_ciceklerin_anlamlari_22.jpg"/>
          <p:cNvPicPr>
            <a:picLocks noChangeAspect="1" noChangeArrowheads="1"/>
          </p:cNvPicPr>
          <p:nvPr/>
        </p:nvPicPr>
        <p:blipFill>
          <a:blip r:embed="rId2" cstate="print"/>
          <a:srcRect/>
          <a:stretch>
            <a:fillRect/>
          </a:stretch>
        </p:blipFill>
        <p:spPr bwMode="auto">
          <a:xfrm>
            <a:off x="4572" y="0"/>
            <a:ext cx="9139428"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9151982_4136529_narcissus_06_1_.jpg"/>
          <p:cNvPicPr>
            <a:picLocks noChangeAspect="1"/>
          </p:cNvPicPr>
          <p:nvPr/>
        </p:nvPicPr>
        <p:blipFill>
          <a:blip r:embed="rId3" cstate="print"/>
          <a:stretch>
            <a:fillRect/>
          </a:stretch>
        </p:blipFill>
        <p:spPr>
          <a:xfrm>
            <a:off x="251520" y="188640"/>
            <a:ext cx="3888432" cy="345638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descr="s3img_6061667_31799_19.jpg"/>
          <p:cNvPicPr>
            <a:picLocks noChangeAspect="1"/>
          </p:cNvPicPr>
          <p:nvPr/>
        </p:nvPicPr>
        <p:blipFill>
          <a:blip r:embed="rId4" cstate="print"/>
          <a:stretch>
            <a:fillRect/>
          </a:stretch>
        </p:blipFill>
        <p:spPr>
          <a:xfrm>
            <a:off x="2195736" y="3212976"/>
            <a:ext cx="5328592" cy="351476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98256504_mimoza.jpg"/>
          <p:cNvPicPr>
            <a:picLocks noChangeAspect="1"/>
          </p:cNvPicPr>
          <p:nvPr/>
        </p:nvPicPr>
        <p:blipFill>
          <a:blip r:embed="rId5" cstate="print"/>
          <a:stretch>
            <a:fillRect/>
          </a:stretch>
        </p:blipFill>
        <p:spPr>
          <a:xfrm>
            <a:off x="5039544" y="188640"/>
            <a:ext cx="4104456" cy="316835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6804248" y="2924945"/>
            <a:ext cx="1728192" cy="276999"/>
          </a:xfrm>
          <a:prstGeom prst="rect">
            <a:avLst/>
          </a:prstGeom>
        </p:spPr>
        <p:txBody>
          <a:bodyPr wrap="square">
            <a:spAutoFit/>
          </a:bodyPr>
          <a:lstStyle/>
          <a:p>
            <a:pPr lvl="0" fontAlgn="base">
              <a:spcBef>
                <a:spcPct val="0"/>
              </a:spcBef>
              <a:spcAft>
                <a:spcPct val="0"/>
              </a:spcAft>
              <a:tabLst>
                <a:tab pos="2517775" algn="l"/>
              </a:tabLst>
            </a:pPr>
            <a:r>
              <a:rPr lang="ru-RU" sz="1200" dirty="0" smtClean="0">
                <a:latin typeface="Arial" pitchFamily="34" charset="0"/>
                <a:ea typeface="Times New Roman" pitchFamily="18" charset="0"/>
                <a:cs typeface="Arial" pitchFamily="34" charset="0"/>
              </a:rPr>
              <a:t> </a:t>
            </a:r>
            <a:endParaRPr lang="ru-RU" sz="1200" dirty="0"/>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195</TotalTime>
  <Words>179</Words>
  <Application>Microsoft Office PowerPoint</Application>
  <PresentationFormat>Экран (4:3)</PresentationFormat>
  <Paragraphs>31</Paragraphs>
  <Slides>13</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 </vt:lpstr>
      <vt:lpstr>               Ребята, сегодня мы послушаем произведение Петра Ильича Чайковского «Вальс цветов». Петр Ильич Чайковский – русский композитор, который создал много произведений классической музыки, среди них различные оперы, балетные спектакли.  «Вальс цветов», который мы сейчас будем слушать, является отрывком балетного спектакля «Щелкунчик». Дети, слушайте произведение внимательно, потому что после прослушивания я буду задавать вам вопросы. </vt:lpstr>
      <vt:lpstr>Слайд 3</vt:lpstr>
      <vt:lpstr>Слайд 4</vt:lpstr>
      <vt:lpstr> </vt:lpstr>
      <vt:lpstr>Слайд 6</vt:lpstr>
      <vt:lpstr> </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«Цветы</dc:title>
  <dc:creator>Андрей</dc:creator>
  <cp:lastModifiedBy>user</cp:lastModifiedBy>
  <cp:revision>28</cp:revision>
  <dcterms:created xsi:type="dcterms:W3CDTF">2014-04-14T12:42:31Z</dcterms:created>
  <dcterms:modified xsi:type="dcterms:W3CDTF">2015-02-12T21:10:35Z</dcterms:modified>
</cp:coreProperties>
</file>