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42" r:id="rId2"/>
    <p:sldId id="345" r:id="rId3"/>
    <p:sldId id="346" r:id="rId4"/>
    <p:sldId id="386" r:id="rId5"/>
    <p:sldId id="351" r:id="rId6"/>
    <p:sldId id="350" r:id="rId7"/>
    <p:sldId id="356" r:id="rId8"/>
    <p:sldId id="359" r:id="rId9"/>
  </p:sldIdLst>
  <p:sldSz cx="9144000" cy="6858000" type="screen4x3"/>
  <p:notesSz cx="6815138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1FF74"/>
    <a:srgbClr val="FFCC00"/>
    <a:srgbClr val="FFFF66"/>
    <a:srgbClr val="2A7E54"/>
    <a:srgbClr val="339966"/>
    <a:srgbClr val="006000"/>
    <a:srgbClr val="140606"/>
    <a:srgbClr val="C49F00"/>
    <a:srgbClr val="FFE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72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1890" y="-114"/>
      </p:cViewPr>
      <p:guideLst>
        <p:guide orient="horz" pos="3132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BDC16-8D46-4E18-BFFA-BF2876A2FD29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2694"/>
            <a:ext cx="545211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3662"/>
            <a:ext cx="2953226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BE1C3-6109-4EF5-AC4A-30342AE5F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7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BE1C3-6109-4EF5-AC4A-30342AE5F6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4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3966622" cy="1440160"/>
          </a:xfrm>
        </p:spPr>
        <p:txBody>
          <a:bodyPr>
            <a:prstTxWarp prst="textCanU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1" spc="50" dirty="0" smtClean="0">
                <a:ln w="11430"/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МЫШЕЧНОГО КОРСЕТА</a:t>
            </a:r>
            <a:endParaRPr lang="ru-RU" sz="2800" b="1" i="1" spc="50" dirty="0">
              <a:ln w="11430"/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3744416" cy="3816424"/>
          </a:xfrm>
        </p:spPr>
        <p:txBody>
          <a:bodyPr>
            <a:normAutofit fontScale="92500" lnSpcReduction="10000"/>
          </a:bodyPr>
          <a:lstStyle/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  <a:p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Благодаря сокращению скелетных мышц  происходит</a:t>
            </a:r>
          </a:p>
          <a:p>
            <a:endParaRPr lang="ru-RU" sz="800" b="1" dirty="0" smtClean="0"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перемещении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тела в 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пространстве,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перемещение частей тела друг относительно друга,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поддержание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позы тела.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</a:br>
            <a:endParaRPr lang="ru-RU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1313" y="404663"/>
            <a:ext cx="2791130" cy="24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89" y="2060848"/>
            <a:ext cx="2003687" cy="398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D:\Работа МАДОУ №21 ИСКОРКА\оформление презентаций\Профилактика ОДА\mishechnaya-sistem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94"/>
          <a:stretch/>
        </p:blipFill>
        <p:spPr bwMode="auto">
          <a:xfrm>
            <a:off x="6880479" y="3007287"/>
            <a:ext cx="1710372" cy="31679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3960440" cy="1224136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rgbClr val="003366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функции суставов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58678"/>
            <a:ext cx="3960440" cy="4650642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dirty="0">
                <a:ln w="1905"/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Сустав представляет собой </a:t>
            </a:r>
            <a:r>
              <a:rPr lang="ru-RU" sz="2000" b="1" dirty="0" smtClean="0">
                <a:ln w="1905"/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подвижное соединение костей</a:t>
            </a:r>
          </a:p>
          <a:p>
            <a:endParaRPr lang="ru-RU" sz="800" b="1" dirty="0">
              <a:ln w="1905"/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ln w="1905"/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2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Суставы  </a:t>
            </a:r>
            <a:r>
              <a:rPr lang="ru-RU" sz="2200" b="1" dirty="0">
                <a:ln w="1905"/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 скелетные мышцы:</a:t>
            </a:r>
          </a:p>
          <a:p>
            <a:pPr>
              <a:spcBef>
                <a:spcPts val="0"/>
              </a:spcBef>
            </a:pPr>
            <a:endParaRPr lang="ru-RU" sz="800" b="1" dirty="0">
              <a:ln w="1905"/>
              <a:solidFill>
                <a:schemeClr val="accent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100" b="1" dirty="0">
                <a:solidFill>
                  <a:srgbClr val="00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участвуют в перемещении частей тела </a:t>
            </a:r>
            <a:r>
              <a:rPr lang="ru-RU" sz="2100" b="1" dirty="0" smtClean="0">
                <a:solidFill>
                  <a:srgbClr val="00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относительно друг </a:t>
            </a:r>
            <a:r>
              <a:rPr lang="ru-RU" sz="2100" b="1" dirty="0">
                <a:solidFill>
                  <a:srgbClr val="00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друга </a:t>
            </a:r>
          </a:p>
          <a:p>
            <a:pPr marL="171450" indent="-171450" algn="l">
              <a:buFont typeface="Arial" pitchFamily="34" charset="0"/>
              <a:buChar char="•"/>
            </a:pPr>
            <a:endParaRPr lang="ru-RU" sz="2100" b="1" i="1" dirty="0">
              <a:solidFill>
                <a:srgbClr val="00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100" b="1" dirty="0">
                <a:solidFill>
                  <a:srgbClr val="00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являются органами передвижения тела в </a:t>
            </a:r>
            <a:r>
              <a:rPr lang="ru-RU" sz="2100" b="1" dirty="0" smtClean="0">
                <a:solidFill>
                  <a:srgbClr val="00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пространстве</a:t>
            </a:r>
            <a:endParaRPr lang="ru-RU" sz="2100" b="1" dirty="0">
              <a:solidFill>
                <a:srgbClr val="00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ru-RU" sz="2100" b="1" i="1" dirty="0">
              <a:solidFill>
                <a:srgbClr val="00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2100" b="1" dirty="0">
                <a:solidFill>
                  <a:srgbClr val="00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содействуют сохранению положения тела, создавая точки </a:t>
            </a:r>
            <a:r>
              <a:rPr lang="ru-RU" sz="2100" b="1" dirty="0" smtClean="0">
                <a:solidFill>
                  <a:srgbClr val="00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опоры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900" b="1" dirty="0" smtClean="0">
              <a:solidFill>
                <a:srgbClr val="00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ru-RU" sz="1900" b="1" i="1" dirty="0">
                <a:solidFill>
                  <a:srgbClr val="00336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Функционирование сустава невозможно без мышц, приводящих его в движение.</a:t>
            </a:r>
            <a:endParaRPr lang="ru-RU" sz="1900" b="1" dirty="0">
              <a:solidFill>
                <a:srgbClr val="00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ru-RU" sz="800" dirty="0">
              <a:solidFill>
                <a:srgbClr val="66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27" y="548680"/>
            <a:ext cx="3349482" cy="540060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1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3960440" cy="1224136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chemeClr val="bg1"/>
                </a:solidFill>
                <a:effectLst>
                  <a:glow rad="101600">
                    <a:srgbClr val="0C06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</a:t>
            </a:r>
            <a:r>
              <a:rPr lang="ru-RU" sz="3600" b="1" spc="50" dirty="0" smtClean="0">
                <a:ln w="11430"/>
                <a:solidFill>
                  <a:schemeClr val="bg1"/>
                </a:solidFill>
                <a:effectLst>
                  <a:glow rad="101600">
                    <a:srgbClr val="0C06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функции связок</a:t>
            </a:r>
            <a:endParaRPr lang="ru-RU" sz="3600" b="1" spc="50" dirty="0">
              <a:ln w="11430"/>
              <a:solidFill>
                <a:schemeClr val="bg1"/>
              </a:solidFill>
              <a:effectLst>
                <a:glow rad="101600">
                  <a:srgbClr val="0C06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58678"/>
            <a:ext cx="4104456" cy="4650642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Связки являются важным элементом </a:t>
            </a:r>
            <a:r>
              <a:rPr lang="ru-RU" sz="1800" b="1" dirty="0" smtClean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сустава</a:t>
            </a:r>
            <a:r>
              <a:rPr lang="ru-RU" sz="1800" b="1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, </a:t>
            </a:r>
            <a:r>
              <a:rPr lang="ru-RU" sz="1800" b="1" dirty="0" smtClean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удерживающим </a:t>
            </a:r>
            <a:r>
              <a:rPr lang="ru-RU" sz="1800" b="1" dirty="0">
                <a:solidFill>
                  <a:srgbClr val="6633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кости в определенном положении относительно друг друга. </a:t>
            </a:r>
            <a:endParaRPr lang="ru-RU" sz="1800" b="1" dirty="0" smtClean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ru-RU" sz="800" b="1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ru-RU" sz="800" b="1" dirty="0" smtClean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spcBef>
                <a:spcPts val="0"/>
              </a:spcBef>
            </a:pPr>
            <a:r>
              <a:rPr lang="ru-RU" sz="28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функции различают связки: </a:t>
            </a:r>
          </a:p>
          <a:p>
            <a:pPr>
              <a:spcBef>
                <a:spcPts val="0"/>
              </a:spcBef>
            </a:pPr>
            <a:endParaRPr lang="ru-RU" sz="900" b="1" i="1" dirty="0"/>
          </a:p>
          <a:p>
            <a:pPr marL="171450" indent="-17145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8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укрепляющие сочленения </a:t>
            </a:r>
            <a:r>
              <a:rPr lang="ru-RU" sz="2400" b="1" i="1" dirty="0" smtClean="0">
                <a:solidFill>
                  <a:srgbClr val="0028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костей</a:t>
            </a:r>
            <a:endParaRPr lang="ru-RU" sz="2400" b="1" i="1" dirty="0">
              <a:solidFill>
                <a:srgbClr val="0028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l">
              <a:spcBef>
                <a:spcPts val="0"/>
              </a:spcBef>
            </a:pPr>
            <a:endParaRPr lang="ru-RU" sz="800" b="1" i="1" dirty="0">
              <a:solidFill>
                <a:srgbClr val="0028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171450" indent="-17145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8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тормозящие движения в </a:t>
            </a:r>
            <a:r>
              <a:rPr lang="ru-RU" sz="2400" b="1" i="1" dirty="0" smtClean="0">
                <a:solidFill>
                  <a:srgbClr val="0028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суставах</a:t>
            </a:r>
            <a:endParaRPr lang="ru-RU" sz="2400" b="1" i="1" dirty="0">
              <a:solidFill>
                <a:srgbClr val="0028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algn="l">
              <a:spcBef>
                <a:spcPts val="0"/>
              </a:spcBef>
            </a:pPr>
            <a:endParaRPr lang="ru-RU" sz="800" b="1" i="1" dirty="0">
              <a:solidFill>
                <a:srgbClr val="0028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171450" indent="-171450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b="1" i="1" dirty="0">
                <a:solidFill>
                  <a:srgbClr val="0028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направляющие движения в </a:t>
            </a:r>
            <a:r>
              <a:rPr lang="ru-RU" sz="2400" b="1" i="1" dirty="0" smtClean="0">
                <a:solidFill>
                  <a:srgbClr val="0028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суставах</a:t>
            </a:r>
            <a:endParaRPr lang="ru-RU" sz="2400" b="1" dirty="0">
              <a:solidFill>
                <a:srgbClr val="00285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171450" indent="-171450" algn="l">
              <a:buFont typeface="Arial" pitchFamily="34" charset="0"/>
              <a:buChar char="•"/>
            </a:pPr>
            <a:endParaRPr lang="ru-RU" sz="2400" b="1" dirty="0">
              <a:solidFill>
                <a:srgbClr val="6633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32981"/>
            <a:ext cx="3384376" cy="5114254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6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95" y="2276872"/>
            <a:ext cx="8928992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ДВИГАТЕЛЬНАЯ АКТИВНОСТЬ</a:t>
            </a:r>
            <a:endParaRPr lang="ru-RU" sz="3600" b="1" spc="50" dirty="0">
              <a:ln w="11430"/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661248"/>
            <a:ext cx="8496944" cy="6397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solidFill>
                  <a:srgbClr val="0099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ГИГИЕНИЧЕСКИЕ УСЛОВИЯ</a:t>
            </a:r>
            <a:endParaRPr lang="ru-RU" sz="3600" spc="50" dirty="0">
              <a:ln w="11430"/>
              <a:solidFill>
                <a:srgbClr val="0099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608044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4293096"/>
            <a:ext cx="8568952" cy="63976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РАЦИОНАЛЬНОЕ ПИТАНИЕ</a:t>
            </a:r>
            <a:endParaRPr lang="ru-RU" sz="3600" spc="50" dirty="0">
              <a:ln w="11430"/>
              <a:solidFill>
                <a:schemeClr val="accent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 flipV="1">
            <a:off x="4645026" y="6126162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9000" y="1426038"/>
            <a:ext cx="8064896" cy="12961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C49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ЕЖЕДНЕВНОЕ ПОСЕЩЕНИЕ УТРЕННЕЙ ГИГИЕНИЧЕСКОЙ ГИМНАСТИКИ</a:t>
            </a:r>
            <a:endParaRPr lang="ru-RU" sz="3600" b="1" spc="50" dirty="0">
              <a:ln w="11430"/>
              <a:solidFill>
                <a:srgbClr val="C49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6" name="Picture 4" descr="Наша спортивная жизнь. МАДОУ ЦРР д/с 155: Укрепляем здоровье дет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4"/>
          <a:stretch/>
        </p:blipFill>
        <p:spPr bwMode="auto">
          <a:xfrm>
            <a:off x="683568" y="2780928"/>
            <a:ext cx="7835760" cy="39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та МАДОУ №21 ИСКОРКА\оформление презентаций\Профилактика ОДА\100prcent_refb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403357" cy="13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68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5976664" cy="6178698"/>
          </a:xfrm>
          <a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a:blipFill>
          <a:ln>
            <a:noFill/>
          </a:ln>
          <a:effectLst>
            <a:softEdge rad="63500"/>
          </a:effectLst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9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  <a:scene3d>
              <a:camera prst="perspective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ОБЯЗАТЕЛЬНОЕ ПРОВЕДЕНИЕ 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ФИЗМИНУТОК </a:t>
            </a:r>
            <a:r>
              <a:rPr lang="ru-RU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 ПРОЦЕССЕ </a:t>
            </a:r>
            <a:r>
              <a:rPr lang="ru-RU" sz="5300" b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НОД</a:t>
            </a:r>
            <a:endParaRPr lang="ru-RU" sz="5300" b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D:\Работа МАДОУ №21 ИСКОРКА\оформление презентаций\Профилактика ОДА\zar.gif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649323" cy="494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Фото07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7"/>
          <a:stretch/>
        </p:blipFill>
        <p:spPr bwMode="auto">
          <a:xfrm>
            <a:off x="395536" y="476672"/>
            <a:ext cx="3081955" cy="55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5" r="23236"/>
          <a:stretch/>
        </p:blipFill>
        <p:spPr bwMode="auto">
          <a:xfrm>
            <a:off x="4716016" y="497097"/>
            <a:ext cx="3305410" cy="576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40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6071</TotalTime>
  <Words>112</Words>
  <Application>Microsoft Office PowerPoint</Application>
  <PresentationFormat>Экран (4:3)</PresentationFormat>
  <Paragraphs>37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ОСНОВНЫЕ ФУНКЦИИ МЫШЕЧНОГО КОРСЕТА</vt:lpstr>
      <vt:lpstr>Основные функции суставов</vt:lpstr>
      <vt:lpstr>Основные функции связок</vt:lpstr>
      <vt:lpstr>ДВИГАТЕЛЬНАЯ АКТИВНОСТЬ</vt:lpstr>
      <vt:lpstr>ЕЖЕДНЕВНОЕ ПОСЕЩЕНИЕ УТРЕННЕЙ ГИГИЕНИЧЕСКОЙ ГИМНАСТИКИ</vt:lpstr>
      <vt:lpstr>Презентация PowerPoint</vt:lpstr>
      <vt:lpstr>ОБЯЗАТЕЛЬНОЕ ПРОВЕДЕНИЕ ФИЗМИНУТОК В ПРОЦЕССЕ НОД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ФАКТОРЫ ВЛИЯЮЩИЕ НА ФОРМИРОВАНИЕ  ОПОРНО-ДВИГАТЕЛЬНОГО АППАРАТА</dc:title>
  <dc:creator>Евгения</dc:creator>
  <cp:lastModifiedBy>Евгения</cp:lastModifiedBy>
  <cp:revision>428</cp:revision>
  <cp:lastPrinted>2013-03-24T13:30:33Z</cp:lastPrinted>
  <dcterms:modified xsi:type="dcterms:W3CDTF">2014-12-21T06:51:30Z</dcterms:modified>
</cp:coreProperties>
</file>