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5" r:id="rId2"/>
    <p:sldId id="353" r:id="rId3"/>
    <p:sldId id="355" r:id="rId4"/>
    <p:sldId id="283" r:id="rId5"/>
    <p:sldId id="337" r:id="rId6"/>
    <p:sldId id="273" r:id="rId7"/>
    <p:sldId id="270" r:id="rId8"/>
    <p:sldId id="347" r:id="rId9"/>
    <p:sldId id="341" r:id="rId10"/>
    <p:sldId id="284" r:id="rId11"/>
    <p:sldId id="344" r:id="rId12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1FF74"/>
    <a:srgbClr val="FFCC00"/>
    <a:srgbClr val="FFFF66"/>
    <a:srgbClr val="2A7E54"/>
    <a:srgbClr val="339966"/>
    <a:srgbClr val="006000"/>
    <a:srgbClr val="140606"/>
    <a:srgbClr val="C49F00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72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1890" y="-114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DC16-8D46-4E18-BFFA-BF2876A2FD2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E1C3-6109-4EF5-AC4A-30342AE5F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BE1C3-6109-4EF5-AC4A-30342AE5F6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5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424847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800" b="1" i="1" spc="50" dirty="0">
                <a:ln w="11430"/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Нарушения осанки у дошкольников, причины и профилактика в ДОУ</a:t>
            </a:r>
          </a:p>
        </p:txBody>
      </p:sp>
    </p:spTree>
    <p:extLst>
      <p:ext uri="{BB962C8B-B14F-4D97-AF65-F5344CB8AC3E}">
        <p14:creationId xmlns:p14="http://schemas.microsoft.com/office/powerpoint/2010/main" val="6218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476672"/>
            <a:ext cx="4032449" cy="1224136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ru-RU" sz="2900" b="1" dirty="0" smtClean="0">
                <a:ln w="1905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КРОВЕТВОРНАЯ ФУНКЦИЯ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260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260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1800" b="1" dirty="0" smtClean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кроветворение – процесс </a:t>
            </a:r>
            <a:r>
              <a:rPr lang="ru-RU" sz="18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образования, развития и созревания клеток </a:t>
            </a:r>
            <a:r>
              <a:rPr lang="ru-RU" sz="1800" b="1" dirty="0" smtClean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крови</a:t>
            </a:r>
            <a:r>
              <a:rPr lang="ru-RU" sz="18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18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</a:br>
            <a:endParaRPr lang="ru-RU" sz="18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59" y="1628800"/>
            <a:ext cx="4032449" cy="815327"/>
          </a:xfrm>
          <a:noFill/>
        </p:spPr>
        <p:txBody>
          <a:bodyPr>
            <a:normAutofit fontScale="77500" lnSpcReduction="20000"/>
            <a:scene3d>
              <a:camera prst="perspectiveRight"/>
              <a:lightRig rig="threePt" dir="t"/>
            </a:scene3d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900" b="1" dirty="0" smtClean="0">
              <a:gradFill flip="none" rotWithShape="1">
                <a:gsLst>
                  <a:gs pos="0">
                    <a:schemeClr val="bg2">
                      <a:lumMod val="25000"/>
                      <a:shade val="30000"/>
                      <a:satMod val="115000"/>
                    </a:schemeClr>
                  </a:gs>
                  <a:gs pos="50000">
                    <a:schemeClr val="bg2">
                      <a:lumMod val="2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2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glow rad="1270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140606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Кроветворная </a:t>
            </a:r>
            <a:r>
              <a:rPr lang="ru-RU" sz="1900" b="1" dirty="0">
                <a:solidFill>
                  <a:srgbClr val="140606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функция скелета реализуется содержимым полостей, имеющихся </a:t>
            </a:r>
            <a:endParaRPr lang="ru-RU" sz="1900" b="1" dirty="0" smtClean="0">
              <a:solidFill>
                <a:srgbClr val="140606"/>
              </a:solidFill>
              <a:effectLst>
                <a:glow rad="127000">
                  <a:schemeClr val="bg1"/>
                </a:glow>
              </a:effectLst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140606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в </a:t>
            </a:r>
            <a:r>
              <a:rPr lang="ru-RU" sz="1900" b="1" dirty="0">
                <a:solidFill>
                  <a:srgbClr val="140606"/>
                </a:solidFill>
                <a:effectLst>
                  <a:glow rad="127000">
                    <a:schemeClr val="bg1"/>
                  </a:glow>
                </a:effectLst>
                <a:cs typeface="Times New Roman" pitchFamily="18" charset="0"/>
              </a:rPr>
              <a:t>костях (костным мозгом)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620688"/>
            <a:ext cx="4090434" cy="5472608"/>
          </a:xfrm>
          <a:noFill/>
        </p:spPr>
        <p:txBody>
          <a:bodyPr>
            <a:normAutofit fontScale="77500" lnSpcReduction="20000"/>
            <a:scene3d>
              <a:camera prst="perspectiveLeft"/>
              <a:lightRig rig="threePt" dir="t"/>
            </a:scene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Эритроциты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i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клетки, переносящие </a:t>
            </a:r>
            <a:r>
              <a:rPr lang="ru-RU" sz="2100" b="1" i="1" dirty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кислород ко всем органам и тканям, </a:t>
            </a:r>
            <a:r>
              <a:rPr lang="ru-RU" sz="2100" b="1" i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убирая нежелательный </a:t>
            </a:r>
            <a:r>
              <a:rPr lang="ru-RU" sz="2100" b="1" i="1" dirty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углекислый газ. </a:t>
            </a:r>
            <a:endParaRPr lang="ru-RU" sz="2100" b="1" i="1" dirty="0" smtClean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900" b="1" i="1" dirty="0" smtClean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900" b="1" dirty="0" smtClean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Тромбоциты </a:t>
            </a:r>
            <a:r>
              <a:rPr lang="ru-RU" b="1" dirty="0"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i="1" dirty="0">
                <a:solidFill>
                  <a:srgbClr val="0033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клетки</a:t>
            </a:r>
            <a:r>
              <a:rPr lang="ru-RU" sz="2100" b="1" i="1" dirty="0" smtClean="0">
                <a:solidFill>
                  <a:srgbClr val="0033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обеспечивающие свёртываемость крови (остановку кровотечения)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900" b="1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500" b="1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9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0C06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Лейкоциты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0C06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0C0600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1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клетки иммунной системы защищающие человека от инфекций.</a:t>
            </a:r>
            <a:r>
              <a:rPr lang="ru-RU" sz="21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sz="2100" i="1" dirty="0" smtClean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100" b="1" i="1" dirty="0"/>
          </a:p>
          <a:p>
            <a:pPr marL="0" indent="0" algn="ctr">
              <a:buNone/>
            </a:pPr>
            <a:endParaRPr lang="ru-RU" sz="1500" b="1" i="1" dirty="0" smtClean="0"/>
          </a:p>
          <a:p>
            <a:pPr marL="0" indent="0" algn="ctr">
              <a:buNone/>
            </a:pPr>
            <a:endParaRPr lang="ru-RU" sz="1500" b="1" i="1" dirty="0"/>
          </a:p>
          <a:p>
            <a:pPr marL="0" indent="0" algn="ctr">
              <a:buNone/>
            </a:pPr>
            <a:endParaRPr lang="ru-RU" sz="1500" b="1" i="1" dirty="0" smtClean="0"/>
          </a:p>
          <a:p>
            <a:pPr marL="0" indent="0" algn="ctr">
              <a:buNone/>
            </a:pPr>
            <a:endParaRPr lang="ru-RU" sz="1500" b="1" i="1" dirty="0"/>
          </a:p>
          <a:p>
            <a:pPr marL="0" indent="0" algn="ctr">
              <a:buNone/>
            </a:pPr>
            <a:endParaRPr lang="ru-RU" sz="1500" b="1" i="1" dirty="0" smtClean="0"/>
          </a:p>
          <a:p>
            <a:pPr marL="0" indent="0" algn="ctr">
              <a:buNone/>
            </a:pPr>
            <a:endParaRPr lang="ru-RU" sz="1500" b="1" i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500" b="1" i="1" dirty="0"/>
          </a:p>
          <a:p>
            <a:pPr marL="0" indent="0" algn="ctr">
              <a:buNone/>
            </a:pPr>
            <a:r>
              <a:rPr lang="ru-RU" sz="1500" b="1" dirty="0"/>
              <a:t> </a:t>
            </a:r>
            <a:endParaRPr lang="ru-RU" sz="1500" b="1" i="1" dirty="0"/>
          </a:p>
          <a:p>
            <a:pPr marL="0" indent="0" algn="ctr">
              <a:spcBef>
                <a:spcPts val="0"/>
              </a:spcBef>
              <a:buNone/>
            </a:pPr>
            <a:endParaRPr lang="ru-RU" sz="1800" b="1" i="1" dirty="0"/>
          </a:p>
          <a:p>
            <a:pPr marL="0" indent="0" algn="ctr">
              <a:spcBef>
                <a:spcPts val="0"/>
              </a:spcBef>
              <a:buNone/>
            </a:pPr>
            <a:endParaRPr lang="ru-RU" sz="1500" b="1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9" y="2536519"/>
            <a:ext cx="1145314" cy="3655590"/>
          </a:xfrm>
          <a:prstGeom prst="rect">
            <a:avLst/>
          </a:prstGeom>
          <a:ln>
            <a:noFill/>
          </a:ln>
          <a:effectLst>
            <a:glow rad="228600">
              <a:srgbClr val="140606">
                <a:alpha val="40000"/>
              </a:srgbClr>
            </a:glow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49677"/>
            <a:ext cx="1718868" cy="3213850"/>
          </a:xfrm>
          <a:prstGeom prst="rect">
            <a:avLst/>
          </a:prstGeom>
          <a:noFill/>
          <a:ln>
            <a:noFill/>
          </a:ln>
          <a:effectLst>
            <a:glow rad="228600">
              <a:srgbClr val="140606">
                <a:alpha val="40000"/>
              </a:srgb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140302"/>
            <a:ext cx="3800475" cy="17049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082500" y="3646457"/>
            <a:ext cx="324037" cy="635647"/>
          </a:xfrm>
          <a:prstGeom prst="downArrow">
            <a:avLst/>
          </a:prstGeom>
          <a:solidFill>
            <a:srgbClr val="E4C9AE"/>
          </a:solidFill>
          <a:ln>
            <a:solidFill>
              <a:schemeClr val="tx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570150" y="4364314"/>
            <a:ext cx="689947" cy="296270"/>
          </a:xfrm>
          <a:prstGeom prst="rightArrow">
            <a:avLst/>
          </a:prstGeom>
          <a:solidFill>
            <a:srgbClr val="E4C9AE"/>
          </a:solidFill>
          <a:ln>
            <a:solidFill>
              <a:schemeClr val="tx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4032448" cy="3051771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ОБМЕННАЯ ФУНКЦИЯ</a:t>
            </a:r>
            <a:endParaRPr lang="ru-RU" sz="5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980728"/>
            <a:ext cx="3672408" cy="465807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261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Кости скелета человека участвуют в минеральном обмене, что имеет очень важное значение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261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в жизни человека.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261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 если конкретнее,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261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то кость - это депо минеральных солей фосфора, </a:t>
            </a:r>
            <a:r>
              <a:rPr lang="ru-RU" b="1" u="sng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кальция, </a:t>
            </a:r>
            <a:r>
              <a:rPr lang="ru-RU" b="1" dirty="0">
                <a:solidFill>
                  <a:srgbClr val="261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магния, натрия, бария, железа,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261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меди и других элементов.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5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7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3168352" cy="86409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ПРАВИЛЬНАЯ</a:t>
            </a:r>
            <a:br>
              <a:rPr lang="ru-RU" sz="2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ОСАНКА</a:t>
            </a:r>
            <a:endParaRPr lang="ru-RU" sz="28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260648"/>
            <a:ext cx="2798083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ПРАВИЛЬНАЯ</a:t>
            </a:r>
            <a:r>
              <a:rPr lang="ru-RU" sz="28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ОСАНКА</a:t>
            </a:r>
          </a:p>
        </p:txBody>
      </p:sp>
      <p:pic>
        <p:nvPicPr>
          <p:cNvPr id="4" name="Picture 2" descr="D:\Работа МАДОУ №21 ИСКОРКА\оформление презентаций\Профилактика ОДА\726020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4" b="6783"/>
          <a:stretch/>
        </p:blipFill>
        <p:spPr bwMode="auto">
          <a:xfrm>
            <a:off x="5148064" y="1482210"/>
            <a:ext cx="2727807" cy="52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Работа МАДОУ №21 ИСКОРКА\оформление презентаций\Профилактика ОДА\726020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2" b="6783"/>
          <a:stretch/>
        </p:blipFill>
        <p:spPr bwMode="auto">
          <a:xfrm>
            <a:off x="720026" y="1408885"/>
            <a:ext cx="2707301" cy="529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4136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ОПОРНО-ДВИГАТЕЛЬНАЯ СИСТЕМА ЧЕЛОВЕКА - </a:t>
            </a:r>
            <a:endParaRPr lang="ru-RU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3888432" cy="3888432"/>
          </a:xfrm>
          <a:noFill/>
        </p:spPr>
        <p:txBody>
          <a:bodyPr>
            <a:no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3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Функциональная совокупность костей скелета</a:t>
            </a:r>
            <a:r>
              <a:rPr lang="ru-RU" sz="3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, </a:t>
            </a:r>
            <a:r>
              <a:rPr lang="ru-RU" sz="3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суставов, связок и мышц,</a:t>
            </a:r>
            <a:r>
              <a:rPr lang="ru-RU" sz="3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sz="3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наряду </a:t>
            </a:r>
            <a:r>
              <a:rPr lang="ru-RU" sz="3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 </a:t>
            </a:r>
            <a:r>
              <a:rPr lang="ru-RU" sz="3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другими</a:t>
            </a:r>
            <a:r>
              <a:rPr lang="ru-RU" sz="3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sz="3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системами органов образует человеческое тело</a:t>
            </a:r>
            <a:r>
              <a:rPr lang="ru-RU" sz="3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217361" cy="512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2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5688632" cy="6336704"/>
          </a:xfrm>
          <a:blipFill>
            <a:blip r:embed="rId2"/>
            <a:stretch>
              <a:fillRect/>
            </a:stretch>
          </a:blipFill>
        </p:spPr>
        <p:txBody>
          <a:bodyPr>
            <a:scene3d>
              <a:camera prst="perspectiveHeroicExtremeRightFacing"/>
              <a:lightRig rig="threePt" dir="t"/>
            </a:scene3d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5832648" cy="1296144"/>
          </a:xfrm>
        </p:spPr>
        <p:txBody>
          <a:bodyPr>
            <a:no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ФУНКЦИИ</a:t>
            </a:r>
            <a:br>
              <a:rPr lang="ru-RU" sz="4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СКЕЛЕТА ЧЕЛОВЕКА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72" y="992948"/>
            <a:ext cx="3751428" cy="535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3816424" cy="1368152"/>
          </a:xfrm>
          <a:noFill/>
          <a:ln w="76200">
            <a:noFill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6666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ОПОРНАЯ ФУНКЦИЯ</a:t>
            </a:r>
            <a:endParaRPr lang="ru-RU" sz="5400" b="1" spc="50" dirty="0">
              <a:ln w="11430"/>
              <a:solidFill>
                <a:srgbClr val="6666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4392488" cy="3528392"/>
          </a:xfrm>
          <a:noFill/>
          <a:ln w="38100">
            <a:noFill/>
          </a:ln>
        </p:spPr>
        <p:txBody>
          <a:bodyPr>
            <a:normAutofit/>
            <a:scene3d>
              <a:camera prst="perspective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indent="0" algn="ctr">
              <a:buNone/>
            </a:pPr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заключается в том, что скелет 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представляет </a:t>
            </a:r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собой опору для мышц 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и </a:t>
            </a:r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внутренних органов, которые прикрепляясь к костям, удерживаются </a:t>
            </a:r>
            <a:b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 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своём положении</a:t>
            </a:r>
            <a:endParaRPr 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2282928" cy="525658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621" y="476672"/>
            <a:ext cx="4032448" cy="72008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cap="none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ЗАЩИТНАЯ ФУНКЦИЯ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1268760"/>
            <a:ext cx="3816424" cy="413797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Скелет </a:t>
            </a:r>
            <a:r>
              <a:rPr lang="ru-RU" sz="2200" b="1" dirty="0">
                <a:ln w="10541" cmpd="sng">
                  <a:noFill/>
                  <a:prstDash val="solid"/>
                </a:ln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человека защищает внутренние органы. Черепная коробка обеспечивает защиту головного мозга и органов чувств (зрения, обоняния, равновесия и слуха), позвоночник - защиту спинного мозга, а ребра и грудина - защиту сердца, </a:t>
            </a:r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легких, печени, крупных </a:t>
            </a:r>
            <a:r>
              <a:rPr lang="ru-RU" sz="2200" b="1" dirty="0">
                <a:ln w="10541" cmpd="sng">
                  <a:noFill/>
                  <a:prstDash val="solid"/>
                </a:ln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кровеносных сосудов</a:t>
            </a:r>
            <a:r>
              <a:rPr lang="en-US" sz="2200" b="1" dirty="0">
                <a:ln w="10541" cmpd="sng">
                  <a:noFill/>
                  <a:prstDash val="solid"/>
                </a:ln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ru-RU" sz="2200" b="1" dirty="0">
                <a:ln w="10541" cmpd="sng">
                  <a:noFill/>
                  <a:prstDash val="solid"/>
                </a:ln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и.т.д.</a:t>
            </a:r>
            <a:endParaRPr lang="ru-RU" sz="2200" b="1" dirty="0">
              <a:ln w="10541" cmpd="sng">
                <a:noFill/>
                <a:prstDash val="solid"/>
              </a:ln>
              <a:solidFill>
                <a:srgbClr val="14060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5"/>
          <a:stretch/>
        </p:blipFill>
        <p:spPr bwMode="auto">
          <a:xfrm>
            <a:off x="652472" y="1029932"/>
            <a:ext cx="3119714" cy="406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2"/>
          <a:stretch/>
        </p:blipFill>
        <p:spPr bwMode="auto">
          <a:xfrm>
            <a:off x="2699792" y="3573016"/>
            <a:ext cx="1803553" cy="2384425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908720"/>
            <a:ext cx="3744416" cy="1224136"/>
          </a:xfrm>
        </p:spPr>
        <p:txBody>
          <a:bodyPr>
            <a:prstTxWarp prst="textCanUp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502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ДВИГАТЕЛЬНАЯ ФУНКЦИЯ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730820"/>
            <a:ext cx="3528392" cy="2664296"/>
          </a:xfrm>
        </p:spPr>
        <p:txBody>
          <a:bodyPr/>
          <a:lstStyle/>
          <a:p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40606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сокращении мышц части скелета работают как рычаги, и это приводит к различным движениям</a:t>
            </a:r>
          </a:p>
          <a:p>
            <a:endParaRPr lang="ru-RU" dirty="0"/>
          </a:p>
        </p:txBody>
      </p:sp>
      <p:pic>
        <p:nvPicPr>
          <p:cNvPr id="1028" name="Picture 4" descr="D:\Работа МАДОУ №21 ИСКОРКА\оформление презентаций\Профилактика ОДА\8a8db1aebbf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240360" cy="4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836712"/>
            <a:ext cx="3600400" cy="1008112"/>
          </a:xfrm>
        </p:spPr>
        <p:txBody>
          <a:bodyPr>
            <a:prstTxWarp prst="textCanUp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РЕССОРНАЯ ФУНКЦИЯ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326514"/>
            <a:ext cx="3600400" cy="323051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0"/>
              </a:spcBef>
            </a:pPr>
            <a:r>
              <a:rPr lang="ru-RU" sz="2600" b="1" dirty="0">
                <a:ln w="1905"/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сводчатое строение </a:t>
            </a:r>
            <a:r>
              <a:rPr lang="ru-RU" sz="2600" b="1" dirty="0" smtClean="0">
                <a:ln w="1905"/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стопы и  позвоночные </a:t>
            </a:r>
            <a:r>
              <a:rPr lang="ru-RU" sz="2600" b="1" dirty="0">
                <a:ln w="1905"/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изгибы </a:t>
            </a:r>
            <a:r>
              <a:rPr lang="ru-RU" sz="2600" b="1" dirty="0" smtClean="0">
                <a:ln w="1905"/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смягчают </a:t>
            </a:r>
            <a:r>
              <a:rPr lang="ru-RU" sz="2600" b="1" dirty="0">
                <a:ln w="1905"/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толчки и сотрясения вдоль позвоночного столба </a:t>
            </a:r>
            <a:r>
              <a:rPr lang="ru-RU" sz="2600" b="1" dirty="0" smtClean="0">
                <a:ln w="1905"/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</a:t>
            </a:r>
            <a:r>
              <a:rPr lang="ru-RU" sz="2600" b="1" dirty="0">
                <a:ln w="1905"/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ходьбе, беге, прыжках, действуя как пружина</a:t>
            </a:r>
          </a:p>
          <a:p>
            <a:pPr>
              <a:spcBef>
                <a:spcPts val="0"/>
              </a:spcBef>
            </a:pPr>
            <a:r>
              <a:rPr lang="ru-RU" sz="2600" b="1" dirty="0">
                <a:ln w="1905"/>
                <a:solidFill>
                  <a:srgbClr val="140606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sz="2600" dirty="0">
              <a:solidFill>
                <a:srgbClr val="14060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1716"/>
            <a:ext cx="2729901" cy="358373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4221088"/>
            <a:ext cx="2510108" cy="1732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6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6064</TotalTime>
  <Words>221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НЕ ПРАВИЛЬНАЯ ОСАНКА</vt:lpstr>
      <vt:lpstr>ОПОРНО-ДВИГАТЕЛЬНАЯ СИСТЕМА ЧЕЛОВЕКА - </vt:lpstr>
      <vt:lpstr>Презентация PowerPoint</vt:lpstr>
      <vt:lpstr>ОПОРНАЯ ФУНКЦИЯ</vt:lpstr>
      <vt:lpstr>ЗАЩИТНАЯ ФУНКЦИЯ</vt:lpstr>
      <vt:lpstr>ДВИГАТЕЛЬНАЯ ФУНКЦИЯ</vt:lpstr>
      <vt:lpstr>РЕССОРНАЯ ФУНКЦИЯ</vt:lpstr>
      <vt:lpstr>КРОВЕТВОРНАЯ ФУНКЦИЯ кроветворение – процесс образования, развития и созревания клеток крови </vt:lpstr>
      <vt:lpstr>ОБМЕННАЯ ФУНКЦИЯ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ВЛИЯЮЩИЕ НА ФОРМИРОВАНИЕ  ОПОРНО-ДВИГАТЕЛЬНОГО АППАРАТА</dc:title>
  <dc:creator>Евгения</dc:creator>
  <cp:lastModifiedBy>Евгения</cp:lastModifiedBy>
  <cp:revision>424</cp:revision>
  <cp:lastPrinted>2013-03-24T13:30:33Z</cp:lastPrinted>
  <dcterms:modified xsi:type="dcterms:W3CDTF">2014-12-21T06:19:58Z</dcterms:modified>
</cp:coreProperties>
</file>