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90" r:id="rId5"/>
    <p:sldId id="291" r:id="rId6"/>
    <p:sldId id="294" r:id="rId7"/>
    <p:sldId id="302" r:id="rId8"/>
    <p:sldId id="295" r:id="rId9"/>
    <p:sldId id="300" r:id="rId10"/>
    <p:sldId id="263" r:id="rId11"/>
    <p:sldId id="292" r:id="rId12"/>
    <p:sldId id="297" r:id="rId13"/>
    <p:sldId id="299" r:id="rId14"/>
    <p:sldId id="28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6" userDrawn="1">
          <p15:clr>
            <a:srgbClr val="A4A3A4"/>
          </p15:clr>
        </p15:guide>
        <p15:guide id="3" pos="57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6433" autoAdjust="0"/>
  </p:normalViewPr>
  <p:slideViewPr>
    <p:cSldViewPr>
      <p:cViewPr varScale="1">
        <p:scale>
          <a:sx n="124" d="100"/>
          <a:sy n="124" d="100"/>
        </p:scale>
        <p:origin x="768" y="90"/>
      </p:cViewPr>
      <p:guideLst>
        <p:guide orient="horz" pos="2160"/>
        <p:guide pos="3016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201622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Исследовательски-творческий проект</a:t>
            </a:r>
            <a:br>
              <a:rPr lang="ru-RU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«Осень, тебя в гости просим»</a:t>
            </a:r>
            <a:endParaRPr lang="ru-RU" b="1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373216"/>
            <a:ext cx="3344416" cy="112968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Автор проекта: </a:t>
            </a:r>
          </a:p>
          <a:p>
            <a:pPr algn="r"/>
            <a:r>
              <a:rPr lang="ru-RU" sz="2800" b="1" dirty="0" smtClean="0">
                <a:latin typeface="Monotype Corsiva" pitchFamily="66" charset="0"/>
              </a:rPr>
              <a:t>Воспитатель </a:t>
            </a:r>
          </a:p>
          <a:p>
            <a:pPr algn="r"/>
            <a:r>
              <a:rPr lang="ru-RU" sz="2800" b="1" dirty="0" err="1" smtClean="0">
                <a:latin typeface="Monotype Corsiva" pitchFamily="66" charset="0"/>
              </a:rPr>
              <a:t>Теличко</a:t>
            </a:r>
            <a:r>
              <a:rPr lang="ru-RU" sz="2800" b="1" dirty="0" smtClean="0">
                <a:latin typeface="Monotype Corsiva" pitchFamily="66" charset="0"/>
              </a:rPr>
              <a:t> Л.А.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052736"/>
            <a:ext cx="4464496" cy="1176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д/с № 19  « Казачок»  МО г-к. Анапа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63925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Только те знания прочны и ценны, которые вы добыли сами, побуждаемые собственной страстью. Всякое знание должно быть открытием, которое вы сделали сами.</a:t>
            </a:r>
          </a:p>
          <a:p>
            <a:pPr algn="r"/>
            <a:r>
              <a:rPr lang="ru-RU" sz="20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К. И. Чуковский</a:t>
            </a:r>
          </a:p>
          <a:p>
            <a:pPr algn="r"/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10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Труд в природе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6422" y="1293829"/>
            <a:ext cx="41315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Уход за растениями в уголке природы, пересадка растений из грунта в горшки, уборка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участка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от опавших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листьев, сбор семян,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природного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материала, сгребание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листьев и закапывание в компостные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ямы, сбор урожая, уборка сухой ботвы с грядок, посильная помощь дворнику.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  <a:p>
            <a:pPr marL="355600" indent="-355600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Речевое развитие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1268760"/>
            <a:ext cx="3695696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Рассматривание репродукций картин: </a:t>
            </a:r>
            <a:r>
              <a:rPr lang="ru-RU" sz="2900" dirty="0"/>
              <a:t>И. Левитан «Осенний день», «Золотая осень</a:t>
            </a:r>
            <a:r>
              <a:rPr lang="ru-RU" sz="2900" dirty="0" smtClean="0"/>
              <a:t>», И</a:t>
            </a:r>
            <a:r>
              <a:rPr lang="ru-RU" sz="2900" dirty="0"/>
              <a:t>. </a:t>
            </a:r>
            <a:r>
              <a:rPr lang="ru-RU" sz="2900" dirty="0" smtClean="0"/>
              <a:t>Бродский </a:t>
            </a:r>
            <a:r>
              <a:rPr lang="ru-RU" sz="2900" dirty="0"/>
              <a:t>«Опавшие листья», «Прогулка в лесу</a:t>
            </a:r>
            <a:r>
              <a:rPr lang="ru-RU" sz="2900" dirty="0" smtClean="0"/>
              <a:t>»;                    сюжетных </a:t>
            </a:r>
            <a:r>
              <a:rPr lang="ru-RU" sz="2900" dirty="0"/>
              <a:t>иллюстраций </a:t>
            </a:r>
            <a:r>
              <a:rPr lang="ru-RU" sz="2900" dirty="0" smtClean="0"/>
              <a:t>«</a:t>
            </a:r>
            <a:r>
              <a:rPr lang="ru-RU" sz="2900" dirty="0"/>
              <a:t>Уборка урожая», «Осень в городе», «Осенний </a:t>
            </a:r>
            <a:r>
              <a:rPr lang="ru-RU" sz="2900" dirty="0" smtClean="0"/>
              <a:t>парк»и др.;                     </a:t>
            </a:r>
            <a:r>
              <a:rPr lang="ru-RU" sz="2900" dirty="0"/>
              <a:t>составление описательных рассказов по </a:t>
            </a:r>
            <a:r>
              <a:rPr lang="ru-RU" sz="2900" dirty="0" smtClean="0"/>
              <a:t>ним, дидактические словесные игры;                                     чтение и заучивание стихотворений об осени;     просмотр видеозаписей,  слушание аудиозаписей.</a:t>
            </a:r>
            <a:endParaRPr lang="ru-RU" sz="29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484784"/>
            <a:ext cx="475252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Художественно-эстетическое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405117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Рисование,         аппликация,     лепка,                ручной труд,      слушание музыкальных произведений, разучивание песен об осени,        слушание    аудиозаписей, самостоятельная художественно-творческая деятельность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Развлечение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«День рождения осенних именинников»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Праздник «Сыновья Осени»</a:t>
            </a:r>
          </a:p>
          <a:p>
            <a:pPr marL="0" indent="0">
              <a:buNone/>
            </a:pPr>
            <a:r>
              <a:rPr lang="ru-RU" sz="1800" dirty="0" smtClean="0"/>
              <a:t>              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96752"/>
            <a:ext cx="4088388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882759"/>
            <a:ext cx="4088388" cy="27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Социально-коммуникативное развитие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33109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900" dirty="0" smtClean="0"/>
              <a:t>Беседы о </a:t>
            </a:r>
            <a:r>
              <a:rPr lang="ru-RU" sz="1900" dirty="0"/>
              <a:t>вреде и опасности ядовитых растений, </a:t>
            </a:r>
            <a:r>
              <a:rPr lang="ru-RU" sz="1900" dirty="0" smtClean="0"/>
              <a:t>ягод,  грибов, о правильном поведении в природе, о бережном отношении к ней.</a:t>
            </a:r>
          </a:p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Сюжетно-ролевые игры:</a:t>
            </a:r>
          </a:p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«Овощной магазин»,</a:t>
            </a:r>
          </a:p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«Садоводы-огородники»,</a:t>
            </a:r>
          </a:p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«Семья–заготовки на зиму»</a:t>
            </a:r>
          </a:p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Игры-драматизации:</a:t>
            </a:r>
          </a:p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«Под </a:t>
            </a:r>
            <a:r>
              <a:rPr lang="ru-RU" sz="2000" dirty="0" err="1">
                <a:cs typeface="Times New Roman" pitchFamily="18" charset="0"/>
              </a:rPr>
              <a:t>грибом»,«Мешок</a:t>
            </a:r>
            <a:r>
              <a:rPr lang="ru-RU" sz="2000" dirty="0">
                <a:cs typeface="Times New Roman" pitchFamily="18" charset="0"/>
              </a:rPr>
              <a:t> яблок»</a:t>
            </a:r>
          </a:p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(В. </a:t>
            </a:r>
            <a:r>
              <a:rPr lang="ru-RU" sz="2000" dirty="0" err="1">
                <a:cs typeface="Times New Roman" pitchFamily="18" charset="0"/>
              </a:rPr>
              <a:t>Сутеев</a:t>
            </a:r>
            <a:r>
              <a:rPr lang="ru-RU" sz="2000" dirty="0">
                <a:cs typeface="Times New Roman" pitchFamily="18" charset="0"/>
              </a:rPr>
              <a:t>),«Колосок» </a:t>
            </a:r>
          </a:p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(</a:t>
            </a:r>
            <a:r>
              <a:rPr lang="ru-RU" sz="2000" dirty="0" err="1">
                <a:cs typeface="Times New Roman" pitchFamily="18" charset="0"/>
              </a:rPr>
              <a:t>Е.Благинина</a:t>
            </a:r>
            <a:r>
              <a:rPr lang="ru-RU" sz="2000" dirty="0">
                <a:cs typeface="Times New Roman" pitchFamily="18" charset="0"/>
              </a:rPr>
              <a:t>),</a:t>
            </a:r>
            <a:r>
              <a:rPr lang="ru-RU" sz="2000" dirty="0"/>
              <a:t>«Три поросёнка»</a:t>
            </a:r>
          </a:p>
          <a:p>
            <a:pPr>
              <a:buNone/>
            </a:pPr>
            <a:r>
              <a:rPr lang="ru-RU" sz="2000" dirty="0"/>
              <a:t>(с англ. </a:t>
            </a:r>
            <a:r>
              <a:rPr lang="ru-RU" sz="2000" dirty="0" err="1"/>
              <a:t>С.Михалков</a:t>
            </a:r>
            <a:r>
              <a:rPr lang="ru-RU" sz="2000" dirty="0"/>
              <a:t>), «Колосок»</a:t>
            </a:r>
          </a:p>
          <a:p>
            <a:pPr>
              <a:buNone/>
            </a:pPr>
            <a:r>
              <a:rPr lang="ru-RU" sz="2000" dirty="0"/>
              <a:t>(стихотворение </a:t>
            </a:r>
            <a:r>
              <a:rPr lang="ru-RU" sz="2000" dirty="0" err="1"/>
              <a:t>Е.Благининой</a:t>
            </a:r>
            <a:r>
              <a:rPr lang="ru-RU" sz="2000" dirty="0"/>
              <a:t>),</a:t>
            </a:r>
          </a:p>
          <a:p>
            <a:pPr>
              <a:buNone/>
            </a:pPr>
            <a:r>
              <a:rPr lang="ru-RU" sz="2000" dirty="0"/>
              <a:t>«Мужик и медведь» по русской</a:t>
            </a:r>
          </a:p>
          <a:p>
            <a:pPr>
              <a:buNone/>
            </a:pPr>
            <a:r>
              <a:rPr lang="ru-RU" sz="2000" dirty="0"/>
              <a:t>народной сказке.</a:t>
            </a:r>
          </a:p>
          <a:p>
            <a:pPr>
              <a:buNone/>
            </a:pPr>
            <a:r>
              <a:rPr lang="ru-RU" sz="2000" dirty="0"/>
              <a:t>Театрализованная деятельность</a:t>
            </a:r>
          </a:p>
          <a:p>
            <a:pPr marL="0" indent="0">
              <a:buNone/>
            </a:pPr>
            <a:endParaRPr lang="ru-RU" sz="19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47"/>
          <a:stretch/>
        </p:blipFill>
        <p:spPr>
          <a:xfrm>
            <a:off x="3857620" y="1538198"/>
            <a:ext cx="5072098" cy="47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Физическое развитие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8351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Беседы </a:t>
            </a:r>
            <a:r>
              <a:rPr lang="ru-RU" sz="2400" dirty="0" smtClean="0"/>
              <a:t>о становлении ценностей здорового образа жизни (в питании, двигательном режиме, закаливании, формирование полезных привычек),                подвижные игры, </a:t>
            </a:r>
          </a:p>
          <a:p>
            <a:pPr marL="0" indent="0">
              <a:buNone/>
            </a:pPr>
            <a:r>
              <a:rPr lang="ru-RU" sz="2400" dirty="0" smtClean="0"/>
              <a:t>народные игры,</a:t>
            </a:r>
          </a:p>
          <a:p>
            <a:pPr marL="0" indent="0">
              <a:buNone/>
            </a:pPr>
            <a:r>
              <a:rPr lang="ru-RU" sz="2400" dirty="0" smtClean="0"/>
              <a:t>физкультминутки, пальчиковые игры.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1628800"/>
            <a:ext cx="46805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3 этап-подведение итогов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Выставка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совместных работ родителей 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детей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  <a:t>«Дары щедрой осени»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Times New Roman" pitchFamily="18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26876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78" y="1196752"/>
            <a:ext cx="4262045" cy="27112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467" y="1196752"/>
            <a:ext cx="3889585" cy="27112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905" y="4149080"/>
            <a:ext cx="3871097" cy="23407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79" y="4088748"/>
            <a:ext cx="4219060" cy="2461386"/>
          </a:xfrm>
          <a:prstGeom prst="rect">
            <a:avLst/>
          </a:prstGeom>
        </p:spPr>
      </p:pic>
    </p:spTree>
  </p:cSld>
  <p:clrMapOvr>
    <a:masterClrMapping/>
  </p:clrMapOvr>
  <p:transition advTm="12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результате познавательной деятельности, у детей появилось стремление расширить свой кругозор по данной теме, желание выявить, чем же интересна осень.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Увеличился объем знаний, возросла познавательная активность детей.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Удалось сформировать предпосылки поисковой, опытно-экспериментальной деятельности.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над проектом способствовала развитию творческого мышления и воображения.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процессе знакомства со сказками, рассказами, стихами, пословицами, загадками осенней тематики, у детей пополнился словарный запас, они стали более грамотно изъясняться, с большим удовольствием участвовать в коллективном разговоре; появилось желание самостоятельно заняться творчеством – сочинять свои загадки и небольшие стихи об осени, где выражали свои чувства, свое позитивное отношение к миру. Все это способствовало развитию эстетического сознания детей, формированию их мировоззрения.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процессе работы над проектом, повысилась самооценка детей (возрос авторитет среди сверстников).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Удалось активизировать большинство родителей (с огромным удовольствием сотрудничали с ДОУ).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Tm="33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412776"/>
            <a:ext cx="5256584" cy="51125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991599" y="1554162"/>
            <a:ext cx="45719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53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актуальность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/>
              <a:t>Каждый </a:t>
            </a:r>
            <a:r>
              <a:rPr lang="ru-RU" dirty="0"/>
              <a:t>ребенок неповторим и уникален, а значит, если создать условия для его развития, у него обязательно откроются способности, заложенные в нем от природы. Важно не научить ребенка, а помочь ему в раскрытии и реализации своих </a:t>
            </a:r>
            <a:r>
              <a:rPr lang="ru-RU" dirty="0" smtClean="0"/>
              <a:t>способностей. Наша </a:t>
            </a:r>
            <a:r>
              <a:rPr lang="ru-RU" dirty="0"/>
              <a:t>задача – заинтересовать ребенка, чтобы вызвать желание познавать и действовать, иметь право на ошибку и тогда он не будет бояться экспериментировать, принимать самостоятельные решения. А для нашего общества это сегодня очень актуально.</a:t>
            </a:r>
          </a:p>
          <a:p>
            <a:pPr marL="0" indent="0">
              <a:buNone/>
            </a:pPr>
            <a:r>
              <a:rPr lang="ru-RU" dirty="0" smtClean="0"/>
              <a:t> Использование  проектной деятельности  </a:t>
            </a:r>
            <a:r>
              <a:rPr lang="ru-RU" dirty="0"/>
              <a:t>в работе с дошкольниками способствует активному повышению самооценки ребенка. Участвуя в проекте, ребенок ощущает себя значимым в группе сверстников, видит свой вклад в общее дело, радуется успехам. </a:t>
            </a:r>
          </a:p>
        </p:txBody>
      </p:sp>
    </p:spTree>
  </p:cSld>
  <p:clrMapOvr>
    <a:masterClrMapping/>
  </p:clrMapOvr>
  <p:transition advTm="266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4624"/>
            <a:ext cx="8686800" cy="6624736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endParaRPr lang="ru-RU" sz="1100" b="1" dirty="0" smtClean="0"/>
          </a:p>
          <a:p>
            <a:pPr marL="0" indent="0" fontAlgn="t">
              <a:buNone/>
            </a:pPr>
            <a:r>
              <a:rPr lang="ru-RU" sz="2000" b="1" dirty="0" smtClean="0"/>
              <a:t>Проблема:</a:t>
            </a:r>
            <a:r>
              <a:rPr lang="ru-RU" sz="1100" b="1" dirty="0" smtClean="0"/>
              <a:t> </a:t>
            </a:r>
            <a:r>
              <a:rPr lang="ru-RU" sz="1800" dirty="0"/>
              <a:t>Формирование у детей старшего дошкольного возраста умения устанавливать причинно-следственные связи между природными явлениями. </a:t>
            </a:r>
          </a:p>
          <a:p>
            <a:pPr marL="0" indent="0" fontAlgn="t">
              <a:buNone/>
            </a:pPr>
            <a:r>
              <a:rPr lang="ru-RU" sz="2000" b="1" dirty="0" smtClean="0"/>
              <a:t>Цель</a:t>
            </a:r>
            <a:r>
              <a:rPr lang="ru-RU" sz="2000" dirty="0"/>
              <a:t>:</a:t>
            </a:r>
            <a:r>
              <a:rPr lang="ru-RU" sz="1100" dirty="0"/>
              <a:t> </a:t>
            </a:r>
            <a:r>
              <a:rPr lang="ru-RU" sz="1800" dirty="0"/>
              <a:t>формирование способности к исследовательскому типу мышления, развитие свободной творческой личности </a:t>
            </a:r>
            <a:r>
              <a:rPr lang="ru-RU" sz="1800" dirty="0" smtClean="0"/>
              <a:t>ребёнка </a:t>
            </a:r>
          </a:p>
          <a:p>
            <a:pPr marL="0" indent="0" fontAlgn="t">
              <a:buNone/>
            </a:pPr>
            <a:r>
              <a:rPr lang="ru-RU" sz="2000" b="1" dirty="0"/>
              <a:t>Задачи проекта: </a:t>
            </a:r>
            <a:r>
              <a:rPr lang="ru-RU" sz="1800" dirty="0"/>
              <a:t>Расширить и обогатить представления детей, систематизировать и углубить их знания о сезонных изменениях в природе в осенний период,  о  труде людей осенью.</a:t>
            </a:r>
          </a:p>
          <a:p>
            <a:pPr marL="0" indent="0" fontAlgn="t">
              <a:buNone/>
            </a:pPr>
            <a:r>
              <a:rPr lang="ru-RU" sz="1800" dirty="0"/>
              <a:t>Отразить наблюдения и полученные знания в различных видах деятельности (исследовательской, опытно-экспериментальной, изобразительной, театрализованной, игровой).</a:t>
            </a:r>
          </a:p>
          <a:p>
            <a:pPr marL="0" indent="0" fontAlgn="t">
              <a:buNone/>
            </a:pPr>
            <a:r>
              <a:rPr lang="ru-RU" sz="1800" dirty="0"/>
              <a:t>Способствовать развитию познавательной активности, мышления, воображения, фантазии, творческих способностей и коммуникативных навыков.</a:t>
            </a:r>
          </a:p>
          <a:p>
            <a:pPr marL="0" indent="0" fontAlgn="t">
              <a:buNone/>
            </a:pPr>
            <a:r>
              <a:rPr lang="ru-RU" sz="1800" dirty="0"/>
              <a:t>Развивать поисковую деятельность, интеллектуальную инициативу.</a:t>
            </a:r>
          </a:p>
          <a:p>
            <a:pPr marL="0" indent="0" fontAlgn="t">
              <a:buNone/>
            </a:pPr>
            <a:r>
              <a:rPr lang="ru-RU" sz="1800" dirty="0"/>
              <a:t>Развивать способность к прогнозированию будущих изменений в природе.</a:t>
            </a:r>
          </a:p>
          <a:p>
            <a:pPr marL="0" indent="0" fontAlgn="t">
              <a:buNone/>
            </a:pPr>
            <a:r>
              <a:rPr lang="ru-RU" sz="1800" dirty="0"/>
              <a:t>Воспитывать у детей умение любоваться осенней природой, чувствовать её красоту.</a:t>
            </a:r>
          </a:p>
          <a:p>
            <a:pPr marL="0" indent="0" fontAlgn="t">
              <a:buNone/>
            </a:pPr>
            <a:r>
              <a:rPr lang="ru-RU" sz="1800" dirty="0"/>
              <a:t>Воспитывать бережное отношение к природе, птицам и животным, желание заботиться о них.</a:t>
            </a:r>
          </a:p>
          <a:p>
            <a:pPr marL="0" indent="0" fontAlgn="t">
              <a:buNone/>
            </a:pPr>
            <a:r>
              <a:rPr lang="ru-RU" sz="1800" dirty="0"/>
              <a:t>Приобщить родителей к совместной творческой деятельности с детьми.</a:t>
            </a:r>
          </a:p>
          <a:p>
            <a:pPr marL="0" indent="0" fontAlgn="t">
              <a:buNone/>
            </a:pPr>
            <a:r>
              <a:rPr lang="ru-RU" sz="1800" dirty="0"/>
              <a:t>Обеспечить психологическое благополучие и здоровье детей.</a:t>
            </a:r>
          </a:p>
          <a:p>
            <a:pPr marL="0" indent="0" fontAlgn="t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5419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реализации проекта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Подготовительный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76044"/>
            <a:ext cx="4896544" cy="265299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Создание </a:t>
            </a:r>
            <a:r>
              <a:rPr lang="ru-RU" dirty="0"/>
              <a:t>условий (предметно-развивающая среда)</a:t>
            </a:r>
          </a:p>
          <a:p>
            <a:pPr marL="0" indent="0">
              <a:buNone/>
            </a:pPr>
            <a:r>
              <a:rPr lang="ru-RU" dirty="0"/>
              <a:t>Подбор методической </a:t>
            </a:r>
            <a:r>
              <a:rPr lang="ru-RU" dirty="0" smtClean="0"/>
              <a:t>литературы, настольно </a:t>
            </a:r>
            <a:r>
              <a:rPr lang="ru-RU" dirty="0"/>
              <a:t>– печатных </a:t>
            </a:r>
            <a:r>
              <a:rPr lang="ru-RU" dirty="0" smtClean="0"/>
              <a:t>игр,  дидактических  </a:t>
            </a:r>
            <a:r>
              <a:rPr lang="ru-RU" dirty="0"/>
              <a:t>пособий, иллюстраций</a:t>
            </a:r>
            <a:r>
              <a:rPr lang="ru-RU" dirty="0" smtClean="0"/>
              <a:t>, альбомов,  </a:t>
            </a:r>
            <a:r>
              <a:rPr lang="ru-RU" dirty="0"/>
              <a:t>репродукций </a:t>
            </a:r>
            <a:r>
              <a:rPr lang="ru-RU" dirty="0" smtClean="0"/>
              <a:t>на </a:t>
            </a:r>
            <a:r>
              <a:rPr lang="ru-RU" dirty="0"/>
              <a:t>осеннюю тему</a:t>
            </a:r>
            <a:r>
              <a:rPr lang="ru-RU" dirty="0" smtClean="0"/>
              <a:t>. </a:t>
            </a:r>
            <a:r>
              <a:rPr lang="ru-RU" dirty="0"/>
              <a:t>Оснащение уголка экспериментирования.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4509120"/>
            <a:ext cx="1858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2-й этап –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реализация  проекта</a:t>
            </a:r>
            <a:b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Познавательное развитие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1412777"/>
            <a:ext cx="441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Ежедневные наблюдения во время прогулок за сезонными изменениями, за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неживой и живой природой;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отмечать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изменения, закреплять и систематизировать полученные знания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Ведение дневника и журнала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наблюдений.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0367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Поисковая деятельность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7"/>
            <a:ext cx="4483224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Дети очень любознательны,  наблюдательны,  интересуются всем, что их окружает: «Кто живёт под листьями?», «Почему смола на дереве летом сухая, а осенью сырая», «Отчего шмель не улетает?»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14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Исследовательская деятельность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4124324" cy="24463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-«</a:t>
            </a:r>
            <a:r>
              <a:rPr lang="ru-RU" dirty="0"/>
              <a:t>Почему цветы осенью </a:t>
            </a:r>
            <a:r>
              <a:rPr lang="ru-RU" dirty="0" smtClean="0"/>
              <a:t>вянут?»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-«</a:t>
            </a:r>
            <a:r>
              <a:rPr lang="ru-RU" dirty="0"/>
              <a:t>Где </a:t>
            </a:r>
            <a:r>
              <a:rPr lang="ru-RU" dirty="0" smtClean="0"/>
              <a:t>теплее?»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-«</a:t>
            </a:r>
            <a:r>
              <a:rPr lang="ru-RU" dirty="0"/>
              <a:t>Что есть в </a:t>
            </a:r>
            <a:r>
              <a:rPr lang="ru-RU" dirty="0" smtClean="0"/>
              <a:t>почве?»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-«</a:t>
            </a:r>
            <a:r>
              <a:rPr lang="ru-RU" dirty="0"/>
              <a:t>Могут ли растения </a:t>
            </a:r>
            <a:r>
              <a:rPr lang="ru-RU" dirty="0" smtClean="0"/>
              <a:t>дышать?»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-«</a:t>
            </a:r>
            <a:r>
              <a:rPr lang="ru-RU" dirty="0"/>
              <a:t>Как семена дают жизнь </a:t>
            </a:r>
            <a:r>
              <a:rPr lang="ru-RU" dirty="0" smtClean="0"/>
              <a:t>растениям?»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-«</a:t>
            </a:r>
            <a:r>
              <a:rPr lang="ru-RU" dirty="0"/>
              <a:t>Почему листья </a:t>
            </a:r>
            <a:r>
              <a:rPr lang="ru-RU" dirty="0" smtClean="0"/>
              <a:t>желтеют?»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Опытно-экспериментальная деятельность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3979168" cy="4379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Тема опыта «Почему осенью день становится  короче». Материалы: глобус, фонарик. Цель: опытным путём выявить зависимость долготы дня от высоты стояния солнца.      Выводы: чем дальше  Солнце находится от Земли, тем длиннее день и наоборот.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98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86800" cy="1005482"/>
          </a:xfrm>
        </p:spPr>
        <p:txBody>
          <a:bodyPr/>
          <a:lstStyle/>
          <a:p>
            <a:r>
              <a:rPr lang="ru-RU" dirty="0"/>
              <a:t>Тема опыта: «Тонет –не тонет».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6911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Материалы: ванночка с водой, различные предметы: веточки, спил дерева, листья, камушки, пробки, семена растений, крышки, магнит, металлические предметы. </a:t>
            </a:r>
          </a:p>
          <a:p>
            <a:pPr marL="0" indent="0">
              <a:buNone/>
            </a:pPr>
            <a:r>
              <a:rPr lang="ru-RU" sz="1800" dirty="0" smtClean="0"/>
              <a:t>Цель: определить, какие предметы тонут, а какие остаются на поверхности воды, какие погружаются на дно спустя время.                         Выводы:  предметы тяжелее воды тонут,  а предметы легче воды остаются на поверхности, предметы впитывающие воду, спустя время – тонут.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487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1854</TotalTime>
  <Words>1041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Franklin Gothic Book</vt:lpstr>
      <vt:lpstr>Franklin Gothic Medium</vt:lpstr>
      <vt:lpstr>Monotype Corsiva</vt:lpstr>
      <vt:lpstr>Times New Roman</vt:lpstr>
      <vt:lpstr>Wingdings 2</vt:lpstr>
      <vt:lpstr>Трек</vt:lpstr>
      <vt:lpstr>Исследовательски-творческий проект «Осень, тебя в гости просим»</vt:lpstr>
      <vt:lpstr>актуальность</vt:lpstr>
      <vt:lpstr>Презентация PowerPoint</vt:lpstr>
      <vt:lpstr> Этапы реализации проекта 1. Подготовительный </vt:lpstr>
      <vt:lpstr>2-й этап – реализация  проекта Познавательное развитие</vt:lpstr>
      <vt:lpstr>Поисковая деятельность</vt:lpstr>
      <vt:lpstr>Исследовательская деятельность</vt:lpstr>
      <vt:lpstr>Опытно-экспериментальная деятельность</vt:lpstr>
      <vt:lpstr>Тема опыта: «Тонет –не тонет».</vt:lpstr>
      <vt:lpstr>Труд в природе </vt:lpstr>
      <vt:lpstr>Речевое развитие</vt:lpstr>
      <vt:lpstr>Художественно-эстетическое развитие</vt:lpstr>
      <vt:lpstr>Социально-коммуникативное развитие</vt:lpstr>
      <vt:lpstr>Физическое развитие</vt:lpstr>
      <vt:lpstr>3 этап-подведение итогов Выставка совместных работ родителей и детей  «Дары щедрой осени» </vt:lpstr>
      <vt:lpstr>Результаты работы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4ертенок</dc:creator>
  <cp:lastModifiedBy>User</cp:lastModifiedBy>
  <cp:revision>169</cp:revision>
  <dcterms:created xsi:type="dcterms:W3CDTF">2013-05-08T13:05:49Z</dcterms:created>
  <dcterms:modified xsi:type="dcterms:W3CDTF">2014-11-03T18:07:00Z</dcterms:modified>
</cp:coreProperties>
</file>