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8" r:id="rId3"/>
    <p:sldId id="260" r:id="rId4"/>
    <p:sldId id="276" r:id="rId5"/>
    <p:sldId id="270" r:id="rId6"/>
    <p:sldId id="269" r:id="rId7"/>
    <p:sldId id="274" r:id="rId8"/>
    <p:sldId id="262" r:id="rId9"/>
    <p:sldId id="266" r:id="rId10"/>
    <p:sldId id="273" r:id="rId11"/>
    <p:sldId id="281" r:id="rId12"/>
    <p:sldId id="282" r:id="rId13"/>
    <p:sldId id="28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CC6"/>
    <a:srgbClr val="CCFFFF"/>
    <a:srgbClr val="FF3399"/>
    <a:srgbClr val="660066"/>
    <a:srgbClr val="A2288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3154" autoAdjust="0"/>
  </p:normalViewPr>
  <p:slideViewPr>
    <p:cSldViewPr>
      <p:cViewPr varScale="1">
        <p:scale>
          <a:sx n="86" d="100"/>
          <a:sy n="86" d="100"/>
        </p:scale>
        <p:origin x="-9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F444-A04A-44D3-891A-147B0D6B3145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36A3-9419-42F3-97E0-CCB36F29F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F444-A04A-44D3-891A-147B0D6B3145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36A3-9419-42F3-97E0-CCB36F29F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F444-A04A-44D3-891A-147B0D6B3145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36A3-9419-42F3-97E0-CCB36F29F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F444-A04A-44D3-891A-147B0D6B3145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36A3-9419-42F3-97E0-CCB36F29F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F444-A04A-44D3-891A-147B0D6B3145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36A3-9419-42F3-97E0-CCB36F29F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F444-A04A-44D3-891A-147B0D6B3145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36A3-9419-42F3-97E0-CCB36F29F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F444-A04A-44D3-891A-147B0D6B3145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36A3-9419-42F3-97E0-CCB36F29F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F444-A04A-44D3-891A-147B0D6B3145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36A3-9419-42F3-97E0-CCB36F29F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F444-A04A-44D3-891A-147B0D6B3145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36A3-9419-42F3-97E0-CCB36F29F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F444-A04A-44D3-891A-147B0D6B3145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36A3-9419-42F3-97E0-CCB36F29F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F444-A04A-44D3-891A-147B0D6B3145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36A3-9419-42F3-97E0-CCB36F29F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8F444-A04A-44D3-891A-147B0D6B3145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B36A3-9419-42F3-97E0-CCB36F29F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5" Type="http://schemas.openxmlformats.org/officeDocument/2006/relationships/image" Target="../media/image1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для дошкольников по обж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315416"/>
            <a:ext cx="9577064" cy="82809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971600" y="319589"/>
            <a:ext cx="6048672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solidFill>
                    <a:srgbClr val="92D050"/>
                  </a:solidFill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ВЕСНА.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1. Правила поведения в общественном транспорте.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2. Правила безопасности на льду водоёма весной.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3. Безопасность на дорогах.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4. Витамины и здоровье.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043608" y="3542238"/>
            <a:ext cx="619268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ЛЕТО. </a:t>
            </a:r>
            <a:endParaRPr lang="ru-RU" sz="2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1. Памятка родителям о закаливании детей в семье.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2. Правила дорожного движения пешехода.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3. Основные правила поведения и действия при пожаре.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4. С ребенком летом на даче.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4" y="1556792"/>
          <a:ext cx="8640955" cy="1224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1045"/>
                <a:gridCol w="1224985"/>
                <a:gridCol w="1224985"/>
                <a:gridCol w="1224985"/>
                <a:gridCol w="1224985"/>
                <a:gridCol w="1224985"/>
                <a:gridCol w="1224985"/>
              </a:tblGrid>
              <a:tr h="12241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30" descr="Материалы за Май 2011 года &quot; Смотреть видео онлайн, приколы, клипы, видеоролики, бесплатно без регистр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1241650" cy="11521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22" descr="http://im1-tub-ru.yandex.net/i?id=f0c76b92270659668c75677806de0eea-08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628800"/>
            <a:ext cx="1080120" cy="11521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2" descr="Спички детям не игрушка. А мы поиграли, заодно и правила пожарной безопасности повторили)) - Сообщество &quot;Игры с детьми&quot; / Разви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1628800"/>
            <a:ext cx="1216935" cy="11521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28" descr="http://im3-tub-ru.yandex.net/i?id=f395da55df9e499a4b93d75457dff4e1-115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1628800"/>
            <a:ext cx="1224136" cy="11521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26" descr="http://im1-tub-ru.yandex.net/i?id=254e5ae8bb3a60a0a24c959f5ad9d3c0-37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1628800"/>
            <a:ext cx="1129971" cy="11521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30" descr="Место отдыха в лесу полностью уничтожено огнем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1628800"/>
            <a:ext cx="1224136" cy="11521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24" descr="http://im3-tub-ru.yandex.net/i?id=2dd7c47c6eee92bf66ad88ba3c66b561-109-144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96337" y="1628800"/>
            <a:ext cx="1152127" cy="11521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2915816" y="764704"/>
            <a:ext cx="453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n w="18000">
                  <a:solidFill>
                    <a:schemeClr val="accent3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 w="18000">
                  <a:solidFill>
                    <a:schemeClr val="accent3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Ребёнок и природа 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9513" y="4077072"/>
          <a:ext cx="8712967" cy="12961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87625"/>
                <a:gridCol w="1281221"/>
                <a:gridCol w="1234423"/>
                <a:gridCol w="1234423"/>
                <a:gridCol w="1234423"/>
                <a:gridCol w="1234423"/>
                <a:gridCol w="1306429"/>
              </a:tblGrid>
              <a:tr h="12961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34" descr="http://im0-tub-ru.yandex.net/i?id=2bb3eb15e8949f3de58f341b5a196d79-107-144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520" y="4149080"/>
            <a:ext cx="1080120" cy="11655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40" descr="МДОУ Детский сад 12 Солнышко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75656" y="4149080"/>
            <a:ext cx="1093836" cy="11521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20" descr="Тема: &quot;Чтобы в ваш дом не пришла беда, будьте с огнем осторожны всегда&quot;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99792" y="4149080"/>
            <a:ext cx="1080120" cy="11860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0" descr="Противопожарные учения!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95936" y="4149080"/>
            <a:ext cx="1094522" cy="11521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Picture 8" descr="МБДОУ 27 - Пожарная безопасность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48064" y="4149080"/>
            <a:ext cx="1152128" cy="11521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Picture 14" descr="http://im3-tub-ru.yandex.net/i?id=298a5db6125fb3a9e4099b8852741326-82-144&amp;n=2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72200" y="4149080"/>
            <a:ext cx="1152128" cy="11521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" name="Picture 10" descr="Рисунки на тему противопожарная безопасность &quot; эта задача решена, решения химических реакций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68344" y="4149080"/>
            <a:ext cx="1152128" cy="11521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" name="Прямоугольник 18"/>
          <p:cNvSpPr/>
          <p:nvPr/>
        </p:nvSpPr>
        <p:spPr>
          <a:xfrm>
            <a:off x="3275856" y="3244334"/>
            <a:ext cx="3240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Ребёнок дома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0" y="1412776"/>
          <a:ext cx="8964487" cy="159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641"/>
                <a:gridCol w="1280641"/>
                <a:gridCol w="1280641"/>
                <a:gridCol w="1280641"/>
                <a:gridCol w="1280641"/>
                <a:gridCol w="1280641"/>
                <a:gridCol w="1280641"/>
              </a:tblGrid>
              <a:tr h="15999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Picture 2" descr="http://im0-tub-ru.yandex.net/i?id=a93bc29d4690ef39e611421326083997-13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1331640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" name="Picture 8" descr="Азбука безопасности / МКДОУ &quot;Детский сад 28 &quot;Ёлочка&quot; г. Новочебоксарск / Портал образования Ч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3" y="1556792"/>
            <a:ext cx="1296143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" name="Picture 10" descr="Про правила дорожного движения Торопыжка на улиц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556792"/>
            <a:ext cx="1296144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" name="Picture 20" descr="http://im0-tub-ru.yandex.net/i?id=8021626754c79a2a93180c4ce2ad065a-128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1556792"/>
            <a:ext cx="1224136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" name="Picture 30" descr="http://im1-tub-ru.yandex.net/i?id=46f3d9d20b91fb7cc9c0828d8393be60-75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1556792"/>
            <a:ext cx="1224136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" name="Picture 14" descr="http://im1-tub-ru.yandex.net/i?id=2742bedd22b3d572d192565206fc352b-98-144&amp;n=21"/>
          <p:cNvPicPr>
            <a:picLocks noChangeAspect="1" noChangeArrowheads="1"/>
          </p:cNvPicPr>
          <p:nvPr/>
        </p:nvPicPr>
        <p:blipFill>
          <a:blip r:embed="rId7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6516216" y="1556792"/>
            <a:ext cx="1080120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4" name="Picture 12" descr="http://im0-tub-ru.yandex.net/i?id=56a0521c62c1efad86490b7a53f966bd-06-144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1556792"/>
            <a:ext cx="1244710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5" name="Прямоугольник 24"/>
          <p:cNvSpPr/>
          <p:nvPr/>
        </p:nvSpPr>
        <p:spPr>
          <a:xfrm>
            <a:off x="2195736" y="692696"/>
            <a:ext cx="612068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Ребёнок на улицах города</a:t>
            </a:r>
            <a:endParaRPr lang="ru-RU" sz="2800" b="1" dirty="0"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60000"/>
            <a:lumOff val="4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404665"/>
            <a:ext cx="8496944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BACC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 </a:t>
            </a:r>
            <a:r>
              <a:rPr lang="ru-RU" sz="32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BACC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безопасным поведением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BACC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следует понимать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BACC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такой набор стереотипов и сознательных действий в изменяющейся обстановке, который позволяет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BACC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сохранять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BACC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индивидуальную целостность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BACC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BACC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комфортность поведения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BACC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предупреждает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BACC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физический и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BACC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психический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BACC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травматизм, создает нормальные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BACC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условия взаимодействия между людьми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5085184"/>
            <a:ext cx="2771800" cy="16193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352928" cy="2088232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Система работы по формированию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 дошкольников основ безопасности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жизнедеятельности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33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3501008"/>
            <a:ext cx="4254624" cy="2376265"/>
          </a:xfrm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solidFill>
                  <a:srgbClr val="0070C0"/>
                </a:solidFill>
              </a:rPr>
              <a:t>формирование основ</a:t>
            </a:r>
          </a:p>
          <a:p>
            <a:pPr>
              <a:buNone/>
            </a:pPr>
            <a:r>
              <a:rPr lang="ru-RU" b="1" dirty="0">
                <a:solidFill>
                  <a:srgbClr val="0070C0"/>
                </a:solidFill>
              </a:rPr>
              <a:t>безопасности</a:t>
            </a:r>
          </a:p>
          <a:p>
            <a:pPr>
              <a:buNone/>
            </a:pPr>
            <a:r>
              <a:rPr lang="ru-RU" b="1" dirty="0">
                <a:solidFill>
                  <a:srgbClr val="0070C0"/>
                </a:solidFill>
              </a:rPr>
              <a:t>собственной</a:t>
            </a:r>
          </a:p>
          <a:p>
            <a:pPr>
              <a:buNone/>
            </a:pPr>
            <a:r>
              <a:rPr lang="ru-RU" b="1" dirty="0">
                <a:solidFill>
                  <a:srgbClr val="0070C0"/>
                </a:solidFill>
              </a:rPr>
              <a:t>жизнедеятельности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39952" y="3501008"/>
            <a:ext cx="4752528" cy="2448271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b="1" dirty="0">
                <a:solidFill>
                  <a:srgbClr val="0070C0"/>
                </a:solidFill>
              </a:rPr>
              <a:t>формирование предпосылок</a:t>
            </a:r>
          </a:p>
          <a:p>
            <a:pPr algn="r">
              <a:buNone/>
            </a:pPr>
            <a:r>
              <a:rPr lang="ru-RU" b="1" dirty="0">
                <a:solidFill>
                  <a:srgbClr val="0070C0"/>
                </a:solidFill>
              </a:rPr>
              <a:t>экологического сознания</a:t>
            </a:r>
          </a:p>
          <a:p>
            <a:pPr algn="r">
              <a:buNone/>
            </a:pPr>
            <a:r>
              <a:rPr lang="ru-RU" b="1" dirty="0">
                <a:solidFill>
                  <a:srgbClr val="0070C0"/>
                </a:solidFill>
              </a:rPr>
              <a:t>(безопасности окружающего</a:t>
            </a:r>
          </a:p>
          <a:p>
            <a:pPr algn="r">
              <a:buNone/>
            </a:pPr>
            <a:r>
              <a:rPr lang="ru-RU" b="1" dirty="0">
                <a:solidFill>
                  <a:srgbClr val="0070C0"/>
                </a:solidFill>
              </a:rPr>
              <a:t>мира)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 rot="20169069">
            <a:off x="6013181" y="1955798"/>
            <a:ext cx="439046" cy="1166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707803">
            <a:off x="2341322" y="1948371"/>
            <a:ext cx="401201" cy="1161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8640"/>
            <a:ext cx="4104456" cy="22322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Ребёнок и другие люди. 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Основная мысль этого направления - ребёнок должен помнить, что именно может быть опасно в общении с другими людьми.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4581128"/>
            <a:ext cx="3960440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Ребёнок на улицах города. 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Дети знакомятся с правилами поведения на улицах города, правилами дорожного движения</a:t>
            </a:r>
            <a:r>
              <a:rPr lang="ru-RU" sz="1600" dirty="0" smtClean="0"/>
              <a:t>. 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564904"/>
            <a:ext cx="4104456" cy="18722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Ребёнок и природа</a:t>
            </a:r>
            <a:r>
              <a:rPr lang="ru-RU" sz="2000" b="1" dirty="0" smtClean="0">
                <a:solidFill>
                  <a:srgbClr val="0070C0"/>
                </a:solidFill>
              </a:rPr>
              <a:t>. 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Задача работы по этому направлению рассказать детям о взаимосвязи и взаимозависимости всех проблемных объектов, чтобы дети поняли - земля - наш общий дом, а человек - часть природы.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188640"/>
            <a:ext cx="4032448" cy="2304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Здоровье ребёнка. 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Уже с дошкольного возраста это направление программы предлагает воспитывать у детей ценности здорового образа жизни, сознательную заботу о собственном здоровье и здоровье окружающих, дети знакомятся с правилами оказания элементарной первой </a:t>
            </a:r>
            <a:r>
              <a:rPr lang="ru-RU" b="1" dirty="0" smtClean="0">
                <a:solidFill>
                  <a:srgbClr val="0070C0"/>
                </a:solidFill>
              </a:rPr>
              <a:t>помощи.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2636912"/>
            <a:ext cx="4032448" cy="18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Эмоциональное благополучие ребёнка. 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Основная задача работы педагогов по этому направлению - научить детей способам выхода из конфликтных ситуаций.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581128"/>
            <a:ext cx="4104456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Ребёнок дома. 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В этом направлении рассматриваются вопросы, связанные с предметами домашнего быта, являющимися источниками потенциальной опасности для детей.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71296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Принципы организации воспитательно-образовательной работы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</a:rPr>
              <a:t>Принцип полноты. </a:t>
            </a:r>
            <a:r>
              <a:rPr lang="ru-RU" sz="2000" b="1" dirty="0" smtClean="0"/>
              <a:t>Содержание работы должно быть реализовано по всем разделам.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Принцип системности.</a:t>
            </a:r>
            <a:r>
              <a:rPr lang="ru-RU" sz="2000" b="1" dirty="0" smtClean="0"/>
              <a:t> Работа должна проводиться системно, в течение года при гибком распределении содержания перспективного плана в течение дня. </a:t>
            </a:r>
          </a:p>
          <a:p>
            <a:r>
              <a:rPr lang="ru-RU" sz="2000" b="1" dirty="0" smtClean="0"/>
              <a:t>• </a:t>
            </a:r>
            <a:r>
              <a:rPr lang="ru-RU" sz="2000" b="1" dirty="0" smtClean="0">
                <a:solidFill>
                  <a:srgbClr val="C00000"/>
                </a:solidFill>
              </a:rPr>
              <a:t>Принцип учета условий городской и сельской местности. </a:t>
            </a:r>
            <a:r>
              <a:rPr lang="ru-RU" sz="2000" b="1" dirty="0" smtClean="0"/>
              <a:t>Известно, что городские и сельские дошкольники имеют разный опыт взаимодействия с окружающей средой. Т.е. у каждого ребенка существует свои опыт осознания источников опасности, что определяется условиями проживания и семейным воспитанием.</a:t>
            </a:r>
          </a:p>
          <a:p>
            <a:r>
              <a:rPr lang="ru-RU" sz="2000" b="1" dirty="0" smtClean="0"/>
              <a:t>• </a:t>
            </a:r>
            <a:r>
              <a:rPr lang="ru-RU" sz="2000" b="1" dirty="0" smtClean="0">
                <a:solidFill>
                  <a:srgbClr val="C00000"/>
                </a:solidFill>
              </a:rPr>
              <a:t>Принцип возрастной .</a:t>
            </a:r>
            <a:r>
              <a:rPr lang="ru-RU" sz="2000" b="1" dirty="0" smtClean="0"/>
              <a:t> При работе с детьми разного возраста содержание обучения выстраивается последовательно от простого к сложному.</a:t>
            </a:r>
          </a:p>
          <a:p>
            <a:r>
              <a:rPr lang="ru-RU" sz="2000" b="1" dirty="0" smtClean="0"/>
              <a:t>• </a:t>
            </a:r>
            <a:r>
              <a:rPr lang="ru-RU" sz="2000" b="1" dirty="0" smtClean="0">
                <a:solidFill>
                  <a:srgbClr val="C00000"/>
                </a:solidFill>
              </a:rPr>
              <a:t>Принцип интеграции.</a:t>
            </a:r>
            <a:r>
              <a:rPr lang="ru-RU" sz="2000" b="1" dirty="0" smtClean="0"/>
              <a:t> Работу по воспитанию безопасного поведения ребенка-дошкольника необходимо проводить во всех видах детской деятельности</a:t>
            </a:r>
          </a:p>
          <a:p>
            <a:r>
              <a:rPr lang="ru-RU" sz="2000" b="1" dirty="0" smtClean="0"/>
              <a:t>• </a:t>
            </a:r>
            <a:r>
              <a:rPr lang="ru-RU" sz="2000" b="1" dirty="0" smtClean="0">
                <a:solidFill>
                  <a:srgbClr val="C00000"/>
                </a:solidFill>
              </a:rPr>
              <a:t>Принцип преемственности взаимодействия с ребенком в условиях дошкольного учреждения и в семье. 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1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1296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Содержание образовательной области "Безопасность" направлено на достижение целей формирования основ безопасности собственной жизнедеятельности и формирования предпосылок экологического сознания (безопасности окружающего мира) через решение следующих задач: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- </a:t>
            </a:r>
            <a:r>
              <a:rPr lang="ru-RU" sz="2400" b="1" dirty="0" smtClean="0">
                <a:solidFill>
                  <a:srgbClr val="C00000"/>
                </a:solidFill>
              </a:rPr>
              <a:t>формирование представлений об опасных для человека и окружающего мира природы ситуациях и способах поведения в них;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- приобщение к правилам безопасного для человека и окружающего мира природы поведения;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- передачу детям знаний о правилах безопасности дорожного движения в качестве пешехода и пассажира транспортного средства;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- формирование осторожного и осмотрительного отношения к потенциально опасным для человека и окружающего мира природы ситуациям.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3"/>
            <a:ext cx="7848872" cy="4016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4BACC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Calibri"/>
                <a:cs typeface="Times New Roman"/>
              </a:rPr>
              <a:t>Для реализации поставленных задач по программе используются следующие формы работы: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BACC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Calibri"/>
                <a:cs typeface="Times New Roman"/>
              </a:rPr>
              <a:t> беседы, чтение стихов, рассказов, сказок, загадывание загадок, игры, рисование, аппликация,  рассматривание иллюстраций, разбор конкретных поступков и ситуаций, презентации, прослушивание аудиозаписей, просмотр мультфильмов.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2924944"/>
            <a:ext cx="84249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Воспитание навыков безопасного поведения дошколят осуществляется  на основе желания ребенка познавать окружающий мир, используя его любознательность, наглядно-образное мышление и непосредственность восприятия. </a:t>
            </a:r>
            <a:r>
              <a:rPr lang="ru-RU" sz="2800" b="1" dirty="0" smtClean="0">
                <a:ln w="12700">
                  <a:solidFill>
                    <a:srgbClr val="FF3399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Приоритетными являются индивидуальные и подгрупповые формы работы с детьми</a:t>
            </a:r>
            <a:endParaRPr lang="ru-RU" sz="2800" b="1" dirty="0">
              <a:ln w="12700">
                <a:solidFill>
                  <a:srgbClr val="FF3399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174" name="Picture 6" descr="http://im3-tub-ru.yandex.net/i?id=d3448913b7fb25a05a39e66cbcd9c5be-83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04664"/>
            <a:ext cx="2771378" cy="21192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11560" y="765285"/>
            <a:ext cx="712879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normalizeH="0" baseline="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ОСЕНЬ.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1. Обеспечение безопасного поведения детей в быту.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2. Советы по охране «жизни и здоровья детей».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3. Отравление ядовитыми грибами.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4. Обучение ребёнка безопасному поведению на дороге.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573016"/>
            <a:ext cx="62464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ЗИМА. </a:t>
            </a: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C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555555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1. Правила безопасности на водоёмах зимой.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2. Безопасность поведения детей и взрослых дома.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3. Правила поведения при пожаре.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4. Безопасность на дорогах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188640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Перспективное планирование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426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Система работы по формированию у дошкольников основ безопасности жизнедеятельности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79</cp:revision>
  <dcterms:created xsi:type="dcterms:W3CDTF">2014-10-18T16:05:25Z</dcterms:created>
  <dcterms:modified xsi:type="dcterms:W3CDTF">2014-10-21T07:06:29Z</dcterms:modified>
</cp:coreProperties>
</file>