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306" r:id="rId4"/>
    <p:sldId id="307" r:id="rId5"/>
    <p:sldId id="308" r:id="rId6"/>
    <p:sldId id="309" r:id="rId7"/>
    <p:sldId id="310" r:id="rId8"/>
    <p:sldId id="271" r:id="rId9"/>
    <p:sldId id="311" r:id="rId10"/>
    <p:sldId id="312" r:id="rId11"/>
    <p:sldId id="260" r:id="rId12"/>
    <p:sldId id="261" r:id="rId13"/>
    <p:sldId id="262" r:id="rId14"/>
    <p:sldId id="263" r:id="rId15"/>
    <p:sldId id="264" r:id="rId16"/>
    <p:sldId id="296" r:id="rId17"/>
    <p:sldId id="320" r:id="rId18"/>
    <p:sldId id="313" r:id="rId19"/>
    <p:sldId id="319" r:id="rId20"/>
    <p:sldId id="315" r:id="rId21"/>
    <p:sldId id="321" r:id="rId22"/>
    <p:sldId id="317" r:id="rId23"/>
    <p:sldId id="316" r:id="rId24"/>
    <p:sldId id="318" r:id="rId25"/>
    <p:sldId id="303" r:id="rId26"/>
    <p:sldId id="304" r:id="rId27"/>
    <p:sldId id="30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ша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2-16T01:30:27.074" idx="1">
    <p:pos x="5760" y="165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F3176F1-4F6C-44F8-A892-D3B6B4FD3C9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8075CA-2755-460A-9712-8FBBE7F42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76F1-4F6C-44F8-A892-D3B6B4FD3C9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75CA-2755-460A-9712-8FBBE7F42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76F1-4F6C-44F8-A892-D3B6B4FD3C9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75CA-2755-460A-9712-8FBBE7F42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3176F1-4F6C-44F8-A892-D3B6B4FD3C9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8075CA-2755-460A-9712-8FBBE7F42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F3176F1-4F6C-44F8-A892-D3B6B4FD3C9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8075CA-2755-460A-9712-8FBBE7F42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76F1-4F6C-44F8-A892-D3B6B4FD3C9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75CA-2755-460A-9712-8FBBE7F42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76F1-4F6C-44F8-A892-D3B6B4FD3C9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75CA-2755-460A-9712-8FBBE7F42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3176F1-4F6C-44F8-A892-D3B6B4FD3C9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8075CA-2755-460A-9712-8FBBE7F42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76F1-4F6C-44F8-A892-D3B6B4FD3C9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75CA-2755-460A-9712-8FBBE7F42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3176F1-4F6C-44F8-A892-D3B6B4FD3C9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8075CA-2755-460A-9712-8FBBE7F42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3176F1-4F6C-44F8-A892-D3B6B4FD3C9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8075CA-2755-460A-9712-8FBBE7F42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3176F1-4F6C-44F8-A892-D3B6B4FD3C9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8075CA-2755-460A-9712-8FBBE7F42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jpeg"/><Relationship Id="rId7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8.jpeg"/><Relationship Id="rId7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0.jpeg"/><Relationship Id="rId10" Type="http://schemas.openxmlformats.org/officeDocument/2006/relationships/image" Target="../media/image7.jpeg"/><Relationship Id="rId4" Type="http://schemas.openxmlformats.org/officeDocument/2006/relationships/image" Target="../media/image29.jpeg"/><Relationship Id="rId9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-531440"/>
            <a:ext cx="8820472" cy="7389440"/>
          </a:xfrm>
        </p:spPr>
        <p:txBody>
          <a:bodyPr>
            <a:noAutofit/>
          </a:bodyPr>
          <a:lstStyle/>
          <a:p>
            <a:pPr algn="ctr"/>
            <a:r>
              <a:rPr lang="tt-RU" sz="20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Татарстан</a:t>
            </a:r>
            <a:br>
              <a:rPr lang="tt-RU" sz="20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0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tt-RU" sz="20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0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работа </a:t>
            </a:r>
            <a:br>
              <a:rPr lang="tt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“Көз һәм балалар җыры” муз .и сл. г.Гараева</a:t>
            </a:r>
            <a:br>
              <a:rPr lang="tt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Патина Т.В. </a:t>
            </a:r>
            <a:r>
              <a:rPr lang="tt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“Детский сад присмотра и оздоровления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детей с аллергическими заболеваниями №77</a:t>
            </a:r>
            <a:r>
              <a:rPr lang="tt-RU" sz="1800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АЛТЫНЧӘЧ»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800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Г. нижнекамск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Татарстан Республикасы Мәгариф һәм фән министрлыгы</a:t>
            </a:r>
            <a:br>
              <a:rPr lang="tt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эше</a:t>
            </a:r>
            <a:br>
              <a:rPr lang="tt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“Көз һәм балалар җыры”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сүз.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һәм җыр.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Г.Гәрәева</a:t>
            </a:r>
            <a:r>
              <a:rPr lang="tt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ПАТИНА Т.В.</a:t>
            </a:r>
            <a:r>
              <a:rPr lang="tt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“</a:t>
            </a:r>
            <a:r>
              <a:rPr lang="tt-RU" sz="1800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77 нче аллергияле авыру балаларны карау һәм сәләмәтләндерү балалар бакчасы “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АЛТЫНЧӘЧ</a:t>
            </a:r>
            <a:r>
              <a:rPr lang="tt-RU" sz="1800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””  </a:t>
            </a:r>
            <a:br>
              <a:rPr lang="tt-RU" sz="1800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 </a:t>
            </a:r>
            <a:r>
              <a:rPr lang="ru-RU" sz="1800" dirty="0" err="1" smtClean="0"/>
              <a:t>Түбән </a:t>
            </a:r>
            <a:r>
              <a:rPr lang="ru-RU" sz="1800" dirty="0" smtClean="0"/>
              <a:t>Кама 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шәһәре</a:t>
            </a:r>
            <a:r>
              <a:rPr lang="tt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flipV="1">
            <a:off x="919163" y="6381328"/>
            <a:ext cx="8224837" cy="19442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t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Бу нәрсә?</a:t>
            </a:r>
            <a:endParaRPr lang="ru-RU" dirty="0"/>
          </a:p>
        </p:txBody>
      </p:sp>
      <p:pic>
        <p:nvPicPr>
          <p:cNvPr id="4" name="Содержимое 3" descr="помидо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556792"/>
            <a:ext cx="5665124" cy="4526280"/>
          </a:xfrm>
        </p:spPr>
      </p:pic>
      <p:sp>
        <p:nvSpPr>
          <p:cNvPr id="5" name="Прямоугольник 4"/>
          <p:cNvSpPr/>
          <p:nvPr/>
        </p:nvSpPr>
        <p:spPr>
          <a:xfrm>
            <a:off x="3059832" y="6021288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-  </a:t>
            </a:r>
            <a:r>
              <a:rPr lang="tt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 помидор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6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 нәрсә?</a:t>
            </a:r>
            <a:endParaRPr lang="ru-RU" sz="6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564357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- Бу алма.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паор\Desktop\Картинки\9750070bf09d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196752"/>
            <a:ext cx="478634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6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Нинди алма?</a:t>
            </a:r>
            <a:endParaRPr lang="ru-RU" sz="6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паор\Desktop\Картинки\9750070bf09d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571612"/>
            <a:ext cx="478634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86050" y="571501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- Бу кызыл алма</a:t>
            </a:r>
            <a:r>
              <a:rPr lang="tt-RU" dirty="0" smtClean="0"/>
              <a:t>.</a:t>
            </a:r>
            <a:endParaRPr lang="ru-RU" dirty="0"/>
          </a:p>
        </p:txBody>
      </p:sp>
      <p:pic>
        <p:nvPicPr>
          <p:cNvPr id="5" name="Рисунок 4" descr="C:\Users\паор\Desktop\Картинки\9750070bf09d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628800"/>
            <a:ext cx="478634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6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Нинди алма?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 descr="C:\Users\паор\Desktop\Картинки\i.jpg"/>
          <p:cNvPicPr/>
          <p:nvPr/>
        </p:nvPicPr>
        <p:blipFill>
          <a:blip r:embed="rId2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 t="4035" b="5950"/>
          <a:stretch>
            <a:fillRect/>
          </a:stretch>
        </p:blipFill>
        <p:spPr bwMode="auto">
          <a:xfrm>
            <a:off x="2786050" y="1714488"/>
            <a:ext cx="442915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86050" y="571501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- Бу сары алма</a:t>
            </a:r>
            <a:r>
              <a:rPr lang="tt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6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Нинди алма?</a:t>
            </a:r>
            <a:endParaRPr lang="ru-RU" sz="6000" dirty="0"/>
          </a:p>
        </p:txBody>
      </p:sp>
      <p:pic>
        <p:nvPicPr>
          <p:cNvPr id="3" name="Рисунок 2" descr="C:\Users\паор\Desktop\Картинки\DeliverFile.jpg"/>
          <p:cNvPicPr/>
          <p:nvPr/>
        </p:nvPicPr>
        <p:blipFill>
          <a:blip r:embed="rId2" cstate="print"/>
          <a:srcRect l="13656" t="8700" r="12004" b="10352"/>
          <a:stretch>
            <a:fillRect/>
          </a:stretch>
        </p:blipFill>
        <p:spPr bwMode="auto">
          <a:xfrm>
            <a:off x="2714612" y="1714488"/>
            <a:ext cx="442915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86050" y="5857892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- Бу яшел алма</a:t>
            </a:r>
            <a:r>
              <a:rPr lang="tt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6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Алмалар нинди?</a:t>
            </a:r>
            <a:endParaRPr lang="ru-RU" sz="6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паор\Desktop\Картинки\9750070bf09d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624"/>
          <a:stretch>
            <a:fillRect/>
          </a:stretch>
        </p:blipFill>
        <p:spPr bwMode="auto">
          <a:xfrm>
            <a:off x="1428728" y="1714488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аор\Desktop\Картинки\i.jpg"/>
          <p:cNvPicPr/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t="3348" b="6249"/>
          <a:stretch>
            <a:fillRect/>
          </a:stretch>
        </p:blipFill>
        <p:spPr bwMode="auto">
          <a:xfrm>
            <a:off x="3571868" y="4143380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аор\Desktop\Картинки\DeliverFil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6250" r="12499" b="9374"/>
          <a:stretch>
            <a:fillRect/>
          </a:stretch>
        </p:blipFill>
        <p:spPr bwMode="auto">
          <a:xfrm>
            <a:off x="5929322" y="1571612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378619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- Бу кызыл алма</a:t>
            </a:r>
            <a:r>
              <a:rPr lang="tt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3714752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- Бу яшел алма</a:t>
            </a:r>
            <a:r>
              <a:rPr lang="tt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6396335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- Бу сары алма</a:t>
            </a:r>
            <a:r>
              <a:rPr lang="tt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sz="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 нәрсә?</a:t>
            </a:r>
            <a:endParaRPr lang="ru-RU" dirty="0"/>
          </a:p>
        </p:txBody>
      </p:sp>
      <p:pic>
        <p:nvPicPr>
          <p:cNvPr id="4" name="Рисунок 3" descr="C:\Users\паор\Desktop\Картинки\pear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142984"/>
            <a:ext cx="1857388" cy="283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аор\Desktop\Картинки\i (6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643182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аор\Desktop\Картинки\i (10)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786142"/>
            <a:ext cx="3429024" cy="307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аор\Desktop\Картинки\c712d1f59986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968" b="19215"/>
          <a:stretch>
            <a:fillRect/>
          </a:stretch>
        </p:blipFill>
        <p:spPr bwMode="auto">
          <a:xfrm rot="19106428">
            <a:off x="947080" y="1794591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аор\Desktop\Картинки\i (3).jpg"/>
          <p:cNvPicPr/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3143240" y="4071918"/>
            <a:ext cx="22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аор\Desktop\Картинки\i (1).jpg"/>
          <p:cNvPicPr/>
          <p:nvPr/>
        </p:nvPicPr>
        <p:blipFill>
          <a:blip r:embed="rId7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 rot="19031322">
            <a:off x="3123422" y="1993983"/>
            <a:ext cx="342902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аор\Desktop\Картинки\9750070bf09d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500570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318728" cy="1437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dirty="0" smtClean="0"/>
              <a:t>                                    </a:t>
            </a:r>
          </a:p>
          <a:p>
            <a:pPr>
              <a:buFontTx/>
              <a:buChar char="-"/>
            </a:pPr>
            <a:r>
              <a:rPr lang="tt-RU" sz="4000" dirty="0" smtClean="0"/>
              <a:t>                                     </a:t>
            </a:r>
          </a:p>
          <a:p>
            <a:r>
              <a:rPr lang="tt-RU" sz="4000" dirty="0" smtClean="0"/>
              <a:t>                                           әйт әле,</a:t>
            </a:r>
          </a:p>
          <a:p>
            <a:pPr>
              <a:buFontTx/>
              <a:buChar char="-"/>
            </a:pPr>
            <a:endParaRPr lang="tt-RU" sz="4000" dirty="0" smtClean="0"/>
          </a:p>
          <a:p>
            <a:r>
              <a:rPr lang="tt-RU" sz="4000" dirty="0" smtClean="0"/>
              <a:t>               </a:t>
            </a:r>
            <a:r>
              <a:rPr lang="tt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Көз, көз,</a:t>
            </a:r>
          </a:p>
          <a:p>
            <a:pPr>
              <a:buFontTx/>
              <a:buChar char="-"/>
            </a:pPr>
            <a:endParaRPr lang="tt-RU" sz="4000" dirty="0" smtClean="0"/>
          </a:p>
          <a:p>
            <a:pPr>
              <a:buFontTx/>
              <a:buChar char="-"/>
            </a:pPr>
            <a:endParaRPr lang="tt-RU" sz="4000" dirty="0" smtClean="0"/>
          </a:p>
          <a:p>
            <a:r>
              <a:rPr lang="ru-RU" sz="4000" dirty="0" smtClean="0"/>
              <a:t>                         </a:t>
            </a:r>
            <a:r>
              <a:rPr lang="tt-RU" sz="4000" dirty="0" smtClean="0"/>
              <a:t> ниләр бар?</a:t>
            </a:r>
            <a:r>
              <a:rPr lang="tt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</a:p>
          <a:p>
            <a:r>
              <a:rPr lang="tt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tt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Кәрзинеңдә</a:t>
            </a:r>
            <a:endParaRPr lang="tt-RU" sz="4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tt-RU" sz="4000" dirty="0" smtClean="0"/>
              <a:t>           </a:t>
            </a:r>
          </a:p>
          <a:p>
            <a:endParaRPr lang="tt-RU" sz="4000" dirty="0" smtClean="0"/>
          </a:p>
          <a:p>
            <a:endParaRPr lang="ru-RU" sz="4000" dirty="0" smtClean="0"/>
          </a:p>
          <a:p>
            <a:r>
              <a:rPr lang="tt-RU" sz="4000" dirty="0" smtClean="0"/>
              <a:t>                                     </a:t>
            </a:r>
          </a:p>
          <a:p>
            <a:r>
              <a:rPr lang="tt-RU" sz="4000" dirty="0" smtClean="0"/>
              <a:t>                                     </a:t>
            </a:r>
          </a:p>
          <a:p>
            <a:endParaRPr lang="tt-RU" sz="72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ru-RU" sz="4000" dirty="0" smtClean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Наташа\Downloads\корз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2080229" cy="1872208"/>
          </a:xfrm>
          <a:prstGeom prst="rect">
            <a:avLst/>
          </a:prstGeom>
          <a:noFill/>
        </p:spPr>
      </p:pic>
      <p:pic>
        <p:nvPicPr>
          <p:cNvPr id="37893" name="Picture 5" descr="C:\Users\Наташа\Desktop\ос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2310904" cy="1747043"/>
          </a:xfrm>
          <a:prstGeom prst="rect">
            <a:avLst/>
          </a:prstGeom>
          <a:noFill/>
        </p:spPr>
      </p:pic>
      <p:pic>
        <p:nvPicPr>
          <p:cNvPr id="37894" name="Picture 6" descr="C:\Users\Наташа\Desktop\ос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0496" y="702121"/>
            <a:ext cx="2285968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0"/>
            <a:ext cx="8318728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dirty="0" smtClean="0"/>
              <a:t>                                    </a:t>
            </a:r>
          </a:p>
          <a:p>
            <a:r>
              <a:rPr lang="ru-RU" sz="4000" dirty="0" smtClean="0"/>
              <a:t>                                </a:t>
            </a:r>
            <a:r>
              <a:rPr lang="tt-RU" sz="4000" dirty="0" smtClean="0"/>
              <a:t> </a:t>
            </a:r>
          </a:p>
          <a:p>
            <a:endParaRPr lang="ru-RU" sz="4000" dirty="0" smtClean="0"/>
          </a:p>
          <a:p>
            <a:r>
              <a:rPr lang="tt-RU" sz="4000" dirty="0" smtClean="0"/>
              <a:t>                                    </a:t>
            </a:r>
          </a:p>
          <a:p>
            <a:r>
              <a:rPr lang="tt-RU" sz="4000" dirty="0" smtClean="0"/>
              <a:t> </a:t>
            </a:r>
            <a:r>
              <a:rPr lang="tt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Кәрзинемдә         кыярлар</a:t>
            </a:r>
            <a:r>
              <a:rPr lang="tt-RU" sz="4000" dirty="0" smtClean="0"/>
              <a:t> </a:t>
            </a:r>
          </a:p>
          <a:p>
            <a:endParaRPr lang="tt-RU" sz="4000" dirty="0" smtClean="0"/>
          </a:p>
          <a:p>
            <a:r>
              <a:rPr lang="tt-RU" sz="4000" dirty="0" smtClean="0"/>
              <a:t>                      һәм </a:t>
            </a:r>
          </a:p>
          <a:p>
            <a:endParaRPr lang="tt-RU" sz="4000" dirty="0" smtClean="0"/>
          </a:p>
          <a:p>
            <a:r>
              <a:rPr lang="tt-RU" sz="4000" dirty="0" smtClean="0"/>
              <a:t>   </a:t>
            </a:r>
          </a:p>
          <a:p>
            <a:r>
              <a:rPr lang="tt-RU" sz="4000" dirty="0" smtClean="0"/>
              <a:t>   </a:t>
            </a:r>
            <a:r>
              <a:rPr lang="tt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помидор                алмалар</a:t>
            </a:r>
          </a:p>
          <a:p>
            <a:endParaRPr lang="tt-RU" sz="72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ru-RU" sz="4000" dirty="0" smtClean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89" name="Picture 1" descr="C:\Users\Наташа\Downloads\корз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1368152" cy="1231337"/>
          </a:xfrm>
          <a:prstGeom prst="rect">
            <a:avLst/>
          </a:prstGeom>
          <a:noFill/>
        </p:spPr>
      </p:pic>
      <p:pic>
        <p:nvPicPr>
          <p:cNvPr id="12" name="Рисунок 11" descr="C:\Users\паор\Desktop\Картинки\i (1).jpg"/>
          <p:cNvPicPr/>
          <p:nvPr/>
        </p:nvPicPr>
        <p:blipFill>
          <a:blip r:embed="rId3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5652120" y="1916832"/>
            <a:ext cx="17145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Users\Наташа\Desktop\помид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645024"/>
            <a:ext cx="1872208" cy="1496017"/>
          </a:xfrm>
          <a:prstGeom prst="rect">
            <a:avLst/>
          </a:prstGeom>
          <a:noFill/>
        </p:spPr>
      </p:pic>
      <p:pic>
        <p:nvPicPr>
          <p:cNvPr id="15" name="Рисунок 14" descr="C:\Users\паор\Desktop\Картинки\9750070bf09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429000"/>
            <a:ext cx="13316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паор\Desktop\Картинки\9750070bf09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356992"/>
            <a:ext cx="11521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паор\Desktop\Картинки\i (1).jpg"/>
          <p:cNvPicPr/>
          <p:nvPr/>
        </p:nvPicPr>
        <p:blipFill>
          <a:blip r:embed="rId3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4860032" y="1484784"/>
            <a:ext cx="17145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207958" y="3567946"/>
            <a:ext cx="728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dirty="0" smtClean="0"/>
              <a:t> </a:t>
            </a:r>
            <a:r>
              <a:rPr lang="tt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318728" cy="1437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dirty="0" smtClean="0"/>
              <a:t>                                    </a:t>
            </a:r>
          </a:p>
          <a:p>
            <a:pPr>
              <a:buFontTx/>
              <a:buChar char="-"/>
            </a:pPr>
            <a:r>
              <a:rPr lang="tt-RU" sz="4000" dirty="0" smtClean="0"/>
              <a:t>                                     </a:t>
            </a:r>
          </a:p>
          <a:p>
            <a:r>
              <a:rPr lang="tt-RU" sz="4000" dirty="0" smtClean="0"/>
              <a:t>                                           әйт әле,</a:t>
            </a:r>
          </a:p>
          <a:p>
            <a:pPr>
              <a:buFontTx/>
              <a:buChar char="-"/>
            </a:pPr>
            <a:endParaRPr lang="tt-RU" sz="4000" dirty="0" smtClean="0"/>
          </a:p>
          <a:p>
            <a:r>
              <a:rPr lang="tt-RU" sz="4000" dirty="0" smtClean="0"/>
              <a:t>               </a:t>
            </a:r>
            <a:r>
              <a:rPr lang="tt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Көз, көз,</a:t>
            </a:r>
          </a:p>
          <a:p>
            <a:pPr>
              <a:buFontTx/>
              <a:buChar char="-"/>
            </a:pPr>
            <a:endParaRPr lang="tt-RU" sz="4000" dirty="0" smtClean="0"/>
          </a:p>
          <a:p>
            <a:pPr>
              <a:buFontTx/>
              <a:buChar char="-"/>
            </a:pPr>
            <a:endParaRPr lang="tt-RU" sz="4000" dirty="0" smtClean="0"/>
          </a:p>
          <a:p>
            <a:r>
              <a:rPr lang="ru-RU" sz="4000" dirty="0" smtClean="0"/>
              <a:t>                         </a:t>
            </a:r>
            <a:r>
              <a:rPr lang="tt-RU" sz="4000" dirty="0" smtClean="0"/>
              <a:t> ниләр бар?</a:t>
            </a:r>
            <a:r>
              <a:rPr lang="tt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</a:p>
          <a:p>
            <a:r>
              <a:rPr lang="tt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tt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Кәрзинеңдә</a:t>
            </a:r>
            <a:endParaRPr lang="tt-RU" sz="4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tt-RU" sz="4000" dirty="0" smtClean="0"/>
              <a:t>           </a:t>
            </a:r>
          </a:p>
          <a:p>
            <a:endParaRPr lang="tt-RU" sz="4000" dirty="0" smtClean="0"/>
          </a:p>
          <a:p>
            <a:endParaRPr lang="ru-RU" sz="4000" dirty="0" smtClean="0"/>
          </a:p>
          <a:p>
            <a:r>
              <a:rPr lang="tt-RU" sz="4000" dirty="0" smtClean="0"/>
              <a:t>                                     </a:t>
            </a:r>
          </a:p>
          <a:p>
            <a:r>
              <a:rPr lang="tt-RU" sz="4000" dirty="0" smtClean="0"/>
              <a:t>                                     </a:t>
            </a:r>
          </a:p>
          <a:p>
            <a:endParaRPr lang="tt-RU" sz="72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ru-RU" sz="4000" dirty="0" smtClean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Наташа\Downloads\корз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2080229" cy="1872208"/>
          </a:xfrm>
          <a:prstGeom prst="rect">
            <a:avLst/>
          </a:prstGeom>
          <a:noFill/>
        </p:spPr>
      </p:pic>
      <p:pic>
        <p:nvPicPr>
          <p:cNvPr id="37893" name="Picture 5" descr="C:\Users\Наташа\Desktop\ос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2310904" cy="1747043"/>
          </a:xfrm>
          <a:prstGeom prst="rect">
            <a:avLst/>
          </a:prstGeom>
          <a:noFill/>
        </p:spPr>
      </p:pic>
      <p:pic>
        <p:nvPicPr>
          <p:cNvPr id="37894" name="Picture 6" descr="C:\Users\Наташа\Desktop\ос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0496" y="702121"/>
            <a:ext cx="2285968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2821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приобщать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культуре татарского народа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любовь к интонациям татарской музыки, учить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песню на татарском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языке.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словарный запас 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Активизировать и обогащать словарный запас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Закреплять умение детей слушать и отвечать на вопросы: 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“Бу нәрсә?”, “Нинди?”, “Ниләр?”</a:t>
            </a:r>
          </a:p>
          <a:p>
            <a:pPr algn="just"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3. Закреплять знание цветов, времен года, название овощей, фруктов.</a:t>
            </a:r>
          </a:p>
          <a:p>
            <a:pPr algn="just"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4. Разучить песню к осеннему утреннику.</a:t>
            </a:r>
          </a:p>
          <a:p>
            <a:pPr algn="just"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5.Приобщать детей к  культуре татарского народа</a:t>
            </a:r>
          </a:p>
          <a:p>
            <a:pPr algn="just">
              <a:buNone/>
            </a:pPr>
            <a:endParaRPr lang="tt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t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В песнях запоминается слова и фразы  осознанно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быстро,надолго и до автоматизма.На основе этой 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песни дети быстро и надолго запомнят названия овощей, цветов, времен 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года(наглядность,пение ускорят процесс запоминания).Мелодия песни проста,поэтому песня может использоаться в самостоятельном виде деятельности.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6768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dirty="0" smtClean="0"/>
              <a:t>             </a:t>
            </a:r>
          </a:p>
          <a:p>
            <a:r>
              <a:rPr lang="tt-RU" sz="4000" dirty="0" smtClean="0"/>
              <a:t>                                әйт әле,</a:t>
            </a:r>
            <a:endParaRPr lang="ru-RU" sz="4000" dirty="0" smtClean="0"/>
          </a:p>
          <a:p>
            <a:r>
              <a:rPr lang="tt-RU" sz="4000" dirty="0" smtClean="0"/>
              <a:t>                   </a:t>
            </a:r>
          </a:p>
          <a:p>
            <a:r>
              <a:rPr lang="tt-RU" sz="4000" dirty="0" smtClean="0"/>
              <a:t>                    ниләр бар?</a:t>
            </a:r>
            <a:r>
              <a:rPr lang="tt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endParaRPr lang="tt-RU" sz="4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tt-RU" sz="4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tt-RU" sz="4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tt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lang="tt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яңгырлар</a:t>
            </a:r>
            <a:endParaRPr lang="ru-RU" sz="4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tt-RU" sz="4000" dirty="0" smtClean="0"/>
              <a:t>   Җылы, суык көннәр бар. </a:t>
            </a:r>
            <a:endParaRPr lang="ru-RU" sz="4000" dirty="0" smtClean="0"/>
          </a:p>
        </p:txBody>
      </p:sp>
      <p:pic>
        <p:nvPicPr>
          <p:cNvPr id="3" name="Picture 1" descr="C:\Users\Наташа\Downloads\корз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32856"/>
            <a:ext cx="1368152" cy="1231337"/>
          </a:xfrm>
          <a:prstGeom prst="rect">
            <a:avLst/>
          </a:prstGeom>
          <a:noFill/>
        </p:spPr>
      </p:pic>
      <p:pic>
        <p:nvPicPr>
          <p:cNvPr id="4" name="Picture 1" descr="C:\Users\Наташа\Downloads\корз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717032"/>
            <a:ext cx="1368152" cy="1231337"/>
          </a:xfrm>
          <a:prstGeom prst="rect">
            <a:avLst/>
          </a:prstGeom>
          <a:noFill/>
        </p:spPr>
      </p:pic>
      <p:pic>
        <p:nvPicPr>
          <p:cNvPr id="83970" name="Picture 2" descr="C:\Users\Наташа\Desktop\дожд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17032"/>
            <a:ext cx="1512168" cy="1287863"/>
          </a:xfrm>
          <a:prstGeom prst="rect">
            <a:avLst/>
          </a:prstGeom>
          <a:noFill/>
        </p:spPr>
      </p:pic>
      <p:pic>
        <p:nvPicPr>
          <p:cNvPr id="6" name="Рисунок 5" descr="C:\Users\паор\Desktop\Картинки\i (13).jpg"/>
          <p:cNvPicPr/>
          <p:nvPr/>
        </p:nvPicPr>
        <p:blipFill>
          <a:blip r:embed="rId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9828584" y="5500679"/>
            <a:ext cx="1000100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Наташа\Desktop\осен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88640"/>
            <a:ext cx="2310904" cy="1747043"/>
          </a:xfrm>
          <a:prstGeom prst="rect">
            <a:avLst/>
          </a:prstGeom>
          <a:noFill/>
        </p:spPr>
      </p:pic>
      <p:pic>
        <p:nvPicPr>
          <p:cNvPr id="8" name="Picture 5" descr="C:\Users\Наташа\Desktop\осен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88640"/>
            <a:ext cx="2310904" cy="1747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318728" cy="1437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dirty="0" smtClean="0"/>
              <a:t>                                    </a:t>
            </a:r>
          </a:p>
          <a:p>
            <a:pPr>
              <a:buFontTx/>
              <a:buChar char="-"/>
            </a:pPr>
            <a:r>
              <a:rPr lang="tt-RU" sz="4000" dirty="0" smtClean="0"/>
              <a:t>                                     </a:t>
            </a:r>
          </a:p>
          <a:p>
            <a:r>
              <a:rPr lang="tt-RU" sz="4000" dirty="0" smtClean="0"/>
              <a:t>                                           әйт әле,</a:t>
            </a:r>
          </a:p>
          <a:p>
            <a:pPr>
              <a:buFontTx/>
              <a:buChar char="-"/>
            </a:pPr>
            <a:endParaRPr lang="tt-RU" sz="4000" dirty="0" smtClean="0"/>
          </a:p>
          <a:p>
            <a:r>
              <a:rPr lang="tt-RU" sz="4000" dirty="0" smtClean="0"/>
              <a:t>               </a:t>
            </a:r>
            <a:r>
              <a:rPr lang="tt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Көз, көз,</a:t>
            </a:r>
          </a:p>
          <a:p>
            <a:pPr>
              <a:buFontTx/>
              <a:buChar char="-"/>
            </a:pPr>
            <a:endParaRPr lang="tt-RU" sz="4000" dirty="0" smtClean="0"/>
          </a:p>
          <a:p>
            <a:pPr>
              <a:buFontTx/>
              <a:buChar char="-"/>
            </a:pPr>
            <a:endParaRPr lang="tt-RU" sz="4000" dirty="0" smtClean="0"/>
          </a:p>
          <a:p>
            <a:r>
              <a:rPr lang="ru-RU" sz="4000" dirty="0" smtClean="0"/>
              <a:t>                         </a:t>
            </a:r>
            <a:r>
              <a:rPr lang="tt-RU" sz="4000" dirty="0" smtClean="0"/>
              <a:t> ниләр бар?</a:t>
            </a:r>
            <a:r>
              <a:rPr lang="tt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</a:p>
          <a:p>
            <a:r>
              <a:rPr lang="tt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tt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Кәрзинеңдә</a:t>
            </a:r>
            <a:endParaRPr lang="tt-RU" sz="4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tt-RU" sz="4000" dirty="0" smtClean="0"/>
              <a:t>           </a:t>
            </a:r>
          </a:p>
          <a:p>
            <a:endParaRPr lang="tt-RU" sz="4000" dirty="0" smtClean="0"/>
          </a:p>
          <a:p>
            <a:endParaRPr lang="ru-RU" sz="4000" dirty="0" smtClean="0"/>
          </a:p>
          <a:p>
            <a:r>
              <a:rPr lang="tt-RU" sz="4000" dirty="0" smtClean="0"/>
              <a:t>                                     </a:t>
            </a:r>
          </a:p>
          <a:p>
            <a:r>
              <a:rPr lang="tt-RU" sz="4000" dirty="0" smtClean="0"/>
              <a:t>                                     </a:t>
            </a:r>
          </a:p>
          <a:p>
            <a:endParaRPr lang="tt-RU" sz="72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ru-RU" sz="4000" dirty="0" smtClean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Наташа\Downloads\корз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2080229" cy="1872208"/>
          </a:xfrm>
          <a:prstGeom prst="rect">
            <a:avLst/>
          </a:prstGeom>
          <a:noFill/>
        </p:spPr>
      </p:pic>
      <p:pic>
        <p:nvPicPr>
          <p:cNvPr id="37893" name="Picture 5" descr="C:\Users\Наташа\Desktop\ос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2310904" cy="1747043"/>
          </a:xfrm>
          <a:prstGeom prst="rect">
            <a:avLst/>
          </a:prstGeom>
          <a:noFill/>
        </p:spPr>
      </p:pic>
      <p:pic>
        <p:nvPicPr>
          <p:cNvPr id="37894" name="Picture 6" descr="C:\Users\Наташа\Desktop\ос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0496" y="702121"/>
            <a:ext cx="2285968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Нинди  яфраклар?</a:t>
            </a:r>
            <a:endParaRPr lang="ru-RU" dirty="0"/>
          </a:p>
        </p:txBody>
      </p:sp>
      <p:pic>
        <p:nvPicPr>
          <p:cNvPr id="4" name="Содержимое 3" descr="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268760"/>
            <a:ext cx="2592288" cy="2882949"/>
          </a:xfrm>
        </p:spPr>
      </p:pic>
      <p:pic>
        <p:nvPicPr>
          <p:cNvPr id="90114" name="Picture 2" descr="C:\Users\Наташа\Desktop\лист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348880"/>
            <a:ext cx="2160240" cy="2376263"/>
          </a:xfrm>
          <a:prstGeom prst="rect">
            <a:avLst/>
          </a:prstGeom>
          <a:noFill/>
        </p:spPr>
      </p:pic>
      <p:pic>
        <p:nvPicPr>
          <p:cNvPr id="90115" name="Picture 3" descr="C:\Users\Наташа\Desktop\picture-2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645024"/>
            <a:ext cx="2304256" cy="2641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6768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dirty="0" smtClean="0"/>
              <a:t>                             , әйт әле,</a:t>
            </a:r>
            <a:endParaRPr lang="ru-RU" sz="4000" dirty="0" smtClean="0"/>
          </a:p>
          <a:p>
            <a:r>
              <a:rPr lang="tt-RU" sz="4000" dirty="0" smtClean="0"/>
              <a:t>                      </a:t>
            </a:r>
          </a:p>
          <a:p>
            <a:r>
              <a:rPr lang="tt-RU" sz="4000" dirty="0" smtClean="0"/>
              <a:t>                   ниләр бар?</a:t>
            </a:r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r>
              <a:rPr lang="tt-RU" sz="4000" dirty="0" smtClean="0"/>
              <a:t>                </a:t>
            </a:r>
            <a:r>
              <a:rPr lang="tt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сары,   кызыл</a:t>
            </a:r>
            <a:r>
              <a:rPr lang="tt-RU" sz="4000" dirty="0" smtClean="0"/>
              <a:t>,              </a:t>
            </a:r>
            <a:endParaRPr lang="ru-RU" sz="4000" dirty="0" smtClean="0"/>
          </a:p>
          <a:p>
            <a:r>
              <a:rPr lang="tt-RU" sz="4000" dirty="0" smtClean="0"/>
              <a:t>Алтын матур төсләр бар.</a:t>
            </a:r>
            <a:endParaRPr lang="ru-RU" sz="4000" dirty="0" smtClean="0"/>
          </a:p>
          <a:p>
            <a:endParaRPr lang="ru-RU" sz="4000" dirty="0" smtClean="0"/>
          </a:p>
        </p:txBody>
      </p:sp>
      <p:pic>
        <p:nvPicPr>
          <p:cNvPr id="3" name="Picture 1" descr="C:\Users\Наташа\Downloads\корз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1368152" cy="1231337"/>
          </a:xfrm>
          <a:prstGeom prst="rect">
            <a:avLst/>
          </a:prstGeom>
          <a:noFill/>
        </p:spPr>
      </p:pic>
      <p:pic>
        <p:nvPicPr>
          <p:cNvPr id="4" name="Picture 1" descr="C:\Users\Наташа\Downloads\корз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717032"/>
            <a:ext cx="1368152" cy="1231337"/>
          </a:xfrm>
          <a:prstGeom prst="rect">
            <a:avLst/>
          </a:prstGeom>
          <a:noFill/>
        </p:spPr>
      </p:pic>
      <p:pic>
        <p:nvPicPr>
          <p:cNvPr id="84994" name="Picture 2" descr="C:\Users\Наташа\Desktop\л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89040"/>
            <a:ext cx="1008112" cy="1240591"/>
          </a:xfrm>
          <a:prstGeom prst="rect">
            <a:avLst/>
          </a:prstGeom>
          <a:noFill/>
        </p:spPr>
      </p:pic>
      <p:pic>
        <p:nvPicPr>
          <p:cNvPr id="8" name="Picture 5" descr="C:\Users\Наташа\Desktop\ос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2310904" cy="1747043"/>
          </a:xfrm>
          <a:prstGeom prst="rect">
            <a:avLst/>
          </a:prstGeom>
          <a:noFill/>
        </p:spPr>
      </p:pic>
      <p:pic>
        <p:nvPicPr>
          <p:cNvPr id="9" name="Picture 5" descr="C:\Users\Наташа\Desktop\ос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0648"/>
            <a:ext cx="2310904" cy="1747043"/>
          </a:xfrm>
          <a:prstGeom prst="rect">
            <a:avLst/>
          </a:prstGeom>
          <a:noFill/>
        </p:spPr>
      </p:pic>
      <p:pic>
        <p:nvPicPr>
          <p:cNvPr id="10" name="Picture 3" descr="C:\Users\Наташа\Desktop\лист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7890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611560" y="-3258452"/>
            <a:ext cx="8532440" cy="94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-Көз, көз, әйт әле,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Кәрзинеңдә ниләр бар?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-Кәрзинемдә кыярлар,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Помидор һәм алмалар.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-Көз, көз, әйт әле,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Кәрзинеңдә ниләр бар?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-Кәрзинемдә яңгырлар,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Җылы, суык көннәр бар.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-Көз, көз, әйт әле,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Кәрзинеңдә ниләр бар?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-Кәрзинемдә сары, кызыл,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Алтын матур төсләр бар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0"/>
            <a:ext cx="8318728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dirty="0" smtClean="0"/>
              <a:t>                                    </a:t>
            </a:r>
          </a:p>
          <a:p>
            <a:pPr>
              <a:buFontTx/>
              <a:buChar char="-"/>
            </a:pPr>
            <a:r>
              <a:rPr lang="tt-RU" sz="4000" dirty="0" smtClean="0"/>
              <a:t>                                        әйт әле,</a:t>
            </a:r>
          </a:p>
          <a:p>
            <a:pPr>
              <a:buFontTx/>
              <a:buChar char="-"/>
            </a:pPr>
            <a:endParaRPr lang="tt-RU" sz="4000" dirty="0" smtClean="0"/>
          </a:p>
          <a:p>
            <a:pPr>
              <a:buFontTx/>
              <a:buChar char="-"/>
            </a:pPr>
            <a:endParaRPr lang="tt-RU" sz="4000" dirty="0" smtClean="0"/>
          </a:p>
          <a:p>
            <a:r>
              <a:rPr lang="ru-RU" sz="4000" dirty="0" smtClean="0"/>
              <a:t>                         </a:t>
            </a:r>
            <a:r>
              <a:rPr lang="tt-RU" sz="4000" dirty="0" smtClean="0"/>
              <a:t> ниләр бар?</a:t>
            </a:r>
          </a:p>
          <a:p>
            <a:endParaRPr lang="ru-RU" sz="4000" dirty="0" smtClean="0"/>
          </a:p>
          <a:p>
            <a:r>
              <a:rPr lang="tt-RU" sz="4000" dirty="0" smtClean="0"/>
              <a:t>-                                     </a:t>
            </a:r>
          </a:p>
          <a:p>
            <a:r>
              <a:rPr lang="tt-RU" sz="4000" dirty="0" smtClean="0"/>
              <a:t>                                     һәм</a:t>
            </a:r>
          </a:p>
          <a:p>
            <a:endParaRPr lang="tt-RU" sz="72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ru-RU" sz="4000" dirty="0" smtClean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паор\Desktop\Картинки\i (13).jpg"/>
          <p:cNvPicPr/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8135888" y="5377089"/>
            <a:ext cx="1000100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аор\Desktop\Картинки\img_110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155679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аор\Desktop\Картинки\1929502-711cfa3caff91974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142852"/>
            <a:ext cx="95344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аор\Desktop\Картинки\i (15).jpg"/>
          <p:cNvPicPr/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1101" y="2852936"/>
            <a:ext cx="93289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89" name="Picture 1" descr="C:\Users\Наташа\Downloads\корзин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939247"/>
            <a:ext cx="1368152" cy="1231337"/>
          </a:xfrm>
          <a:prstGeom prst="rect">
            <a:avLst/>
          </a:prstGeom>
          <a:noFill/>
        </p:spPr>
      </p:pic>
      <p:pic>
        <p:nvPicPr>
          <p:cNvPr id="37890" name="Picture 2" descr="C:\Users\Наташа\Downloads\корзин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276872"/>
            <a:ext cx="1368152" cy="1231338"/>
          </a:xfrm>
          <a:prstGeom prst="rect">
            <a:avLst/>
          </a:prstGeom>
          <a:noFill/>
        </p:spPr>
      </p:pic>
      <p:pic>
        <p:nvPicPr>
          <p:cNvPr id="11" name="Рисунок 10" descr="C:\Users\паор\Desktop\Картинки\i (1).jpg"/>
          <p:cNvPicPr/>
          <p:nvPr/>
        </p:nvPicPr>
        <p:blipFill>
          <a:blip r:embed="rId7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339752" y="3943081"/>
            <a:ext cx="17145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паор\Desktop\Картинки\i (1).jpg"/>
          <p:cNvPicPr/>
          <p:nvPr/>
        </p:nvPicPr>
        <p:blipFill>
          <a:blip r:embed="rId7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195736" y="4581128"/>
            <a:ext cx="17145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Users\Наташа\Desktop\помидо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62812" y="3939247"/>
            <a:ext cx="1872208" cy="1496017"/>
          </a:xfrm>
          <a:prstGeom prst="rect">
            <a:avLst/>
          </a:prstGeom>
          <a:noFill/>
        </p:spPr>
      </p:pic>
      <p:pic>
        <p:nvPicPr>
          <p:cNvPr id="15" name="Рисунок 14" descr="C:\Users\паор\Desktop\Картинки\9750070bf09d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573016"/>
            <a:ext cx="13316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паор\Desktop\Картинки\9750070bf09d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3827755"/>
            <a:ext cx="11521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C:\Users\Наташа\Desktop\осень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241797"/>
            <a:ext cx="2310904" cy="1747043"/>
          </a:xfrm>
          <a:prstGeom prst="rect">
            <a:avLst/>
          </a:prstGeom>
          <a:noFill/>
        </p:spPr>
      </p:pic>
      <p:pic>
        <p:nvPicPr>
          <p:cNvPr id="37894" name="Picture 6" descr="C:\Users\Наташа\Desktop\осень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8175" y="260648"/>
            <a:ext cx="2285968" cy="1728192"/>
          </a:xfrm>
          <a:prstGeom prst="rect">
            <a:avLst/>
          </a:prstGeom>
          <a:noFill/>
        </p:spPr>
      </p:pic>
      <p:pic>
        <p:nvPicPr>
          <p:cNvPr id="22" name="Рисунок 21" descr="C:\Users\паор\Desktop\Картинки\i (1).jpg"/>
          <p:cNvPicPr/>
          <p:nvPr/>
        </p:nvPicPr>
        <p:blipFill>
          <a:blip r:embed="rId7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835696" y="4350903"/>
            <a:ext cx="17145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6840760" cy="577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dirty="0" smtClean="0"/>
              <a:t>             </a:t>
            </a:r>
          </a:p>
          <a:p>
            <a:r>
              <a:rPr lang="tt-RU" sz="4000" dirty="0" smtClean="0"/>
              <a:t>                               әйт әле,</a:t>
            </a:r>
            <a:endParaRPr lang="ru-RU" sz="4000" dirty="0" smtClean="0"/>
          </a:p>
          <a:p>
            <a:r>
              <a:rPr lang="tt-RU" sz="4000" dirty="0" smtClean="0"/>
              <a:t>     </a:t>
            </a:r>
            <a:endParaRPr lang="tt-RU" sz="4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tt-RU" sz="4000" dirty="0" smtClean="0"/>
              <a:t>                ниләр бар?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tt-RU" sz="4000" dirty="0" smtClean="0"/>
              <a:t>   Җылы, суык көннәр бар. </a:t>
            </a:r>
            <a:endParaRPr lang="ru-RU" sz="4000" dirty="0" smtClean="0"/>
          </a:p>
        </p:txBody>
      </p:sp>
      <p:pic>
        <p:nvPicPr>
          <p:cNvPr id="3" name="Picture 1" descr="C:\Users\Наташа\Downloads\корз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1368152" cy="1231337"/>
          </a:xfrm>
          <a:prstGeom prst="rect">
            <a:avLst/>
          </a:prstGeom>
          <a:noFill/>
        </p:spPr>
      </p:pic>
      <p:pic>
        <p:nvPicPr>
          <p:cNvPr id="4" name="Picture 1" descr="C:\Users\Наташа\Downloads\корз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437112"/>
            <a:ext cx="1368152" cy="1231337"/>
          </a:xfrm>
          <a:prstGeom prst="rect">
            <a:avLst/>
          </a:prstGeom>
          <a:noFill/>
        </p:spPr>
      </p:pic>
      <p:pic>
        <p:nvPicPr>
          <p:cNvPr id="83970" name="Picture 2" descr="C:\Users\Наташа\Desktop\дожд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81128"/>
            <a:ext cx="1512168" cy="1287863"/>
          </a:xfrm>
          <a:prstGeom prst="rect">
            <a:avLst/>
          </a:prstGeom>
          <a:noFill/>
        </p:spPr>
      </p:pic>
      <p:pic>
        <p:nvPicPr>
          <p:cNvPr id="6" name="Рисунок 5" descr="C:\Users\паор\Desktop\Картинки\i (13).jpg"/>
          <p:cNvPicPr/>
          <p:nvPr/>
        </p:nvPicPr>
        <p:blipFill>
          <a:blip r:embed="rId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9828584" y="5500679"/>
            <a:ext cx="1000100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Наташа\Desktop\осен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2310904" cy="1747043"/>
          </a:xfrm>
          <a:prstGeom prst="rect">
            <a:avLst/>
          </a:prstGeom>
          <a:noFill/>
        </p:spPr>
      </p:pic>
      <p:pic>
        <p:nvPicPr>
          <p:cNvPr id="8" name="Picture 5" descr="C:\Users\Наташа\Desktop\осен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4500" y="260648"/>
            <a:ext cx="2310904" cy="1747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67687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dirty="0" smtClean="0"/>
              <a:t>                             , әйт әле,</a:t>
            </a:r>
            <a:endParaRPr lang="ru-RU" sz="4000" dirty="0" smtClean="0"/>
          </a:p>
          <a:p>
            <a:r>
              <a:rPr lang="tt-RU" sz="4000" dirty="0" smtClean="0"/>
              <a:t>    </a:t>
            </a:r>
          </a:p>
          <a:p>
            <a:endParaRPr lang="tt-RU" sz="4000" dirty="0" smtClean="0"/>
          </a:p>
          <a:p>
            <a:r>
              <a:rPr lang="tt-RU" sz="4000" dirty="0" smtClean="0"/>
              <a:t>                    ниләр бар?</a:t>
            </a:r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ru-RU" sz="4000" dirty="0" smtClean="0"/>
          </a:p>
          <a:p>
            <a:r>
              <a:rPr lang="tt-RU" sz="4000" dirty="0" smtClean="0"/>
              <a:t>              ,</a:t>
            </a:r>
            <a:endParaRPr lang="ru-RU" sz="4000" dirty="0" smtClean="0"/>
          </a:p>
          <a:p>
            <a:r>
              <a:rPr lang="tt-RU" sz="4000" dirty="0" smtClean="0"/>
              <a:t>Алтын матур төсләр бар.</a:t>
            </a:r>
            <a:endParaRPr lang="ru-RU" sz="4000" dirty="0" smtClean="0"/>
          </a:p>
          <a:p>
            <a:endParaRPr lang="ru-RU" sz="4000" dirty="0" smtClean="0"/>
          </a:p>
        </p:txBody>
      </p:sp>
      <p:pic>
        <p:nvPicPr>
          <p:cNvPr id="3" name="Picture 1" descr="C:\Users\Наташа\Downloads\корз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1368152" cy="1231337"/>
          </a:xfrm>
          <a:prstGeom prst="rect">
            <a:avLst/>
          </a:prstGeom>
          <a:noFill/>
        </p:spPr>
      </p:pic>
      <p:pic>
        <p:nvPicPr>
          <p:cNvPr id="4" name="Picture 1" descr="C:\Users\Наташа\Downloads\корз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05064"/>
            <a:ext cx="1368152" cy="1231337"/>
          </a:xfrm>
          <a:prstGeom prst="rect">
            <a:avLst/>
          </a:prstGeom>
          <a:noFill/>
        </p:spPr>
      </p:pic>
      <p:pic>
        <p:nvPicPr>
          <p:cNvPr id="84994" name="Picture 2" descr="C:\Users\Наташа\Desktop\л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43832"/>
            <a:ext cx="1008112" cy="1240591"/>
          </a:xfrm>
          <a:prstGeom prst="rect">
            <a:avLst/>
          </a:prstGeom>
          <a:noFill/>
        </p:spPr>
      </p:pic>
      <p:pic>
        <p:nvPicPr>
          <p:cNvPr id="84995" name="Picture 3" descr="C:\Users\Наташа\Desktop\лист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149080"/>
            <a:ext cx="1008112" cy="1008112"/>
          </a:xfrm>
          <a:prstGeom prst="rect">
            <a:avLst/>
          </a:prstGeom>
          <a:noFill/>
        </p:spPr>
      </p:pic>
      <p:pic>
        <p:nvPicPr>
          <p:cNvPr id="8" name="Picture 5" descr="C:\Users\Наташа\Desktop\осен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204" y="245705"/>
            <a:ext cx="2310904" cy="1747043"/>
          </a:xfrm>
          <a:prstGeom prst="rect">
            <a:avLst/>
          </a:prstGeom>
          <a:noFill/>
        </p:spPr>
      </p:pic>
      <p:pic>
        <p:nvPicPr>
          <p:cNvPr id="9" name="Picture 5" descr="C:\Users\Наташа\Desktop\осен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7804" y="260648"/>
            <a:ext cx="2310904" cy="1747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tt-RU" dirty="0" smtClean="0"/>
              <a:t>-Бу нинди вакыт?                   -Бу кыш</a:t>
            </a:r>
            <a:endParaRPr lang="ru-RU" dirty="0"/>
          </a:p>
        </p:txBody>
      </p:sp>
      <p:pic>
        <p:nvPicPr>
          <p:cNvPr id="86018" name="Picture 2" descr="C:\Users\Наташа\Desktop\хим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5736" y="1196752"/>
            <a:ext cx="6498167" cy="4873625"/>
          </a:xfrm>
          <a:prstGeom prst="rect">
            <a:avLst/>
          </a:prstGeom>
          <a:noFill/>
        </p:spPr>
      </p:pic>
      <p:pic>
        <p:nvPicPr>
          <p:cNvPr id="86019" name="Picture 3" descr="C:\Users\Наташа\Desktop\зи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2963723" cy="4131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-Бу нинди вакыт?                    -Бу яз</a:t>
            </a:r>
            <a:endParaRPr lang="ru-RU" dirty="0"/>
          </a:p>
        </p:txBody>
      </p:sp>
      <p:pic>
        <p:nvPicPr>
          <p:cNvPr id="4" name="Содержимое 3" descr="цсн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6030713" cy="4525962"/>
          </a:xfrm>
        </p:spPr>
      </p:pic>
      <p:pic>
        <p:nvPicPr>
          <p:cNvPr id="87042" name="Picture 2" descr="C:\Users\Наташа\Desktop\вес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332393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-Бу нинди вакыт?      -Бу җәй</a:t>
            </a:r>
            <a:endParaRPr lang="ru-RU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5990244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-Бу нинди вакыт?             -Бу  көз</a:t>
            </a:r>
            <a:endParaRPr lang="ru-RU" dirty="0"/>
          </a:p>
        </p:txBody>
      </p:sp>
      <p:pic>
        <p:nvPicPr>
          <p:cNvPr id="89090" name="Picture 2" descr="C:\Users\Наташа\Desktop\осен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624736" cy="4536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318728" cy="1437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dirty="0" smtClean="0"/>
              <a:t>                                    </a:t>
            </a:r>
          </a:p>
          <a:p>
            <a:pPr>
              <a:buFontTx/>
              <a:buChar char="-"/>
            </a:pPr>
            <a:r>
              <a:rPr lang="tt-RU" sz="4000" dirty="0" smtClean="0"/>
              <a:t>                                     </a:t>
            </a:r>
          </a:p>
          <a:p>
            <a:r>
              <a:rPr lang="tt-RU" sz="4000" dirty="0" smtClean="0"/>
              <a:t>                                           әйт әле,</a:t>
            </a:r>
          </a:p>
          <a:p>
            <a:pPr>
              <a:buFontTx/>
              <a:buChar char="-"/>
            </a:pPr>
            <a:endParaRPr lang="tt-RU" sz="4000" dirty="0" smtClean="0"/>
          </a:p>
          <a:p>
            <a:r>
              <a:rPr lang="tt-RU" sz="4000" dirty="0" smtClean="0"/>
              <a:t>               </a:t>
            </a:r>
            <a:r>
              <a:rPr lang="tt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Көз, көз,</a:t>
            </a:r>
          </a:p>
          <a:p>
            <a:pPr>
              <a:buFontTx/>
              <a:buChar char="-"/>
            </a:pPr>
            <a:endParaRPr lang="tt-RU" sz="4000" dirty="0" smtClean="0"/>
          </a:p>
          <a:p>
            <a:pPr>
              <a:buFontTx/>
              <a:buChar char="-"/>
            </a:pPr>
            <a:endParaRPr lang="tt-RU" sz="4000" dirty="0" smtClean="0"/>
          </a:p>
          <a:p>
            <a:r>
              <a:rPr lang="ru-RU" sz="4000" dirty="0" smtClean="0"/>
              <a:t>                         </a:t>
            </a:r>
            <a:r>
              <a:rPr lang="tt-RU" sz="4000" dirty="0" smtClean="0"/>
              <a:t> ниләр бар?</a:t>
            </a:r>
            <a:r>
              <a:rPr lang="tt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</a:p>
          <a:p>
            <a:r>
              <a:rPr lang="tt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tt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Кәрзинеңдә</a:t>
            </a:r>
            <a:endParaRPr lang="tt-RU" sz="4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tt-RU" sz="4000" dirty="0" smtClean="0"/>
              <a:t>           </a:t>
            </a:r>
          </a:p>
          <a:p>
            <a:endParaRPr lang="tt-RU" sz="4000" dirty="0" smtClean="0"/>
          </a:p>
          <a:p>
            <a:endParaRPr lang="ru-RU" sz="4000" dirty="0" smtClean="0"/>
          </a:p>
          <a:p>
            <a:r>
              <a:rPr lang="tt-RU" sz="4000" dirty="0" smtClean="0"/>
              <a:t>                                     </a:t>
            </a:r>
          </a:p>
          <a:p>
            <a:r>
              <a:rPr lang="tt-RU" sz="4000" dirty="0" smtClean="0"/>
              <a:t>                                     </a:t>
            </a:r>
          </a:p>
          <a:p>
            <a:endParaRPr lang="tt-RU" sz="72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tt-RU" sz="4000" dirty="0" smtClean="0"/>
          </a:p>
          <a:p>
            <a:endParaRPr lang="ru-RU" sz="4000" dirty="0" smtClean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Наташа\Downloads\корз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2080229" cy="1872208"/>
          </a:xfrm>
          <a:prstGeom prst="rect">
            <a:avLst/>
          </a:prstGeom>
          <a:noFill/>
        </p:spPr>
      </p:pic>
      <p:pic>
        <p:nvPicPr>
          <p:cNvPr id="37893" name="Picture 5" descr="C:\Users\Наташа\Desktop\ос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2310904" cy="1747043"/>
          </a:xfrm>
          <a:prstGeom prst="rect">
            <a:avLst/>
          </a:prstGeom>
          <a:noFill/>
        </p:spPr>
      </p:pic>
      <p:pic>
        <p:nvPicPr>
          <p:cNvPr id="37894" name="Picture 6" descr="C:\Users\Наташа\Desktop\ос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0496" y="702121"/>
            <a:ext cx="2285968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6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 нәрсә?</a:t>
            </a:r>
            <a:endParaRPr lang="ru-RU" sz="6000" dirty="0"/>
          </a:p>
        </p:txBody>
      </p:sp>
      <p:pic>
        <p:nvPicPr>
          <p:cNvPr id="4" name="Рисунок 3" descr="C:\Users\паор\Desktop\Картинки\i (18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4400" y="4978400"/>
            <a:ext cx="1879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43240" y="535782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- Бу кыяр.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паор\Desktop\Картинки\i (1)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547664" y="1916832"/>
            <a:ext cx="59293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6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 нәрсә?</a:t>
            </a:r>
            <a:endParaRPr lang="ru-RU" sz="6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паор\Desktop\Картинки\i (1).jpg"/>
          <p:cNvPicPr/>
          <p:nvPr/>
        </p:nvPicPr>
        <p:blipFill>
          <a:blip r:embed="rId2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3059832" y="4509120"/>
            <a:ext cx="17145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аор\Desktop\Картинки\i (1).jpg"/>
          <p:cNvPicPr/>
          <p:nvPr/>
        </p:nvPicPr>
        <p:blipFill>
          <a:blip r:embed="rId2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979712" y="3501008"/>
            <a:ext cx="17145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паор\Desktop\Картинки\i (1).jpg"/>
          <p:cNvPicPr/>
          <p:nvPr/>
        </p:nvPicPr>
        <p:blipFill>
          <a:blip r:embed="rId2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3851920" y="3501008"/>
            <a:ext cx="17145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аор\Desktop\Картинки\i (1).jpg"/>
          <p:cNvPicPr/>
          <p:nvPr/>
        </p:nvPicPr>
        <p:blipFill>
          <a:blip r:embed="rId2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411760" y="2420888"/>
            <a:ext cx="17145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паор\Desktop\Картинки\i (1).jpg"/>
          <p:cNvPicPr/>
          <p:nvPr/>
        </p:nvPicPr>
        <p:blipFill>
          <a:blip r:embed="rId2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5436096" y="3356992"/>
            <a:ext cx="17145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паор\Desktop\Картинки\i (1).jpg"/>
          <p:cNvPicPr/>
          <p:nvPr/>
        </p:nvPicPr>
        <p:blipFill>
          <a:blip r:embed="rId2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4283968" y="2708920"/>
            <a:ext cx="17145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059832" y="5949280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    - Бу    кыярлар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665</TotalTime>
  <Words>457</Words>
  <Application>Microsoft Office PowerPoint</Application>
  <PresentationFormat>Экран (4:3)</PresentationFormat>
  <Paragraphs>212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Министерство образования и науки Республики Татарстан    Проектная работа  Тема: “Көз һәм балалар җыры” муз .и сл. г.Гараева Автор: Патина Т.В.  МБДОУ “Детский сад присмотра и оздоровления для детей с аллергическими заболеваниями №77 “АЛТЫНЧӘЧ»  Г. нижнекамск     Татарстан Республикасы Мәгариф һәм фән министрлыгы  Проект эше Тема: “Көз һәм балалар җыры” сүз. һәм җыр. Г.Гәрәева АВТОР: ПАТИНА Т.В. МБДОУ “77 нче аллергияле авыру балаларны карау һәм сәләмәтләндерү балалар бакчасы “АЛТЫНЧӘЧ””    Түбән Кама шәһәре    </vt:lpstr>
      <vt:lpstr>     Цель: приобщать к культуре татарского народа, любовь к интонациям татарской музыки, учить песню на татарском языке. Развивать словарный запас </vt:lpstr>
      <vt:lpstr>-Бу нинди вакыт?                   -Бу кыш</vt:lpstr>
      <vt:lpstr>-Бу нинди вакыт?                    -Бу яз</vt:lpstr>
      <vt:lpstr>-Бу нинди вакыт?      -Бу җәй</vt:lpstr>
      <vt:lpstr>-Бу нинди вакыт?             -Бу  көз</vt:lpstr>
      <vt:lpstr>Слайд 7</vt:lpstr>
      <vt:lpstr>Бу нәрсә?</vt:lpstr>
      <vt:lpstr>Бу нәрсә?</vt:lpstr>
      <vt:lpstr>                        Бу нәрсә?</vt:lpstr>
      <vt:lpstr>Бу нәрсә?</vt:lpstr>
      <vt:lpstr>Нинди алма?</vt:lpstr>
      <vt:lpstr>Нинди алма?</vt:lpstr>
      <vt:lpstr>Нинди алма?</vt:lpstr>
      <vt:lpstr>Алмалар нинди?</vt:lpstr>
      <vt:lpstr>Бу нәрсә?</vt:lpstr>
      <vt:lpstr>Слайд 17</vt:lpstr>
      <vt:lpstr>Слайд 18</vt:lpstr>
      <vt:lpstr>Слайд 19</vt:lpstr>
      <vt:lpstr>Слайд 20</vt:lpstr>
      <vt:lpstr>Слайд 21</vt:lpstr>
      <vt:lpstr>Нинди  яфраклар?</vt:lpstr>
      <vt:lpstr>Слайд 23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Татарстан Проектная работа  Тема: “Игра “Кибет” Автор: Магомедова Е.И. МБДОУ “Детский сад присмотра и оздоровления №38 “Аленький цветочек”  г. Набережные Челны РТ</dc:title>
  <dc:creator>User</dc:creator>
  <cp:lastModifiedBy>User</cp:lastModifiedBy>
  <cp:revision>74</cp:revision>
  <dcterms:created xsi:type="dcterms:W3CDTF">2014-11-07T09:38:21Z</dcterms:created>
  <dcterms:modified xsi:type="dcterms:W3CDTF">2015-02-20T15:32:15Z</dcterms:modified>
</cp:coreProperties>
</file>