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90" r:id="rId4"/>
    <p:sldId id="297" r:id="rId5"/>
    <p:sldId id="291" r:id="rId6"/>
    <p:sldId id="292" r:id="rId7"/>
    <p:sldId id="293" r:id="rId8"/>
    <p:sldId id="298" r:id="rId9"/>
    <p:sldId id="299" r:id="rId10"/>
    <p:sldId id="302" r:id="rId11"/>
    <p:sldId id="303" r:id="rId12"/>
    <p:sldId id="306" r:id="rId13"/>
    <p:sldId id="279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F3E353-54CB-4BE5-8567-9AF9380FD1A7}">
          <p14:sldIdLst>
            <p14:sldId id="256"/>
            <p14:sldId id="289"/>
            <p14:sldId id="290"/>
            <p14:sldId id="297"/>
            <p14:sldId id="291"/>
            <p14:sldId id="292"/>
            <p14:sldId id="293"/>
            <p14:sldId id="298"/>
            <p14:sldId id="299"/>
            <p14:sldId id="302"/>
            <p14:sldId id="303"/>
            <p14:sldId id="306"/>
          </p14:sldIdLst>
        </p14:section>
        <p14:section name="Раздел без заголовка" id="{98C62EC1-6DB3-4C89-BFB8-2EE82A255F37}">
          <p14:sldIdLst>
            <p14:sldId id="279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E61"/>
    <a:srgbClr val="000000"/>
    <a:srgbClr val="1966B3"/>
    <a:srgbClr val="99CC00"/>
    <a:srgbClr val="DDDDDD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4660" autoAdjust="0"/>
  </p:normalViewPr>
  <p:slideViewPr>
    <p:cSldViewPr>
      <p:cViewPr>
        <p:scale>
          <a:sx n="68" d="100"/>
          <a:sy n="68" d="100"/>
        </p:scale>
        <p:origin x="-12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3">
                  <c:v>низкий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36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E588-E271-4E19-BF62-8A978B61947B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34FD-69EB-4FCC-9A52-D22CDE74B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0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34FD-69EB-4FCC-9A52-D22CDE74B3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D38BC-CC9A-4E51-9A43-91DAEC183E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8893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3D7D5-FCE1-40F8-B75E-F6C22A7B09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9564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A187E8E-D151-4F63-A75B-C52AB72DC9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9797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B390F-0FE9-43A9-9C42-70E5F38C2B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593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78FC7-BB5E-46B4-9E07-F408BFA049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281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58A8B-2124-4AC1-958B-271901ECCF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3128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D025D5-805A-46DF-89E6-CC5478339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076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388D8-57FA-4DFA-8C85-ADC90894B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2242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329D2-2964-4C4A-9103-8BA420FF2D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11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23FCE-A305-409B-80AD-3EC1329059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3740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5F8D7-9ECA-433F-901B-F98BC81DEA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553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4F1294-5BFC-4352-AC68-3603CF88B7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&#1047;&#1072;&#1085;&#1103;&#1090;&#1080;&#1103;" TargetMode="External"/><Relationship Id="rId3" Type="http://schemas.openxmlformats.org/officeDocument/2006/relationships/hyperlink" Target="&#1088;&#1072;&#1073;&#1086;&#1090;&#1072;%20&#1089;%20&#1088;&#1086;&#1076;&#1080;&#1090;&#1077;&#1083;&#1103;&#1084;&#1080;" TargetMode="External"/><Relationship Id="rId7" Type="http://schemas.openxmlformats.org/officeDocument/2006/relationships/hyperlink" Target="&#1051;&#1080;&#1090;&#1077;&#1088;&#1072;&#1090;&#1091;&#1088;&#1085;&#1099;&#1081;%20&#1084;&#1072;&#1090;&#1077;&#1088;&#1080;&#1072;&#1083;" TargetMode="External"/><Relationship Id="rId2" Type="http://schemas.openxmlformats.org/officeDocument/2006/relationships/hyperlink" Target="&#1050;&#1072;&#1088;&#1090;&#1086;&#1090;&#1077;&#1082;&#1072;%20&#1076;&#1080;&#1076;&#1072;&#1082;&#1090;&#1080;&#1095;&#1077;&#1089;&#1082;&#1080;&#1093;%20&#1080;&#1075;&#1088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77;&#1088;&#1089;&#1087;&#1077;&#1082;&#1090;&#1080;&#1074;&#1085;&#1099;&#1081;%20&#1087;&#1083;&#1072;&#1085;%20&#1088;&#1072;&#1073;&#1086;&#1090;&#1099;%20&#1089;%20&#1088;&#1086;&#1076;&#1080;&#1090;&#1077;&#1083;&#1103;&#1084;&#1080;.docx" TargetMode="External"/><Relationship Id="rId5" Type="http://schemas.openxmlformats.org/officeDocument/2006/relationships/hyperlink" Target="&#1055;&#1077;&#1088;&#1089;&#1087;&#1077;&#1082;&#1090;&#1080;&#1074;&#1085;&#1099;&#1081;%20&#1087;&#1083;&#1072;&#1085;%20&#1088;&#1072;&#1073;&#1086;&#1090;&#1099;%20&#1089;%20&#1076;&#1077;&#1090;&#1100;&#1084;&#1080;.docx" TargetMode="External"/><Relationship Id="rId4" Type="http://schemas.openxmlformats.org/officeDocument/2006/relationships/hyperlink" Target="&#1050;&#1072;&#1088;&#1090;&#1086;&#1090;&#1077;&#1082;&#1072;%20&#1087;&#1086;&#1076;&#1074;&#1080;&#1078;&#1085;&#1099;&#1093;%20&#1080;&#1075;&#1088;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ru/#!/yandsearch?source=psearch&amp;uinfo=sw-1233-sh-588-fw-1008-fh-448-pd-1&amp;p=3&amp;text=&#1088;&#1072;&#1079;&#1074;&#1080;&#1090;&#1080;&#1077; &#1076;&#1080;&#1072;&#1083;&#1086;&#1075;&#1080;&#1095;&#1077;&#1089;&#1082;&#1086;&#1081; &#1088;&#1077;&#1095;&#1080; &#1091; &#1076;&#1077;&#1090;&#1077;&#1081; &#1076;&#1086;&#1096;&#1082;&#1086;&#1083;&#1100;&#1085;&#1086;&#1075;&#1086; &#1074;&#1086;&#1079;&#1088;&#1072;&#1089;&#1090;&#1072;&amp;noreask=1&amp;pos=102&amp;rpt=simage&amp;lr=1091&amp;img_url=http%3A%2F%2Fimg0.liveinternet.ru%2Fimages%2Fattach%2Fc%2F1%2F62%2F151%2F62151445_61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295400" y="438150"/>
            <a:ext cx="77866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4255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детский сад компенсирующего вида № 46 «Кот в сапогах»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для детей с тяжелыми нарушениями речи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gray">
          <a:xfrm>
            <a:off x="2334419" y="1988840"/>
            <a:ext cx="57086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Проект :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«Развитие коммуникативных навыков  старших дошкольников через  использование  инновационной технологии О.А. Бизиковой»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136904" cy="648072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Рабочая группа: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Курарару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Л.А., Чернявская Н.Н.,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Порубова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Н.М. </a:t>
            </a:r>
          </a:p>
          <a:p>
            <a:pPr algn="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Логинова С.В.,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Фролова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Е.А., Клюшина Н.К., Дудкина Т.В. </a:t>
            </a:r>
            <a:endParaRPr lang="ru-RU" b="0" dirty="0"/>
          </a:p>
          <a:p>
            <a:endParaRPr lang="ru-RU" dirty="0"/>
          </a:p>
        </p:txBody>
      </p:sp>
      <p:pic>
        <p:nvPicPr>
          <p:cNvPr id="5" name="Рисунок 4" descr="http://www.cad98.okis.ru/img/cad98/v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5" y="481013"/>
            <a:ext cx="2016224" cy="199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57754"/>
            <a:ext cx="8021265" cy="5311606"/>
          </a:xfrm>
        </p:spPr>
        <p:txBody>
          <a:bodyPr/>
          <a:lstStyle/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endPara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b="1" i="1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Участники </a:t>
            </a:r>
            <a:r>
              <a:rPr lang="ru-RU" sz="1600" b="1" i="1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проекта:  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дети, родители</a:t>
            </a: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педагоги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1600" b="1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Формы работы с дошкольниками: </a:t>
            </a:r>
            <a:endParaRPr lang="ru-RU" sz="1600" b="1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- Н О Д(занятия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)</a:t>
            </a:r>
            <a:endParaRPr lang="ru-RU" sz="16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- О Д в режиме дня (дидактические, подвижные игры, упражнения, чтение художественной литературы, досуги,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развлечения)</a:t>
            </a:r>
            <a:endParaRPr lang="ru-RU" sz="16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- самостоятельная деятельность (дидактические, сюжетно- ролевые, театрализованные игры,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инсценировки)</a:t>
            </a:r>
            <a:endParaRPr lang="ru-RU" sz="16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- совместная деятельность родителей с детьми (чтение художественной литературы,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беседы, игры</a:t>
            </a: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выполнение заданий). </a:t>
            </a:r>
          </a:p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Формы работы с родителями: </a:t>
            </a: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анкетирование, родительское собрание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родительский практикум, круглый стол, консультации </a:t>
            </a: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 обратным талоном,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памятки, буклеты.</a:t>
            </a:r>
            <a:endParaRPr lang="ru-RU" sz="16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Методы и приёмы:</a:t>
            </a:r>
            <a:r>
              <a:rPr lang="ru-RU" sz="1600" b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игровые 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приемы, использование ИКТ, индивидуально - дифференцированный подход, создание и решение проблемных ситуаций, театрализация.</a:t>
            </a:r>
          </a:p>
          <a:p>
            <a:pPr marL="365125" lvl="0" indent="-282575" eaLnBrk="0" hangingPunct="0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600" b="1" i="1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Средства обучения</a:t>
            </a:r>
            <a:r>
              <a:rPr lang="ru-RU" sz="1600" i="1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ru-RU" sz="16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карточки-схемы, атрибуты к сюжетно-ролевым играм, маски, ИКТ, литературный материал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15588"/>
            <a:ext cx="7189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algn="ctr" eaLnBrk="0" hangingPunct="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Практический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657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96" y="1124744"/>
            <a:ext cx="6705600" cy="563562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Результативный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модуль</a:t>
            </a:r>
            <a:b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74238"/>
            <a:ext cx="81369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01700" fontAlgn="auto">
              <a:spcBef>
                <a:spcPts val="0"/>
              </a:spcBef>
              <a:spcAft>
                <a:spcPts val="0"/>
              </a:spcAft>
              <a:buClr>
                <a:srgbClr val="5AABCC"/>
              </a:buClr>
              <a:defRPr/>
            </a:pPr>
            <a:r>
              <a:rPr lang="ru-RU" sz="2000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П</a:t>
            </a:r>
            <a:r>
              <a:rPr lang="ru-RU" sz="2000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овысится  </a:t>
            </a:r>
            <a:r>
              <a:rPr lang="ru-RU" sz="2000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уровень  сформированности коммуникативных </a:t>
            </a:r>
            <a:r>
              <a:rPr lang="ru-RU" sz="2000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 навыков </a:t>
            </a:r>
            <a:r>
              <a:rPr lang="ru-RU" sz="2000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и умений у дошкольников старшего дошкольного </a:t>
            </a:r>
            <a:r>
              <a:rPr lang="ru-RU" sz="2000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 возраста </a:t>
            </a:r>
            <a:r>
              <a:rPr lang="ru-RU" sz="2000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на 5%</a:t>
            </a:r>
          </a:p>
          <a:p>
            <a:pPr marL="365125" lvl="0" indent="-282575" algn="ctr" eaLnBrk="0" hangingPunct="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latin typeface="Corb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11" y="3336177"/>
            <a:ext cx="4364831" cy="296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6208692" y="4130384"/>
            <a:ext cx="2286000" cy="14012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935173" y="3809555"/>
            <a:ext cx="2286000" cy="14262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 flipV="1">
            <a:off x="3337740" y="2896204"/>
            <a:ext cx="638077" cy="36003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 flipV="1">
            <a:off x="5543203" y="2896205"/>
            <a:ext cx="649763" cy="3007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515488" y="3109117"/>
            <a:ext cx="2404491" cy="1243013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773263" y="3380688"/>
            <a:ext cx="1939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Коммуникация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gray">
          <a:xfrm>
            <a:off x="611560" y="122238"/>
            <a:ext cx="8064896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2400" kern="0" dirty="0" smtClean="0">
                <a:latin typeface="Georgia" pitchFamily="18" charset="0"/>
              </a:rPr>
              <a:t>Интеграция образовательных областей</a:t>
            </a:r>
            <a:endParaRPr lang="ru-RU" sz="2400" kern="0" dirty="0">
              <a:latin typeface="Georgia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594484" y="5013176"/>
            <a:ext cx="2286000" cy="136632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53044" y="1901625"/>
            <a:ext cx="2286000" cy="15204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614987" y="1127259"/>
            <a:ext cx="2286000" cy="14115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215326" y="2002301"/>
            <a:ext cx="2286000" cy="137038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286558" y="2065208"/>
            <a:ext cx="21435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ru-RU" sz="1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Чтение </a:t>
            </a:r>
          </a:p>
          <a:p>
            <a:pPr algn="ctr" eaLnBrk="0" hangingPunct="0"/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х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удожественной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литературы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773263" y="1663747"/>
            <a:ext cx="1882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Социализация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703090" y="4348649"/>
            <a:ext cx="13356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ru-RU" sz="1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Познание 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307206" y="2219200"/>
            <a:ext cx="15776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Физическая 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Культура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Здоровье 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148271" y="4290072"/>
            <a:ext cx="1859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Безопасность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67600" y="5094836"/>
            <a:ext cx="21611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ru-RU" sz="1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Художественное</a:t>
            </a:r>
          </a:p>
          <a:p>
            <a:pPr algn="ctr" eaLnBrk="0" hangingPunct="0"/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т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ворчество </a:t>
            </a:r>
          </a:p>
          <a:p>
            <a:pPr algn="ctr" eaLnBrk="0" hangingPunct="0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Музыка</a:t>
            </a:r>
            <a:endParaRPr lang="en-US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gray">
          <a:xfrm>
            <a:off x="3309737" y="4290072"/>
            <a:ext cx="638076" cy="33935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7"/>
          <p:cNvSpPr>
            <a:spLocks/>
          </p:cNvSpPr>
          <p:nvPr/>
        </p:nvSpPr>
        <p:spPr bwMode="gray">
          <a:xfrm flipH="1">
            <a:off x="5604453" y="4227024"/>
            <a:ext cx="578611" cy="36241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Freeform 3"/>
          <p:cNvSpPr>
            <a:spLocks noEditPoints="1"/>
          </p:cNvSpPr>
          <p:nvPr/>
        </p:nvSpPr>
        <p:spPr bwMode="gray">
          <a:xfrm flipH="1">
            <a:off x="6516216" y="1156502"/>
            <a:ext cx="1662409" cy="1602126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AECFFC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06741" dir="824937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852142" y="1160618"/>
            <a:ext cx="5544616" cy="5262672"/>
            <a:chOff x="528" y="1084"/>
            <a:chExt cx="2590" cy="2468"/>
          </a:xfrm>
        </p:grpSpPr>
        <p:sp>
          <p:nvSpPr>
            <p:cNvPr id="89093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2" action="ppaction://hlinkfile"/>
                </a:rPr>
                <a:t>Картотека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2" action="ppaction://hlinkfile"/>
                </a:rPr>
                <a:t>дидактических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2" action="ppaction://hlinkfile"/>
                </a:rPr>
                <a:t>игр</a:t>
              </a:r>
              <a:endParaRPr lang="en-US" sz="1600" b="1" i="1" dirty="0">
                <a:solidFill>
                  <a:srgbClr val="FFFFFF"/>
                </a:solidFill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89094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3" action="ppaction://hlinkfile"/>
                </a:rPr>
                <a:t>Информация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3" action="ppaction://hlinkfile"/>
                </a:rPr>
                <a:t>д</a:t>
              </a:r>
              <a:r>
                <a:rPr lang="ru-RU" sz="1600" b="1" i="1" dirty="0" smtClean="0">
                  <a:solidFill>
                    <a:srgbClr val="FFFFFF"/>
                  </a:solidFill>
                  <a:hlinkClick r:id="rId3" action="ppaction://hlinkfile"/>
                </a:rPr>
                <a:t>ля </a:t>
              </a:r>
            </a:p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3" action="ppaction://hlinkfile"/>
                </a:rPr>
                <a:t>родителей</a:t>
              </a:r>
              <a:endParaRPr lang="ru-RU" sz="1600" b="1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gray">
            <a:xfrm rot="5400000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4" action="ppaction://hlinkfile"/>
                </a:rPr>
                <a:t>Картотека 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4" action="ppaction://hlinkfile"/>
                </a:rPr>
                <a:t>подвижных игр</a:t>
              </a:r>
              <a:endParaRPr lang="en-US" sz="1600" b="1" i="1" dirty="0">
                <a:solidFill>
                  <a:srgbClr val="FFFFFF"/>
                </a:solidFill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89096" name="AutoShape 8"/>
            <p:cNvSpPr>
              <a:spLocks noChangeArrowheads="1"/>
            </p:cNvSpPr>
            <p:nvPr/>
          </p:nvSpPr>
          <p:spPr bwMode="gray">
            <a:xfrm rot="5400000">
              <a:off x="1361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3">
                <a:lumMod val="5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ru-RU" sz="1600" b="1" dirty="0" smtClean="0">
                <a:solidFill>
                  <a:srgbClr val="FFFFFF"/>
                </a:solidFill>
              </a:endParaRPr>
            </a:p>
            <a:p>
              <a:pPr algn="ctr" eaLnBrk="0" hangingPunct="0"/>
              <a:endParaRPr lang="ru-RU" sz="1600" b="1" dirty="0">
                <a:solidFill>
                  <a:srgbClr val="FFFFFF"/>
                </a:solidFill>
              </a:endParaRPr>
            </a:p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5" action="ppaction://hlinkfile"/>
                </a:rPr>
                <a:t>Перспективный</a:t>
              </a:r>
              <a:endParaRPr lang="ru-RU" sz="1600" b="1" i="1" dirty="0">
                <a:solidFill>
                  <a:srgbClr val="FFFFFF"/>
                </a:solidFill>
                <a:hlinkClick r:id="rId5" action="ppaction://hlinkfile"/>
              </a:endParaRP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5" action="ppaction://hlinkfile"/>
                </a:rPr>
                <a:t> план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5" action="ppaction://hlinkfile"/>
                </a:rPr>
                <a:t> работы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5" action="ppaction://hlinkfile"/>
                </a:rPr>
                <a:t> с детьми</a:t>
              </a:r>
              <a:endParaRPr lang="en-US" sz="1600" b="1" i="1" dirty="0">
                <a:solidFill>
                  <a:srgbClr val="FFFFFF"/>
                </a:solidFill>
              </a:endParaRPr>
            </a:p>
            <a:p>
              <a:pPr algn="ctr" eaLnBrk="0" hangingPunct="0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89097" name="AutoShape 9"/>
            <p:cNvSpPr>
              <a:spLocks noChangeArrowheads="1"/>
            </p:cNvSpPr>
            <p:nvPr/>
          </p:nvSpPr>
          <p:spPr bwMode="gray">
            <a:xfrm rot="5432887">
              <a:off x="876" y="112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ru-RU" sz="1600" b="1" dirty="0" smtClean="0">
                <a:solidFill>
                  <a:srgbClr val="FFFFFF"/>
                </a:solidFill>
              </a:endParaRPr>
            </a:p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6" action="ppaction://hlinkfile"/>
                </a:rPr>
                <a:t>Перспективный</a:t>
              </a:r>
              <a:endParaRPr lang="ru-RU" sz="1600" b="1" i="1" dirty="0">
                <a:solidFill>
                  <a:srgbClr val="FFFFFF"/>
                </a:solidFill>
                <a:hlinkClick r:id="rId6" action="ppaction://hlinkfile"/>
              </a:endParaRP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6" action="ppaction://hlinkfile"/>
                </a:rPr>
                <a:t>план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6" action="ppaction://hlinkfile"/>
                </a:rPr>
                <a:t>работы с </a:t>
              </a:r>
            </a:p>
            <a:p>
              <a:pPr algn="ctr" eaLnBrk="0" hangingPunct="0"/>
              <a:r>
                <a:rPr lang="ru-RU" sz="1600" b="1" i="1" dirty="0">
                  <a:solidFill>
                    <a:srgbClr val="FFFFFF"/>
                  </a:solidFill>
                  <a:hlinkClick r:id="rId6" action="ppaction://hlinkfile"/>
                </a:rPr>
                <a:t>родителями</a:t>
              </a:r>
              <a:endParaRPr lang="en-US" sz="1600" b="1" i="1" dirty="0">
                <a:solidFill>
                  <a:srgbClr val="FFFFFF"/>
                </a:solidFill>
              </a:endParaRPr>
            </a:p>
            <a:p>
              <a:pPr algn="ctr" eaLnBrk="0" hangingPunct="0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9098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7" action="ppaction://hlinkfile"/>
                </a:rPr>
                <a:t>Литературный</a:t>
              </a:r>
            </a:p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7" action="ppaction://hlinkfile"/>
                </a:rPr>
                <a:t>материал</a:t>
              </a:r>
              <a:endParaRPr lang="en-US" sz="16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89099" name="AutoShape 11"/>
            <p:cNvSpPr>
              <a:spLocks noChangeArrowheads="1"/>
            </p:cNvSpPr>
            <p:nvPr/>
          </p:nvSpPr>
          <p:spPr bwMode="gray">
            <a:xfrm rot="5432887">
              <a:off x="501" y="190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8" action="ppaction://hlinkfile"/>
                </a:rPr>
                <a:t>Конспекты </a:t>
              </a:r>
            </a:p>
            <a:p>
              <a:pPr algn="ctr" eaLnBrk="0" hangingPunct="0"/>
              <a:r>
                <a:rPr lang="ru-RU" sz="1600" b="1" i="1" dirty="0" smtClean="0">
                  <a:solidFill>
                    <a:srgbClr val="FFFFFF"/>
                  </a:solidFill>
                  <a:hlinkClick r:id="rId8" action="ppaction://hlinkfile"/>
                </a:rPr>
                <a:t>занятий</a:t>
              </a:r>
              <a:endParaRPr lang="ru-RU" sz="1600" b="1" i="1" dirty="0" smtClean="0">
                <a:solidFill>
                  <a:srgbClr val="FFFFFF"/>
                </a:solidFill>
                <a:hlinkClick r:id="rId8" action="ppaction://hlinkfile"/>
              </a:endParaRPr>
            </a:p>
          </p:txBody>
        </p:sp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39552" y="4298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Продукт педагогического проекта</a:t>
            </a:r>
            <a:endParaRPr lang="en-US" sz="28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gray">
          <a:xfrm>
            <a:off x="2091324" y="5313810"/>
            <a:ext cx="5759450" cy="9654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1904959" y="2420888"/>
            <a:ext cx="5759450" cy="9654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Georgia" pitchFamily="18" charset="0"/>
                <a:cs typeface="Arial"/>
              </a:rPr>
              <a:t>Спасибо за внимание 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http://u.jimdo.com/www52/o/sb5dcab25873dd3ed/img/i151acbadd7108c1c/1353212315/std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72" y="3566751"/>
            <a:ext cx="2578224" cy="27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49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3"/>
            <a:ext cx="8136904" cy="100811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http://detsad-kitty.ru/uploads/posts/2011-10/1318942207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3297"/>
            <a:ext cx="2673849" cy="2192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 bwMode="gray">
          <a:xfrm>
            <a:off x="573623" y="548680"/>
            <a:ext cx="3206289" cy="2232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 bwMode="gray">
          <a:xfrm>
            <a:off x="707121" y="1088740"/>
            <a:ext cx="5305039" cy="11521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lvl="0" algn="just"/>
            <a:endParaRPr lang="ru-RU" sz="2000" b="1" i="1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Вид 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проекта: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практико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–ориентированный</a:t>
            </a:r>
          </a:p>
          <a:p>
            <a:pPr lvl="0" algn="just"/>
            <a:endParaRPr lang="ru-RU" sz="2000" i="1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 bwMode="gray">
          <a:xfrm>
            <a:off x="524915" y="2595116"/>
            <a:ext cx="8139855" cy="341163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lvl="0" algn="just"/>
            <a:endParaRPr lang="ru-RU" sz="2000" i="1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Продолжительность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 год</a:t>
            </a:r>
          </a:p>
          <a:p>
            <a:pPr lvl="0" algn="just"/>
            <a:endParaRPr lang="ru-RU" sz="20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Участники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дети старшего дошкольного возраста, 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педагоги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родители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ea typeface="Arial Unicode MS" pitchFamily="34" charset="-128"/>
                <a:cs typeface="Times New Roman" pitchFamily="18" charset="0"/>
              </a:rPr>
              <a:t>Основное направление проекта:  </a:t>
            </a:r>
            <a:endParaRPr lang="ru-RU" sz="2000" b="1" i="1" dirty="0" smtClean="0">
              <a:solidFill>
                <a:srgbClr val="002060"/>
              </a:solidFill>
              <a:latin typeface="Georgia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2000" spc="-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развитие коммуникативных навыков  </a:t>
            </a:r>
            <a:r>
              <a:rPr lang="ru-RU" sz="2000" spc="-5" dirty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детей  старшего </a:t>
            </a:r>
            <a:endParaRPr lang="ru-RU" sz="2000" spc="-5" dirty="0" smtClean="0">
              <a:solidFill>
                <a:srgbClr val="002060"/>
              </a:solidFill>
              <a:latin typeface="Georgia" pitchFamily="18" charset="0"/>
              <a:ea typeface="Times New Roman"/>
            </a:endParaRPr>
          </a:p>
          <a:p>
            <a:pPr algn="just"/>
            <a:r>
              <a:rPr lang="ru-RU" sz="2000" spc="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дошкольного возраста </a:t>
            </a:r>
            <a:r>
              <a:rPr lang="ru-RU" sz="2000" spc="5" dirty="0">
                <a:solidFill>
                  <a:srgbClr val="002060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sz="2000" spc="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через использование </a:t>
            </a:r>
          </a:p>
          <a:p>
            <a:pPr algn="just"/>
            <a:r>
              <a:rPr lang="ru-RU" sz="2000" spc="5" dirty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и</a:t>
            </a:r>
            <a:r>
              <a:rPr lang="ru-RU" sz="2000" spc="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нновационной  технологии О.А. Бизиковой </a:t>
            </a:r>
            <a:endParaRPr lang="ru-RU" sz="20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lvl="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10987" y="1359665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 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 bwMode="gray">
          <a:xfrm>
            <a:off x="827584" y="1369451"/>
            <a:ext cx="7818092" cy="15716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6350" marR="6350" indent="121920" algn="ctr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2000" b="1" dirty="0" smtClean="0">
                <a:latin typeface="Georgia" pitchFamily="18" charset="0"/>
              </a:rPr>
              <a:t>Недостаточное внимание уделяется развитию </a:t>
            </a:r>
          </a:p>
          <a:p>
            <a:pPr marL="6350" marR="6350" indent="121920" algn="ctr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2000" b="1" dirty="0" smtClean="0">
                <a:latin typeface="Georgia" pitchFamily="18" charset="0"/>
              </a:rPr>
              <a:t>эмоциональной </a:t>
            </a:r>
            <a:r>
              <a:rPr lang="ru-RU" sz="2000" b="1" dirty="0">
                <a:latin typeface="Georgia" pitchFamily="18" charset="0"/>
              </a:rPr>
              <a:t>и коммуникативной сфер ребенка </a:t>
            </a:r>
            <a:endParaRPr lang="ru-RU" sz="2000" b="1" dirty="0" smtClean="0">
              <a:latin typeface="Georgia" pitchFamily="18" charset="0"/>
            </a:endParaRPr>
          </a:p>
          <a:p>
            <a:pPr marL="6350" marR="6350" indent="121920" algn="ctr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2000" b="1" dirty="0" smtClean="0">
                <a:latin typeface="Georgia" pitchFamily="18" charset="0"/>
              </a:rPr>
              <a:t>в </a:t>
            </a:r>
            <a:r>
              <a:rPr lang="ru-RU" sz="2000" b="1" dirty="0">
                <a:latin typeface="Georgia" pitchFamily="18" charset="0"/>
              </a:rPr>
              <a:t>отличие от его интеллектуального развития. </a:t>
            </a:r>
            <a:endParaRPr lang="ru-RU" sz="2000" b="1" dirty="0">
              <a:solidFill>
                <a:srgbClr val="002060"/>
              </a:solidFill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gray">
          <a:xfrm>
            <a:off x="2697242" y="3571876"/>
            <a:ext cx="5803847" cy="201736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днообразие  форм работы с детьми  </a:t>
            </a: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развитию </a:t>
            </a:r>
            <a:endParaRPr lang="ru-RU" sz="2000" b="1" dirty="0" smtClean="0">
              <a:latin typeface="Georgia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оммуникативных навыков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195" name="Picture 3" descr="http://i.allday.ru/40/03/5d/1294715535_62151445_6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7" y="3376690"/>
            <a:ext cx="2697243" cy="31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1296144"/>
          </a:xfrm>
        </p:spPr>
        <p:txBody>
          <a:bodyPr/>
          <a:lstStyle/>
          <a:p>
            <a:pPr algn="ctr"/>
            <a:r>
              <a:rPr lang="ru-RU" sz="1800" dirty="0" smtClean="0">
                <a:latin typeface="Georgia" pitchFamily="18" charset="0"/>
              </a:rPr>
              <a:t>Исходный уровень сформированности  </a:t>
            </a:r>
            <a:r>
              <a:rPr lang="ru-RU" sz="1800" dirty="0">
                <a:latin typeface="Georgia" pitchFamily="18" charset="0"/>
              </a:rPr>
              <a:t>интегративного качества «Овладевший средствами общения и способами взаимодействия со взрослыми и сверстниками»</a:t>
            </a:r>
            <a:br>
              <a:rPr lang="ru-RU" sz="1800" dirty="0">
                <a:latin typeface="Georgia" pitchFamily="18" charset="0"/>
              </a:rPr>
            </a:br>
            <a:r>
              <a:rPr lang="ru-RU" sz="1800" dirty="0"/>
              <a:t> 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69374"/>
              </p:ext>
            </p:extLst>
          </p:nvPr>
        </p:nvGraphicFramePr>
        <p:xfrm>
          <a:off x="1331640" y="2132856"/>
          <a:ext cx="6840760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6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7762" cy="571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Цель педагогического проекта </a:t>
            </a:r>
            <a: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>      </a:t>
            </a:r>
            <a:br>
              <a:rPr lang="ru-RU" sz="40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endParaRPr lang="ru-RU" sz="3900" dirty="0" smtClean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 bwMode="gray">
          <a:xfrm>
            <a:off x="467544" y="1067418"/>
            <a:ext cx="8208912" cy="19301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           </a:t>
            </a: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Внедрение 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инновационной технологии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О.А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Бизиковой для повышения уровня сформированности</a:t>
            </a: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коммуникативных навыков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 детей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старшего </a:t>
            </a: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дошкольного возраста с речевыми нарушениями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  <a:p>
            <a:pPr algn="ctr" defTabSz="901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http://www.edu.cap.ru/home/5329/ia%20issledovatel/ia%20issledovatel%20kartinka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458" y="3212976"/>
            <a:ext cx="3600400" cy="3454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354888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  <a:t>      </a:t>
            </a:r>
            <a:br>
              <a:rPr lang="ru-RU" sz="3600" b="1" dirty="0" smtClean="0">
                <a:solidFill>
                  <a:srgbClr val="666633"/>
                </a:solidFill>
                <a:effectLst/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Задачи педагогического проекта</a:t>
            </a:r>
            <a: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100" b="1" dirty="0" smtClean="0">
                <a:solidFill>
                  <a:srgbClr val="666633"/>
                </a:solidFill>
                <a:effectLst/>
                <a:latin typeface="Georgia" pitchFamily="18" charset="0"/>
                <a:cs typeface="Arial" charset="0"/>
              </a:rPr>
              <a:t/>
            </a:r>
            <a:br>
              <a:rPr lang="ru-RU" sz="3100" b="1" dirty="0" smtClean="0">
                <a:solidFill>
                  <a:srgbClr val="666633"/>
                </a:solidFill>
                <a:effectLst/>
                <a:latin typeface="Georgia" pitchFamily="18" charset="0"/>
                <a:cs typeface="Arial" charset="0"/>
              </a:rPr>
            </a:br>
            <a:r>
              <a:rPr lang="ru-RU" sz="29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3500" dirty="0" smtClean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 bwMode="gray">
          <a:xfrm>
            <a:off x="577160" y="1145869"/>
            <a:ext cx="8016458" cy="135732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Повысить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уровень сформированности коммуникативных 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авыков у детей старшего дошкольного возраста на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% </a:t>
            </a: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ч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ерез внедрение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технологии Бизиковой О.А.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 bwMode="gray">
          <a:xfrm>
            <a:off x="630170" y="4869160"/>
            <a:ext cx="7963448" cy="158417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Повысить  уровень компетентности  родителей по развитию </a:t>
            </a: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коммуникативных навыков у детей старшего дошкольного возраста</a:t>
            </a: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через использование нетрадиционных   форм и методов </a:t>
            </a:r>
          </a:p>
          <a:p>
            <a:pPr lvl="0" algn="just" defTabSz="901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работы на 8 %. 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 txBox="1">
            <a:spLocks noChangeArrowheads="1"/>
          </p:cNvSpPr>
          <p:nvPr/>
        </p:nvSpPr>
        <p:spPr bwMode="gray">
          <a:xfrm>
            <a:off x="630170" y="2924944"/>
            <a:ext cx="7963448" cy="158417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Обосновать результаты педагогического опыта  по внедрению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технологии О.А. Бизиковой с целью дальнейшего использования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педагогами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в работе по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формированию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коммуникативных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навыков 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 детей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старшего дошкольного возраста   с речевыми нарушениями </a:t>
            </a:r>
            <a:endParaRPr lang="ru-RU" sz="1600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2875"/>
            <a:ext cx="8394898" cy="69383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Предполагаемый результат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idx="1"/>
          </p:nvPr>
        </p:nvSpPr>
        <p:spPr bwMode="gray">
          <a:xfrm rot="10800000" flipV="1">
            <a:off x="539552" y="1268761"/>
            <a:ext cx="8064896" cy="129614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just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Повысится  уровень  сформированности </a:t>
            </a:r>
          </a:p>
          <a:p>
            <a:pPr algn="ctr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коммуникативных навыков у детей</a:t>
            </a:r>
          </a:p>
          <a:p>
            <a:pPr algn="ctr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старшего дошкольного возраста на 5%</a:t>
            </a:r>
          </a:p>
          <a:p>
            <a:pPr algn="just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017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gray">
          <a:xfrm rot="10800000" flipV="1">
            <a:off x="539550" y="4869161"/>
            <a:ext cx="8136903" cy="147487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  <a:ex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125" indent="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800" b="1" dirty="0" smtClean="0">
                <a:latin typeface="Georgia" pitchFamily="18" charset="0"/>
              </a:rPr>
              <a:t>Повысится </a:t>
            </a:r>
            <a:r>
              <a:rPr lang="ru-RU" sz="1800" b="1" dirty="0">
                <a:latin typeface="Georgia" pitchFamily="18" charset="0"/>
              </a:rPr>
              <a:t>у</a:t>
            </a:r>
            <a:r>
              <a:rPr lang="ru-RU" sz="1800" b="1" dirty="0" smtClean="0">
                <a:latin typeface="Georgia" pitchFamily="18" charset="0"/>
              </a:rPr>
              <a:t>ровень компетентности </a:t>
            </a:r>
          </a:p>
          <a:p>
            <a:pPr marL="365125" indent="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800" b="1" dirty="0" smtClean="0">
                <a:latin typeface="Georgia" pitchFamily="18" charset="0"/>
              </a:rPr>
              <a:t>родителей  в вопросах развития </a:t>
            </a:r>
          </a:p>
          <a:p>
            <a:pPr marL="365125" indent="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800" b="1" dirty="0">
                <a:latin typeface="Georgia" pitchFamily="18" charset="0"/>
              </a:rPr>
              <a:t>к</a:t>
            </a:r>
            <a:r>
              <a:rPr lang="ru-RU" sz="1800" b="1" dirty="0" smtClean="0">
                <a:latin typeface="Georgia" pitchFamily="18" charset="0"/>
              </a:rPr>
              <a:t>оммуникативных навыков детей</a:t>
            </a:r>
            <a:r>
              <a:rPr lang="ru-RU" sz="1800" b="1" kern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Georgia" pitchFamily="18" charset="0"/>
              </a:rPr>
              <a:t>на 8 %</a:t>
            </a:r>
            <a:endParaRPr lang="ru-RU" sz="1800" b="1" kern="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 bwMode="gray">
          <a:xfrm>
            <a:off x="539550" y="2944554"/>
            <a:ext cx="8054068" cy="158417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342900" lvl="0" indent="-342900" algn="ctr" defTabSz="901700" fontAlgn="auto">
              <a:spcBef>
                <a:spcPts val="0"/>
              </a:spcBef>
              <a:spcAft>
                <a:spcPts val="0"/>
              </a:spcAft>
              <a:buClr>
                <a:srgbClr val="5AABCC"/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Повысится уровень компетентности педагогов по развитию</a:t>
            </a:r>
          </a:p>
          <a:p>
            <a:pPr marL="342900" lvl="0" indent="-342900" algn="ctr" defTabSz="901700" fontAlgn="auto">
              <a:spcBef>
                <a:spcPts val="0"/>
              </a:spcBef>
              <a:spcAft>
                <a:spcPts val="0"/>
              </a:spcAft>
              <a:buClr>
                <a:srgbClr val="5AABCC"/>
              </a:buClr>
              <a:defRPr/>
            </a:pPr>
            <a:r>
              <a:rPr lang="ru-RU" b="1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коммуникативных </a:t>
            </a:r>
            <a:r>
              <a:rPr lang="ru-RU" b="1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навыков </a:t>
            </a:r>
            <a:r>
              <a:rPr lang="ru-RU" b="1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у детей </a:t>
            </a:r>
            <a:endParaRPr lang="ru-RU" b="1" kern="0" dirty="0">
              <a:solidFill>
                <a:srgbClr val="113F71"/>
              </a:solidFill>
              <a:latin typeface="Georgia" pitchFamily="18" charset="0"/>
              <a:cs typeface="Times New Roman" pitchFamily="18" charset="0"/>
            </a:endParaRPr>
          </a:p>
          <a:p>
            <a:pPr marL="342900" lvl="0" indent="-342900" algn="ctr" defTabSz="901700" fontAlgn="auto">
              <a:spcBef>
                <a:spcPts val="0"/>
              </a:spcBef>
              <a:spcAft>
                <a:spcPts val="0"/>
              </a:spcAft>
              <a:buClr>
                <a:srgbClr val="5AABCC"/>
              </a:buClr>
              <a:defRPr/>
            </a:pPr>
            <a:r>
              <a:rPr lang="ru-RU" b="1" kern="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старшего дошкольного возраста на </a:t>
            </a:r>
            <a:r>
              <a:rPr lang="ru-RU" b="1" kern="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35%</a:t>
            </a:r>
            <a:endParaRPr lang="ru-RU" b="1" kern="0" dirty="0">
              <a:solidFill>
                <a:srgbClr val="113F71"/>
              </a:solidFill>
              <a:latin typeface="Georg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  <a:cs typeface="Times New Roman" pitchFamily="18" charset="0"/>
              </a:rPr>
              <a:t>Внедрение технологии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169247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Georgia" pitchFamily="18" charset="0"/>
              </a:rPr>
              <a:t>Целевой модуль</a:t>
            </a:r>
          </a:p>
          <a:p>
            <a:pPr marL="0" indent="0" algn="ctr">
              <a:buNone/>
            </a:pPr>
            <a:endParaRPr lang="ru-RU" sz="2000" b="1" i="1" dirty="0" smtClean="0">
              <a:latin typeface="Georgia" pitchFamily="18" charset="0"/>
            </a:endParaRPr>
          </a:p>
          <a:p>
            <a:pPr marL="0" lvl="0" indent="0" algn="just" defTabSz="9017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sz="1800" b="1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Цель:</a:t>
            </a:r>
            <a:r>
              <a:rPr lang="ru-RU" sz="1800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 Развитие умения детей  старшего </a:t>
            </a:r>
            <a:r>
              <a:rPr lang="ru-RU" sz="1800" kern="1200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дошкольного </a:t>
            </a:r>
            <a:r>
              <a:rPr lang="ru-RU" sz="1800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возраста пользоваться </a:t>
            </a:r>
            <a:r>
              <a:rPr lang="ru-RU" sz="1800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диалогом </a:t>
            </a:r>
            <a:r>
              <a:rPr lang="ru-RU" sz="1800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как формой общения.</a:t>
            </a:r>
          </a:p>
          <a:p>
            <a:pPr marL="0" lvl="0" indent="0" algn="just" defTabSz="9017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ru-RU" sz="1800" kern="1200" dirty="0" smtClean="0">
              <a:solidFill>
                <a:srgbClr val="113F71"/>
              </a:solidFill>
              <a:latin typeface="Georgia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6865" algn="l"/>
              </a:tabLst>
            </a:pPr>
            <a:r>
              <a:rPr lang="ru-RU" sz="1800" b="1" kern="1200" dirty="0" smtClean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Задачи: </a:t>
            </a:r>
          </a:p>
          <a:p>
            <a:pPr lvl="0" algn="just"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r>
              <a:rPr lang="ru-RU" sz="1800" spc="-15" dirty="0">
                <a:latin typeface="Georgia" pitchFamily="18" charset="0"/>
                <a:ea typeface="Times New Roman"/>
              </a:rPr>
              <a:t>Ф</a:t>
            </a:r>
            <a:r>
              <a:rPr lang="ru-RU" sz="1800" spc="-15" dirty="0" smtClean="0">
                <a:latin typeface="Georgia" pitchFamily="18" charset="0"/>
                <a:ea typeface="Times New Roman"/>
              </a:rPr>
              <a:t>ормировать </a:t>
            </a:r>
            <a:r>
              <a:rPr lang="ru-RU" sz="1800" spc="-15" dirty="0">
                <a:latin typeface="Georgia" pitchFamily="18" charset="0"/>
                <a:ea typeface="Times New Roman"/>
              </a:rPr>
              <a:t>умения пользоваться различными единицами</a:t>
            </a:r>
            <a:br>
              <a:rPr lang="ru-RU" sz="1800" spc="-15" dirty="0">
                <a:latin typeface="Georgia" pitchFamily="18" charset="0"/>
                <a:ea typeface="Times New Roman"/>
              </a:rPr>
            </a:br>
            <a:r>
              <a:rPr lang="ru-RU" sz="1800" spc="-35" dirty="0">
                <a:latin typeface="Georgia" pitchFamily="18" charset="0"/>
                <a:ea typeface="Times New Roman"/>
              </a:rPr>
              <a:t>диалога в соответствии с их функциональным </a:t>
            </a:r>
            <a:r>
              <a:rPr lang="ru-RU" sz="1800" spc="-35" dirty="0" smtClean="0">
                <a:latin typeface="Georgia" pitchFamily="18" charset="0"/>
                <a:ea typeface="Times New Roman"/>
              </a:rPr>
              <a:t>назначением.</a:t>
            </a:r>
          </a:p>
          <a:p>
            <a:pPr lvl="0" algn="just"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endParaRPr lang="ru-RU" sz="1100" dirty="0">
              <a:latin typeface="Georgia" pitchFamily="18" charset="0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r>
              <a:rPr lang="ru-RU" sz="1800" spc="-20" dirty="0" smtClean="0">
                <a:latin typeface="Georgia" pitchFamily="18" charset="0"/>
                <a:ea typeface="Times New Roman"/>
              </a:rPr>
              <a:t>Способствовать </a:t>
            </a:r>
            <a:r>
              <a:rPr lang="ru-RU" sz="1800" spc="-20" dirty="0">
                <a:latin typeface="Georgia" pitchFamily="18" charset="0"/>
                <a:ea typeface="Times New Roman"/>
              </a:rPr>
              <a:t>усвоению основных правил ведения диалога,</a:t>
            </a:r>
            <a:br>
              <a:rPr lang="ru-RU" sz="1800" spc="-20" dirty="0">
                <a:latin typeface="Georgia" pitchFamily="18" charset="0"/>
                <a:ea typeface="Times New Roman"/>
              </a:rPr>
            </a:br>
            <a:r>
              <a:rPr lang="ru-RU" sz="1800" spc="-20" dirty="0">
                <a:latin typeface="Georgia" pitchFamily="18" charset="0"/>
                <a:ea typeface="Times New Roman"/>
              </a:rPr>
              <a:t>его</a:t>
            </a: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культуры.</a:t>
            </a:r>
          </a:p>
          <a:p>
            <a:pPr lvl="0" algn="just"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endParaRPr lang="ru-RU" sz="1100" dirty="0">
              <a:latin typeface="Georgia" pitchFamily="18" charset="0"/>
              <a:ea typeface="Times New Roman"/>
            </a:endParaRPr>
          </a:p>
          <a:p>
            <a:pPr lvl="0" algn="just">
              <a:spcBef>
                <a:spcPts val="145"/>
              </a:spcBef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r>
              <a:rPr lang="ru-RU" sz="1800" spc="-45" dirty="0" smtClean="0">
                <a:latin typeface="Georgia" pitchFamily="18" charset="0"/>
                <a:ea typeface="Times New Roman"/>
              </a:rPr>
              <a:t>Обучать </a:t>
            </a:r>
            <a:r>
              <a:rPr lang="ru-RU" sz="1800" spc="-45" dirty="0">
                <a:latin typeface="Georgia" pitchFamily="18" charset="0"/>
                <a:ea typeface="Times New Roman"/>
              </a:rPr>
              <a:t>дошкольников правилам речевого </a:t>
            </a:r>
            <a:r>
              <a:rPr lang="ru-RU" sz="1800" spc="-45" dirty="0" smtClean="0">
                <a:latin typeface="Georgia" pitchFamily="18" charset="0"/>
                <a:ea typeface="Times New Roman"/>
              </a:rPr>
              <a:t>этикета.</a:t>
            </a:r>
          </a:p>
          <a:p>
            <a:pPr lvl="0" algn="just">
              <a:spcBef>
                <a:spcPts val="145"/>
              </a:spcBef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endParaRPr lang="ru-RU" sz="1800" spc="-45" dirty="0" smtClean="0">
              <a:latin typeface="Georgia" pitchFamily="18" charset="0"/>
              <a:ea typeface="Times New Roman"/>
            </a:endParaRPr>
          </a:p>
          <a:p>
            <a:pPr lvl="0" algn="just">
              <a:spcBef>
                <a:spcPts val="145"/>
              </a:spcBef>
              <a:spcAft>
                <a:spcPts val="0"/>
              </a:spcAft>
              <a:buFont typeface="Times New Roman"/>
              <a:buAutoNum type="arabicParenR"/>
              <a:tabLst>
                <a:tab pos="316865" algn="l"/>
              </a:tabLst>
            </a:pPr>
            <a:r>
              <a:rPr lang="ru-RU" sz="1800" kern="1200" dirty="0" smtClean="0">
                <a:latin typeface="Georgia" pitchFamily="18" charset="0"/>
                <a:cs typeface="Times New Roman" pitchFamily="18" charset="0"/>
              </a:rPr>
              <a:t>Обеспечить </a:t>
            </a:r>
            <a:r>
              <a:rPr lang="ru-RU" sz="1800" kern="1200" dirty="0">
                <a:latin typeface="Georgia" pitchFamily="18" charset="0"/>
                <a:cs typeface="Times New Roman" pitchFamily="18" charset="0"/>
              </a:rPr>
              <a:t>эффективное взаимодействие с родителями по </a:t>
            </a: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800" kern="1200" dirty="0">
                <a:latin typeface="Georgia" pitchFamily="18" charset="0"/>
                <a:cs typeface="Times New Roman" pitchFamily="18" charset="0"/>
              </a:rPr>
              <a:t>вопросам </a:t>
            </a:r>
            <a:r>
              <a:rPr lang="ru-RU" sz="1800" kern="1200" dirty="0" smtClean="0">
                <a:latin typeface="Georgia" pitchFamily="18" charset="0"/>
                <a:cs typeface="Times New Roman" pitchFamily="18" charset="0"/>
              </a:rPr>
              <a:t>развития коммуникативных навыков у детей.</a:t>
            </a:r>
            <a:endParaRPr lang="ru-RU" sz="1800" kern="1200" dirty="0">
              <a:latin typeface="Georgia" pitchFamily="18" charset="0"/>
              <a:cs typeface="Times New Roman" pitchFamily="18" charset="0"/>
            </a:endParaRPr>
          </a:p>
          <a:p>
            <a:pPr marL="0" lvl="0" indent="0" algn="just" defTabSz="9017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ru-RU" sz="1800" b="1" kern="1200" dirty="0">
              <a:solidFill>
                <a:srgbClr val="113F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37" y="1308830"/>
            <a:ext cx="8093273" cy="5040560"/>
          </a:xfrm>
        </p:spPr>
        <p:txBody>
          <a:bodyPr/>
          <a:lstStyle/>
          <a:p>
            <a:pPr marL="48895" marR="3937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r>
              <a:rPr lang="ru-RU" sz="1800" b="1" i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Предварительный этап</a:t>
            </a:r>
            <a:r>
              <a:rPr lang="ru-RU" sz="1800" b="1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обогащение </a:t>
            </a:r>
            <a:r>
              <a:rPr lang="ru-RU" sz="18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речевого опыта детей разнообразными видами </a:t>
            </a: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диалогических реплик.</a:t>
            </a:r>
          </a:p>
          <a:p>
            <a:pPr marL="48895" marR="3937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endParaRPr lang="ru-RU" sz="18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48895" marR="3937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Первый этап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использование игр и игровых приемов с готовыми диалогическими репликами</a:t>
            </a:r>
          </a:p>
          <a:p>
            <a:pPr marL="48895" marR="3937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endParaRPr lang="ru-RU" sz="1800" dirty="0">
              <a:solidFill>
                <a:srgbClr val="002060"/>
              </a:solidFill>
              <a:latin typeface="Georgia" pitchFamily="18" charset="0"/>
              <a:ea typeface="Times New Roman"/>
            </a:endParaRPr>
          </a:p>
          <a:p>
            <a:pPr marL="45720" marR="4572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Второй этап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– 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использование игр, в которых дошкольники оперируют не только заученными, но и самостоятельно построенными репликами. </a:t>
            </a:r>
          </a:p>
          <a:p>
            <a:pPr marL="45720" marR="45720" lvl="0" indent="0" algn="just">
              <a:spcBef>
                <a:spcPts val="120"/>
              </a:spcBef>
              <a:spcAft>
                <a:spcPts val="0"/>
              </a:spcAft>
              <a:buClr>
                <a:srgbClr val="5AABCC"/>
              </a:buClr>
              <a:buNone/>
            </a:pPr>
            <a:endParaRPr lang="ru-RU" sz="1800" dirty="0">
              <a:solidFill>
                <a:srgbClr val="002060"/>
              </a:solidFill>
              <a:latin typeface="Georgia" pitchFamily="18" charset="0"/>
              <a:ea typeface="Times New Roman"/>
            </a:endParaRPr>
          </a:p>
          <a:p>
            <a:pPr marL="0" lvl="0" indent="0">
              <a:buClr>
                <a:srgbClr val="5AABCC"/>
              </a:buClr>
              <a:buNone/>
            </a:pPr>
            <a:r>
              <a:rPr lang="ru-RU" sz="1800" b="1" i="1" spc="-4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Третий этап </a:t>
            </a:r>
            <a:r>
              <a:rPr lang="ru-RU" sz="1800" i="1" spc="-4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-  </a:t>
            </a:r>
            <a:r>
              <a:rPr lang="ru-RU" sz="1800" spc="-45" dirty="0" smtClean="0">
                <a:solidFill>
                  <a:srgbClr val="002060"/>
                </a:solidFill>
                <a:latin typeface="Georgia" pitchFamily="18" charset="0"/>
                <a:ea typeface="Times New Roman"/>
              </a:rPr>
              <a:t>использование игр, которые побуждают к самостоятельному построению диалогических реплик.</a:t>
            </a:r>
          </a:p>
          <a:p>
            <a:pPr marL="0" lvl="0" indent="0">
              <a:buClr>
                <a:srgbClr val="5AABCC"/>
              </a:buClr>
              <a:buNone/>
            </a:pPr>
            <a:endParaRPr lang="ru-RU" sz="1800" spc="-45" dirty="0" smtClean="0">
              <a:solidFill>
                <a:srgbClr val="002060"/>
              </a:solidFill>
              <a:latin typeface="Georgia" pitchFamily="18" charset="0"/>
              <a:ea typeface="Times New Roman"/>
            </a:endParaRP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Систематическое  взаимодействие </a:t>
            </a: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 </a:t>
            </a:r>
            <a:r>
              <a:rPr lang="ru-RU" sz="1800" kern="12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родителями </a:t>
            </a: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 вопросам развития   </a:t>
            </a: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r>
              <a:rPr lang="ru-RU" sz="1800" kern="1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коммуникативных навыков у детей </a:t>
            </a:r>
          </a:p>
          <a:p>
            <a:pPr marL="365125" lvl="0" indent="-282575" eaLnBrk="0" hangingPunct="0">
              <a:spcBef>
                <a:spcPts val="0"/>
              </a:spcBef>
              <a:buClr>
                <a:srgbClr val="3891A7"/>
              </a:buClr>
              <a:buSzPct val="80000"/>
              <a:buNone/>
              <a:defRPr/>
            </a:pPr>
            <a:endParaRPr lang="ru-RU" sz="1600" kern="120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5AABCC"/>
              </a:buClr>
              <a:buNone/>
              <a:tabLst>
                <a:tab pos="316865" algn="l"/>
              </a:tabLst>
            </a:pPr>
            <a:endParaRPr lang="ru-RU" sz="1800" spc="-35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" defTabSz="90170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ru-RU" sz="1800" kern="1200" dirty="0">
              <a:solidFill>
                <a:srgbClr val="113F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0842" y="908720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algn="ctr" eaLnBrk="0" hangingPunct="0"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2000" b="1" i="1" dirty="0">
                <a:solidFill>
                  <a:srgbClr val="113F71"/>
                </a:solidFill>
                <a:latin typeface="Georgia" pitchFamily="18" charset="0"/>
                <a:cs typeface="Times New Roman" pitchFamily="18" charset="0"/>
              </a:rPr>
              <a:t>Содержательный модуль</a:t>
            </a:r>
            <a:endParaRPr lang="ru-RU" sz="2000" i="1" dirty="0">
              <a:solidFill>
                <a:srgbClr val="113F7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24782"/>
            <a:ext cx="2831351" cy="18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1851</TotalTime>
  <Words>596</Words>
  <Application>Microsoft Office PowerPoint</Application>
  <PresentationFormat>Экран (4:3)</PresentationFormat>
  <Paragraphs>153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cdb2004119gl</vt:lpstr>
      <vt:lpstr>Презентация PowerPoint</vt:lpstr>
      <vt:lpstr>Презентация PowerPoint</vt:lpstr>
      <vt:lpstr>Актуальность</vt:lpstr>
      <vt:lpstr>Исходный уровень сформированности  интегративного качества «Овладевший средствами общения и способами взаимодействия со взрослыми и сверстниками»  </vt:lpstr>
      <vt:lpstr>  Цель педагогического проекта         </vt:lpstr>
      <vt:lpstr>        Задачи педагогического проекта   </vt:lpstr>
      <vt:lpstr>Предполагаемый результат</vt:lpstr>
      <vt:lpstr>Внедрение технологии</vt:lpstr>
      <vt:lpstr>Презентация PowerPoint</vt:lpstr>
      <vt:lpstr>Презентация PowerPoint</vt:lpstr>
      <vt:lpstr> Результативный модуль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75</cp:revision>
  <dcterms:created xsi:type="dcterms:W3CDTF">2013-03-17T03:48:24Z</dcterms:created>
  <dcterms:modified xsi:type="dcterms:W3CDTF">2013-04-15T08:19:12Z</dcterms:modified>
</cp:coreProperties>
</file>