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20" autoAdjust="0"/>
  </p:normalViewPr>
  <p:slideViewPr>
    <p:cSldViewPr>
      <p:cViewPr varScale="1">
        <p:scale>
          <a:sx n="64" d="100"/>
          <a:sy n="64" d="100"/>
        </p:scale>
        <p:origin x="-134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CB9FF8-D9EB-4A73-84CD-AF6DF90767EF}" type="doc">
      <dgm:prSet loTypeId="urn:microsoft.com/office/officeart/2005/8/layout/matrix3" loCatId="matrix" qsTypeId="urn:microsoft.com/office/officeart/2005/8/quickstyle/3d2" qsCatId="3D" csTypeId="urn:microsoft.com/office/officeart/2005/8/colors/accent6_2" csCatId="accent6" phldr="1"/>
      <dgm:spPr/>
      <dgm:t>
        <a:bodyPr/>
        <a:lstStyle/>
        <a:p>
          <a:endParaRPr lang="ru-RU"/>
        </a:p>
      </dgm:t>
    </dgm:pt>
    <dgm:pt modelId="{1F3CBC48-6AB2-40CE-80F1-15953C04961A}">
      <dgm:prSet custT="1"/>
      <dgm:spPr>
        <a:xfrm>
          <a:off x="351586" y="285751"/>
          <a:ext cx="3407741" cy="1836572"/>
        </a:xfrm>
        <a:gradFill rotWithShape="0">
          <a:gsLst>
            <a:gs pos="0">
              <a:srgbClr val="809EC2">
                <a:hueOff val="0"/>
                <a:satOff val="0"/>
                <a:lumOff val="0"/>
                <a:alphaOff val="0"/>
                <a:shade val="60000"/>
              </a:srgbClr>
            </a:gs>
            <a:gs pos="33000">
              <a:srgbClr val="809EC2">
                <a:hueOff val="0"/>
                <a:satOff val="0"/>
                <a:lumOff val="0"/>
                <a:alphaOff val="0"/>
                <a:tint val="86500"/>
              </a:srgbClr>
            </a:gs>
            <a:gs pos="46750">
              <a:srgbClr val="809EC2">
                <a:hueOff val="0"/>
                <a:satOff val="0"/>
                <a:lumOff val="0"/>
                <a:alphaOff val="0"/>
                <a:tint val="71000"/>
                <a:satMod val="112000"/>
              </a:srgbClr>
            </a:gs>
            <a:gs pos="53000">
              <a:srgbClr val="809EC2">
                <a:hueOff val="0"/>
                <a:satOff val="0"/>
                <a:lumOff val="0"/>
                <a:alphaOff val="0"/>
                <a:tint val="71000"/>
                <a:satMod val="112000"/>
              </a:srgbClr>
            </a:gs>
            <a:gs pos="68000">
              <a:srgbClr val="809EC2">
                <a:hueOff val="0"/>
                <a:satOff val="0"/>
                <a:lumOff val="0"/>
                <a:alphaOff val="0"/>
                <a:tint val="86000"/>
              </a:srgbClr>
            </a:gs>
            <a:gs pos="100000">
              <a:srgbClr val="809EC2">
                <a:hueOff val="0"/>
                <a:satOff val="0"/>
                <a:lumOff val="0"/>
                <a:alphaOff val="0"/>
                <a:shade val="60000"/>
              </a:srgbClr>
            </a:gs>
          </a:gsLst>
          <a:lin ang="8350000" scaled="1"/>
        </a:gradFill>
        <a:ln>
          <a:noFill/>
        </a:ln>
        <a:effectLst>
          <a:outerShdw blurRad="190500" dist="228600" dir="2700000" sy="90000" rotWithShape="0">
            <a:srgbClr val="000000">
              <a:alpha val="25500"/>
            </a:srgbClr>
          </a:outerShdw>
        </a:effectLst>
        <a:scene3d>
          <a:camera prst="orthographicFront"/>
          <a:lightRig rig="threePt" dir="t">
            <a:rot lat="0" lon="0" rev="7500000"/>
          </a:lightRig>
        </a:scene3d>
        <a:sp3d prstMaterial="plastic">
          <a:bevelT w="127000" h="25400" prst="relaxedInset"/>
        </a:sp3d>
      </dgm:spPr>
      <dgm:t>
        <a:bodyPr/>
        <a:lstStyle/>
        <a:p>
          <a:pPr rtl="0"/>
          <a:r>
            <a:rPr lang="ru-RU" sz="1600" dirty="0" smtClean="0">
              <a:solidFill>
                <a:schemeClr val="accent6">
                  <a:lumMod val="75000"/>
                </a:schemeClr>
              </a:solidFill>
              <a:effectLst/>
              <a:latin typeface="Times New Roman"/>
              <a:ea typeface="Times New Roman"/>
            </a:rPr>
            <a:t>Проблемное содержание.</a:t>
          </a:r>
          <a:r>
            <a:rPr lang="ru-RU" sz="1600" i="1" dirty="0" smtClean="0">
              <a:solidFill>
                <a:schemeClr val="accent6">
                  <a:lumMod val="75000"/>
                </a:schemeClr>
              </a:solidFill>
              <a:effectLst/>
              <a:latin typeface="Times New Roman"/>
              <a:ea typeface="Times New Roman"/>
            </a:rPr>
            <a:t> </a:t>
          </a:r>
          <a:r>
            <a:rPr lang="ru-RU" sz="1600" dirty="0" smtClean="0">
              <a:solidFill>
                <a:srgbClr val="000000"/>
              </a:solidFill>
              <a:effectLst/>
              <a:latin typeface="Times New Roman"/>
              <a:ea typeface="Times New Roman"/>
            </a:rPr>
            <a:t>Имитационная модель - это основной, центральный элемент деловой игры.  Вторым элементом реализации проблемного содержания выступает игровая среда</a:t>
          </a:r>
          <a:endParaRPr lang="ru-RU" sz="1600" dirty="0">
            <a:solidFill>
              <a:sysClr val="windowText" lastClr="000000"/>
            </a:solidFill>
            <a:latin typeface="Times New Roman"/>
            <a:ea typeface="+mn-ea"/>
            <a:cs typeface="+mn-cs"/>
          </a:endParaRPr>
        </a:p>
      </dgm:t>
    </dgm:pt>
    <dgm:pt modelId="{B681CD2A-5900-49A7-9ECD-7CC2D2481177}" type="parTrans" cxnId="{28EEFCB3-A364-4E1B-AE02-5B1A0E519CCF}">
      <dgm:prSet/>
      <dgm:spPr/>
      <dgm:t>
        <a:bodyPr/>
        <a:lstStyle/>
        <a:p>
          <a:endParaRPr lang="ru-RU"/>
        </a:p>
      </dgm:t>
    </dgm:pt>
    <dgm:pt modelId="{DC275239-6CBC-4374-B63A-47169407590D}" type="sibTrans" cxnId="{28EEFCB3-A364-4E1B-AE02-5B1A0E519CCF}">
      <dgm:prSet/>
      <dgm:spPr/>
      <dgm:t>
        <a:bodyPr/>
        <a:lstStyle/>
        <a:p>
          <a:endParaRPr lang="ru-RU"/>
        </a:p>
      </dgm:t>
    </dgm:pt>
    <dgm:pt modelId="{71331554-05E5-4D73-A48C-C2D5306AD363}">
      <dgm:prSet custT="1"/>
      <dgm:spPr>
        <a:xfrm>
          <a:off x="4263546" y="285751"/>
          <a:ext cx="3344049" cy="1836572"/>
        </a:xfrm>
        <a:gradFill rotWithShape="0">
          <a:gsLst>
            <a:gs pos="0">
              <a:srgbClr val="809EC2">
                <a:hueOff val="0"/>
                <a:satOff val="0"/>
                <a:lumOff val="0"/>
                <a:alphaOff val="0"/>
                <a:shade val="60000"/>
              </a:srgbClr>
            </a:gs>
            <a:gs pos="33000">
              <a:srgbClr val="809EC2">
                <a:hueOff val="0"/>
                <a:satOff val="0"/>
                <a:lumOff val="0"/>
                <a:alphaOff val="0"/>
                <a:tint val="86500"/>
              </a:srgbClr>
            </a:gs>
            <a:gs pos="46750">
              <a:srgbClr val="809EC2">
                <a:hueOff val="0"/>
                <a:satOff val="0"/>
                <a:lumOff val="0"/>
                <a:alphaOff val="0"/>
                <a:tint val="71000"/>
                <a:satMod val="112000"/>
              </a:srgbClr>
            </a:gs>
            <a:gs pos="53000">
              <a:srgbClr val="809EC2">
                <a:hueOff val="0"/>
                <a:satOff val="0"/>
                <a:lumOff val="0"/>
                <a:alphaOff val="0"/>
                <a:tint val="71000"/>
                <a:satMod val="112000"/>
              </a:srgbClr>
            </a:gs>
            <a:gs pos="68000">
              <a:srgbClr val="809EC2">
                <a:hueOff val="0"/>
                <a:satOff val="0"/>
                <a:lumOff val="0"/>
                <a:alphaOff val="0"/>
                <a:tint val="86000"/>
              </a:srgbClr>
            </a:gs>
            <a:gs pos="100000">
              <a:srgbClr val="809EC2">
                <a:hueOff val="0"/>
                <a:satOff val="0"/>
                <a:lumOff val="0"/>
                <a:alphaOff val="0"/>
                <a:shade val="60000"/>
              </a:srgbClr>
            </a:gs>
          </a:gsLst>
          <a:lin ang="8350000" scaled="1"/>
        </a:gradFill>
        <a:ln>
          <a:noFill/>
        </a:ln>
        <a:effectLst>
          <a:outerShdw blurRad="190500" dist="228600" dir="2700000" sy="90000" rotWithShape="0">
            <a:srgbClr val="000000">
              <a:alpha val="25500"/>
            </a:srgbClr>
          </a:outerShdw>
        </a:effectLst>
        <a:scene3d>
          <a:camera prst="orthographicFront"/>
          <a:lightRig rig="threePt" dir="t">
            <a:rot lat="0" lon="0" rev="7500000"/>
          </a:lightRig>
        </a:scene3d>
        <a:sp3d prstMaterial="plastic">
          <a:bevelT w="127000" h="25400" prst="relaxedInset"/>
        </a:sp3d>
      </dgm:spPr>
      <dgm:t>
        <a:bodyPr/>
        <a:lstStyle/>
        <a:p>
          <a:pPr rtl="0"/>
          <a:r>
            <a:rPr lang="ru-RU" sz="1600" spc="-40" dirty="0" smtClean="0">
              <a:solidFill>
                <a:schemeClr val="accent6">
                  <a:lumMod val="75000"/>
                </a:schemeClr>
              </a:solidFill>
              <a:effectLst/>
              <a:latin typeface="Times New Roman"/>
              <a:ea typeface="Times New Roman"/>
              <a:cs typeface="Times New Roman"/>
            </a:rPr>
            <a:t>Организация участников игрового действия.</a:t>
          </a:r>
          <a:r>
            <a:rPr lang="ru-RU" sz="1600" i="1" spc="-40" dirty="0" smtClean="0">
              <a:solidFill>
                <a:schemeClr val="accent6">
                  <a:lumMod val="75000"/>
                </a:schemeClr>
              </a:solidFill>
              <a:effectLst/>
              <a:latin typeface="Times New Roman"/>
              <a:ea typeface="Times New Roman"/>
              <a:cs typeface="Times New Roman"/>
            </a:rPr>
            <a:t> </a:t>
          </a:r>
          <a:r>
            <a:rPr lang="ru-RU" sz="1600" spc="-40" dirty="0" smtClean="0">
              <a:solidFill>
                <a:srgbClr val="000000"/>
              </a:solidFill>
              <a:effectLst/>
              <a:latin typeface="Times New Roman"/>
              <a:ea typeface="Times New Roman"/>
              <a:cs typeface="Times New Roman"/>
            </a:rPr>
            <a:t>Этот элемент </a:t>
          </a:r>
          <a:r>
            <a:rPr lang="ru-RU" sz="1600" spc="-10" dirty="0" smtClean="0">
              <a:solidFill>
                <a:srgbClr val="000000"/>
              </a:solidFill>
              <a:effectLst/>
              <a:latin typeface="Times New Roman"/>
              <a:ea typeface="Times New Roman"/>
              <a:cs typeface="Times New Roman"/>
            </a:rPr>
            <a:t>игры отражается способах формирования команд, определе</a:t>
          </a:r>
          <a:r>
            <a:rPr lang="ru-RU" sz="1600" spc="10" dirty="0" smtClean="0">
              <a:solidFill>
                <a:srgbClr val="000000"/>
              </a:solidFill>
              <a:effectLst/>
              <a:latin typeface="Times New Roman"/>
              <a:ea typeface="Times New Roman"/>
              <a:cs typeface="Times New Roman"/>
            </a:rPr>
            <a:t>нии и распределении ролей,</a:t>
          </a:r>
          <a:endParaRPr lang="ru-RU" sz="1600" dirty="0">
            <a:solidFill>
              <a:sysClr val="windowText" lastClr="000000"/>
            </a:solidFill>
            <a:latin typeface="Times New Roman"/>
            <a:ea typeface="+mn-ea"/>
            <a:cs typeface="+mn-cs"/>
          </a:endParaRPr>
        </a:p>
      </dgm:t>
    </dgm:pt>
    <dgm:pt modelId="{B024A3E5-835A-4A97-96A0-49DDA5E77369}" type="parTrans" cxnId="{52BF4F68-78EF-474B-BFEB-E2CA34EF9755}">
      <dgm:prSet/>
      <dgm:spPr/>
      <dgm:t>
        <a:bodyPr/>
        <a:lstStyle/>
        <a:p>
          <a:endParaRPr lang="ru-RU"/>
        </a:p>
      </dgm:t>
    </dgm:pt>
    <dgm:pt modelId="{60342BF4-13C3-46AF-9ECC-5BC5D150AEE3}" type="sibTrans" cxnId="{52BF4F68-78EF-474B-BFEB-E2CA34EF9755}">
      <dgm:prSet/>
      <dgm:spPr/>
      <dgm:t>
        <a:bodyPr/>
        <a:lstStyle/>
        <a:p>
          <a:endParaRPr lang="ru-RU"/>
        </a:p>
      </dgm:t>
    </dgm:pt>
    <dgm:pt modelId="{41450A34-1C48-49AC-A2C0-81A2A4D88E8E}">
      <dgm:prSet custT="1"/>
      <dgm:spPr>
        <a:xfrm>
          <a:off x="285754" y="2357447"/>
          <a:ext cx="3528202" cy="1836572"/>
        </a:xfrm>
        <a:gradFill rotWithShape="0">
          <a:gsLst>
            <a:gs pos="0">
              <a:srgbClr val="809EC2">
                <a:hueOff val="0"/>
                <a:satOff val="0"/>
                <a:lumOff val="0"/>
                <a:alphaOff val="0"/>
                <a:shade val="60000"/>
              </a:srgbClr>
            </a:gs>
            <a:gs pos="33000">
              <a:srgbClr val="809EC2">
                <a:hueOff val="0"/>
                <a:satOff val="0"/>
                <a:lumOff val="0"/>
                <a:alphaOff val="0"/>
                <a:tint val="86500"/>
              </a:srgbClr>
            </a:gs>
            <a:gs pos="46750">
              <a:srgbClr val="809EC2">
                <a:hueOff val="0"/>
                <a:satOff val="0"/>
                <a:lumOff val="0"/>
                <a:alphaOff val="0"/>
                <a:tint val="71000"/>
                <a:satMod val="112000"/>
              </a:srgbClr>
            </a:gs>
            <a:gs pos="53000">
              <a:srgbClr val="809EC2">
                <a:hueOff val="0"/>
                <a:satOff val="0"/>
                <a:lumOff val="0"/>
                <a:alphaOff val="0"/>
                <a:tint val="71000"/>
                <a:satMod val="112000"/>
              </a:srgbClr>
            </a:gs>
            <a:gs pos="68000">
              <a:srgbClr val="809EC2">
                <a:hueOff val="0"/>
                <a:satOff val="0"/>
                <a:lumOff val="0"/>
                <a:alphaOff val="0"/>
                <a:tint val="86000"/>
              </a:srgbClr>
            </a:gs>
            <a:gs pos="100000">
              <a:srgbClr val="809EC2">
                <a:hueOff val="0"/>
                <a:satOff val="0"/>
                <a:lumOff val="0"/>
                <a:alphaOff val="0"/>
                <a:shade val="60000"/>
              </a:srgbClr>
            </a:gs>
          </a:gsLst>
          <a:lin ang="8350000" scaled="1"/>
        </a:gradFill>
        <a:ln>
          <a:noFill/>
        </a:ln>
        <a:effectLst>
          <a:outerShdw blurRad="190500" dist="228600" dir="2700000" sy="90000" rotWithShape="0">
            <a:srgbClr val="000000">
              <a:alpha val="25500"/>
            </a:srgbClr>
          </a:outerShdw>
        </a:effectLst>
        <a:scene3d>
          <a:camera prst="orthographicFront"/>
          <a:lightRig rig="threePt" dir="t">
            <a:rot lat="0" lon="0" rev="7500000"/>
          </a:lightRig>
        </a:scene3d>
        <a:sp3d prstMaterial="plastic">
          <a:bevelT w="127000" h="25400" prst="relaxedInset"/>
        </a:sp3d>
      </dgm:spPr>
      <dgm:t>
        <a:bodyPr/>
        <a:lstStyle/>
        <a:p>
          <a:pPr rtl="0"/>
          <a:r>
            <a:rPr lang="ru-RU" sz="1600" spc="5" dirty="0" smtClean="0">
              <a:solidFill>
                <a:schemeClr val="accent6">
                  <a:lumMod val="75000"/>
                </a:schemeClr>
              </a:solidFill>
              <a:effectLst/>
              <a:latin typeface="Times New Roman"/>
              <a:ea typeface="Times New Roman"/>
            </a:rPr>
            <a:t>Игровое взаимодействие</a:t>
          </a:r>
          <a:r>
            <a:rPr lang="ru-RU" sz="1600" spc="5" dirty="0" smtClean="0">
              <a:solidFill>
                <a:srgbClr val="000000"/>
              </a:solidFill>
              <a:effectLst/>
              <a:latin typeface="Times New Roman"/>
              <a:ea typeface="Times New Roman"/>
            </a:rPr>
            <a:t>.</a:t>
          </a:r>
          <a:r>
            <a:rPr lang="ru-RU" sz="1600" i="1" spc="5" dirty="0" smtClean="0">
              <a:solidFill>
                <a:srgbClr val="000000"/>
              </a:solidFill>
              <a:effectLst/>
              <a:latin typeface="Times New Roman"/>
              <a:ea typeface="Times New Roman"/>
            </a:rPr>
            <a:t> </a:t>
          </a:r>
          <a:r>
            <a:rPr lang="ru-RU" sz="1600" spc="5" dirty="0" smtClean="0">
              <a:solidFill>
                <a:srgbClr val="000000"/>
              </a:solidFill>
              <a:effectLst/>
              <a:latin typeface="Times New Roman"/>
              <a:ea typeface="Times New Roman"/>
            </a:rPr>
            <a:t>Порядок, вид и способы дей­</a:t>
          </a:r>
          <a:r>
            <a:rPr lang="ru-RU" sz="1600" spc="-5" dirty="0" smtClean="0">
              <a:solidFill>
                <a:srgbClr val="000000"/>
              </a:solidFill>
              <a:effectLst/>
              <a:latin typeface="Times New Roman"/>
              <a:ea typeface="Times New Roman"/>
            </a:rPr>
            <a:t>ствий участников </a:t>
          </a:r>
          <a:r>
            <a:rPr lang="ru-RU" sz="1600" dirty="0" smtClean="0">
              <a:solidFill>
                <a:srgbClr val="000000"/>
              </a:solidFill>
              <a:effectLst/>
              <a:latin typeface="Times New Roman"/>
              <a:ea typeface="Times New Roman"/>
            </a:rPr>
            <a:t>определяют правила, которые описываются отдельно или  в сценарии игры.</a:t>
          </a:r>
          <a:endParaRPr lang="ru-RU" sz="1600" dirty="0">
            <a:solidFill>
              <a:sysClr val="windowText" lastClr="000000"/>
            </a:solidFill>
            <a:latin typeface="Times New Roman"/>
            <a:ea typeface="+mn-ea"/>
            <a:cs typeface="+mn-cs"/>
          </a:endParaRPr>
        </a:p>
      </dgm:t>
    </dgm:pt>
    <dgm:pt modelId="{189CA228-CDA7-4B25-B6AD-6CCD11A93715}" type="parTrans" cxnId="{D051A344-3D63-4CFB-8346-0AD560E637AE}">
      <dgm:prSet/>
      <dgm:spPr/>
      <dgm:t>
        <a:bodyPr/>
        <a:lstStyle/>
        <a:p>
          <a:endParaRPr lang="ru-RU"/>
        </a:p>
      </dgm:t>
    </dgm:pt>
    <dgm:pt modelId="{71C16C4D-3E9C-4726-A7F7-0F321563DCE6}" type="sibTrans" cxnId="{D051A344-3D63-4CFB-8346-0AD560E637AE}">
      <dgm:prSet/>
      <dgm:spPr/>
      <dgm:t>
        <a:bodyPr/>
        <a:lstStyle/>
        <a:p>
          <a:endParaRPr lang="ru-RU"/>
        </a:p>
      </dgm:t>
    </dgm:pt>
    <dgm:pt modelId="{15C2762F-6D81-4F76-9B48-1D60644E447A}">
      <dgm:prSet custT="1"/>
      <dgm:spPr>
        <a:xfrm>
          <a:off x="4161552" y="2357447"/>
          <a:ext cx="3507302" cy="1836572"/>
        </a:xfrm>
        <a:gradFill rotWithShape="0">
          <a:gsLst>
            <a:gs pos="0">
              <a:srgbClr val="809EC2">
                <a:hueOff val="0"/>
                <a:satOff val="0"/>
                <a:lumOff val="0"/>
                <a:alphaOff val="0"/>
                <a:shade val="60000"/>
              </a:srgbClr>
            </a:gs>
            <a:gs pos="33000">
              <a:srgbClr val="809EC2">
                <a:hueOff val="0"/>
                <a:satOff val="0"/>
                <a:lumOff val="0"/>
                <a:alphaOff val="0"/>
                <a:tint val="86500"/>
              </a:srgbClr>
            </a:gs>
            <a:gs pos="46750">
              <a:srgbClr val="809EC2">
                <a:hueOff val="0"/>
                <a:satOff val="0"/>
                <a:lumOff val="0"/>
                <a:alphaOff val="0"/>
                <a:tint val="71000"/>
                <a:satMod val="112000"/>
              </a:srgbClr>
            </a:gs>
            <a:gs pos="53000">
              <a:srgbClr val="809EC2">
                <a:hueOff val="0"/>
                <a:satOff val="0"/>
                <a:lumOff val="0"/>
                <a:alphaOff val="0"/>
                <a:tint val="71000"/>
                <a:satMod val="112000"/>
              </a:srgbClr>
            </a:gs>
            <a:gs pos="68000">
              <a:srgbClr val="809EC2">
                <a:hueOff val="0"/>
                <a:satOff val="0"/>
                <a:lumOff val="0"/>
                <a:alphaOff val="0"/>
                <a:tint val="86000"/>
              </a:srgbClr>
            </a:gs>
            <a:gs pos="100000">
              <a:srgbClr val="809EC2">
                <a:hueOff val="0"/>
                <a:satOff val="0"/>
                <a:lumOff val="0"/>
                <a:alphaOff val="0"/>
                <a:shade val="60000"/>
              </a:srgbClr>
            </a:gs>
          </a:gsLst>
          <a:lin ang="8350000" scaled="1"/>
        </a:gradFill>
        <a:ln>
          <a:noFill/>
        </a:ln>
        <a:effectLst>
          <a:outerShdw blurRad="190500" dist="228600" dir="2700000" sy="90000" rotWithShape="0">
            <a:srgbClr val="000000">
              <a:alpha val="25500"/>
            </a:srgbClr>
          </a:outerShdw>
        </a:effectLst>
        <a:scene3d>
          <a:camera prst="orthographicFront"/>
          <a:lightRig rig="threePt" dir="t">
            <a:rot lat="0" lon="0" rev="7500000"/>
          </a:lightRig>
        </a:scene3d>
        <a:sp3d prstMaterial="plastic">
          <a:bevelT w="127000" h="25400" prst="relaxedInset"/>
        </a:sp3d>
      </dgm:spPr>
      <dgm:t>
        <a:bodyPr/>
        <a:lstStyle/>
        <a:p>
          <a:pPr rtl="0"/>
          <a:r>
            <a:rPr lang="ru-RU" sz="1600" dirty="0" smtClean="0">
              <a:solidFill>
                <a:schemeClr val="accent6">
                  <a:lumMod val="75000"/>
                </a:schemeClr>
              </a:solidFill>
              <a:effectLst/>
              <a:latin typeface="Times New Roman"/>
              <a:ea typeface="Times New Roman"/>
            </a:rPr>
            <a:t>Методическое обеспечение.</a:t>
          </a:r>
          <a:r>
            <a:rPr lang="ru-RU" sz="1600" i="1" dirty="0" smtClean="0">
              <a:solidFill>
                <a:schemeClr val="accent6">
                  <a:lumMod val="75000"/>
                </a:schemeClr>
              </a:solidFill>
              <a:effectLst/>
              <a:latin typeface="Times New Roman"/>
              <a:ea typeface="Times New Roman"/>
            </a:rPr>
            <a:t> </a:t>
          </a:r>
          <a:r>
            <a:rPr lang="ru-RU" sz="1600" dirty="0" smtClean="0">
              <a:solidFill>
                <a:srgbClr val="000000"/>
              </a:solidFill>
              <a:effectLst/>
              <a:latin typeface="Times New Roman"/>
              <a:ea typeface="Times New Roman"/>
            </a:rPr>
            <a:t>Требование формирования дидактической модели игрового действия, осуществлении всех перечисленных выше игровых элементов, рефлексия и система оценивания. </a:t>
          </a:r>
          <a:endParaRPr lang="ru-RU" sz="1600" dirty="0">
            <a:solidFill>
              <a:sysClr val="windowText" lastClr="000000"/>
            </a:solidFill>
            <a:latin typeface="Times New Roman"/>
            <a:ea typeface="+mn-ea"/>
            <a:cs typeface="+mn-cs"/>
          </a:endParaRPr>
        </a:p>
      </dgm:t>
    </dgm:pt>
    <dgm:pt modelId="{6E30819C-27D3-426D-BD6E-43C4A53FDCDF}" type="parTrans" cxnId="{D2C00A7C-C98D-4C5C-B552-4D21849B7492}">
      <dgm:prSet/>
      <dgm:spPr/>
      <dgm:t>
        <a:bodyPr/>
        <a:lstStyle/>
        <a:p>
          <a:endParaRPr lang="ru-RU"/>
        </a:p>
      </dgm:t>
    </dgm:pt>
    <dgm:pt modelId="{33DA61FC-F8B6-4AA8-A447-3543C68070BA}" type="sibTrans" cxnId="{D2C00A7C-C98D-4C5C-B552-4D21849B7492}">
      <dgm:prSet/>
      <dgm:spPr/>
      <dgm:t>
        <a:bodyPr/>
        <a:lstStyle/>
        <a:p>
          <a:endParaRPr lang="ru-RU"/>
        </a:p>
      </dgm:t>
    </dgm:pt>
    <dgm:pt modelId="{28828922-A6C7-45F9-BAB7-F3D3E80F625A}">
      <dgm:prSet/>
      <dgm:spPr/>
      <dgm:t>
        <a:bodyPr/>
        <a:lstStyle/>
        <a:p>
          <a:pPr rtl="0"/>
          <a:endParaRPr lang="ru-RU" dirty="0"/>
        </a:p>
      </dgm:t>
    </dgm:pt>
    <dgm:pt modelId="{026EA93C-38B6-4426-B985-DD0870E63724}" type="parTrans" cxnId="{9882D406-84A3-42BA-98B5-DFA0932F3884}">
      <dgm:prSet/>
      <dgm:spPr/>
      <dgm:t>
        <a:bodyPr/>
        <a:lstStyle/>
        <a:p>
          <a:endParaRPr lang="ru-RU"/>
        </a:p>
      </dgm:t>
    </dgm:pt>
    <dgm:pt modelId="{39E872EF-417E-483D-A91C-C9AC13418E6F}" type="sibTrans" cxnId="{9882D406-84A3-42BA-98B5-DFA0932F3884}">
      <dgm:prSet/>
      <dgm:spPr/>
      <dgm:t>
        <a:bodyPr/>
        <a:lstStyle/>
        <a:p>
          <a:endParaRPr lang="ru-RU"/>
        </a:p>
      </dgm:t>
    </dgm:pt>
    <dgm:pt modelId="{A2A4B3C0-D0C8-44A1-9B59-51776159D114}">
      <dgm:prSet/>
      <dgm:spPr/>
      <dgm:t>
        <a:bodyPr/>
        <a:lstStyle/>
        <a:p>
          <a:endParaRPr lang="ru-RU"/>
        </a:p>
      </dgm:t>
    </dgm:pt>
    <dgm:pt modelId="{2F707F7D-D131-4486-B5E0-1E2DEACE94FB}" type="parTrans" cxnId="{E3EF5789-844D-45D8-8EAF-87F00619BB16}">
      <dgm:prSet/>
      <dgm:spPr/>
      <dgm:t>
        <a:bodyPr/>
        <a:lstStyle/>
        <a:p>
          <a:endParaRPr lang="ru-RU"/>
        </a:p>
      </dgm:t>
    </dgm:pt>
    <dgm:pt modelId="{8733B5D7-0051-41CF-A301-14F6CE9703CF}" type="sibTrans" cxnId="{E3EF5789-844D-45D8-8EAF-87F00619BB16}">
      <dgm:prSet/>
      <dgm:spPr/>
      <dgm:t>
        <a:bodyPr/>
        <a:lstStyle/>
        <a:p>
          <a:endParaRPr lang="ru-RU"/>
        </a:p>
      </dgm:t>
    </dgm:pt>
    <dgm:pt modelId="{D1BEBD4E-4D46-4251-A32A-BE00759E2A98}">
      <dgm:prSet/>
      <dgm:spPr/>
      <dgm:t>
        <a:bodyPr/>
        <a:lstStyle/>
        <a:p>
          <a:pPr rtl="0"/>
          <a:endParaRPr lang="ru-RU" dirty="0"/>
        </a:p>
      </dgm:t>
    </dgm:pt>
    <dgm:pt modelId="{2A2EF1FB-5E69-49F2-9FA2-16A9A15A83FE}" type="parTrans" cxnId="{818D8EC9-CFC8-47A1-9D96-1370B93BFCC7}">
      <dgm:prSet/>
      <dgm:spPr/>
      <dgm:t>
        <a:bodyPr/>
        <a:lstStyle/>
        <a:p>
          <a:endParaRPr lang="ru-RU"/>
        </a:p>
      </dgm:t>
    </dgm:pt>
    <dgm:pt modelId="{46568E4F-2A22-4242-8412-69D0591453C2}" type="sibTrans" cxnId="{818D8EC9-CFC8-47A1-9D96-1370B93BFCC7}">
      <dgm:prSet/>
      <dgm:spPr/>
      <dgm:t>
        <a:bodyPr/>
        <a:lstStyle/>
        <a:p>
          <a:endParaRPr lang="ru-RU"/>
        </a:p>
      </dgm:t>
    </dgm:pt>
    <dgm:pt modelId="{F0F699E4-5856-4EC0-B506-9404EBCE9F2B}">
      <dgm:prSet/>
      <dgm:spPr/>
      <dgm:t>
        <a:bodyPr/>
        <a:lstStyle/>
        <a:p>
          <a:pPr rtl="0"/>
          <a:endParaRPr lang="ru-RU" dirty="0"/>
        </a:p>
      </dgm:t>
    </dgm:pt>
    <dgm:pt modelId="{B46FFB9F-7ECC-4B46-BC71-907E4923B4F0}" type="parTrans" cxnId="{251A85CC-C6C5-46EF-94E2-13C2DC3CC730}">
      <dgm:prSet/>
      <dgm:spPr/>
      <dgm:t>
        <a:bodyPr/>
        <a:lstStyle/>
        <a:p>
          <a:endParaRPr lang="ru-RU"/>
        </a:p>
      </dgm:t>
    </dgm:pt>
    <dgm:pt modelId="{DC085EE6-F8C0-4428-8A7B-507C0A565879}" type="sibTrans" cxnId="{251A85CC-C6C5-46EF-94E2-13C2DC3CC730}">
      <dgm:prSet/>
      <dgm:spPr/>
      <dgm:t>
        <a:bodyPr/>
        <a:lstStyle/>
        <a:p>
          <a:endParaRPr lang="ru-RU"/>
        </a:p>
      </dgm:t>
    </dgm:pt>
    <dgm:pt modelId="{F5177ED6-BC26-4A45-ABE9-A7AF5A65845B}">
      <dgm:prSet/>
      <dgm:spPr/>
      <dgm:t>
        <a:bodyPr/>
        <a:lstStyle/>
        <a:p>
          <a:pPr rtl="0"/>
          <a:endParaRPr lang="ru-RU" dirty="0"/>
        </a:p>
      </dgm:t>
    </dgm:pt>
    <dgm:pt modelId="{D7114E33-379B-4FDA-8BAD-8E6D1D0AC772}" type="parTrans" cxnId="{C779AD8E-1130-45DF-8BA1-402E2D4D6796}">
      <dgm:prSet/>
      <dgm:spPr/>
      <dgm:t>
        <a:bodyPr/>
        <a:lstStyle/>
        <a:p>
          <a:endParaRPr lang="ru-RU"/>
        </a:p>
      </dgm:t>
    </dgm:pt>
    <dgm:pt modelId="{AE717CCF-75DF-4650-BD77-D45CCC06CF4E}" type="sibTrans" cxnId="{C779AD8E-1130-45DF-8BA1-402E2D4D6796}">
      <dgm:prSet/>
      <dgm:spPr/>
      <dgm:t>
        <a:bodyPr/>
        <a:lstStyle/>
        <a:p>
          <a:endParaRPr lang="ru-RU"/>
        </a:p>
      </dgm:t>
    </dgm:pt>
    <dgm:pt modelId="{361A79DA-9DBD-42BB-88A2-A6F5388A64DB}">
      <dgm:prSet/>
      <dgm:spPr/>
      <dgm:t>
        <a:bodyPr/>
        <a:lstStyle/>
        <a:p>
          <a:pPr rtl="0"/>
          <a:endParaRPr lang="ru-RU" dirty="0"/>
        </a:p>
      </dgm:t>
    </dgm:pt>
    <dgm:pt modelId="{106B565A-A506-42A5-B21F-DC91D5FC3254}" type="parTrans" cxnId="{8D6A47FF-94C5-4102-8157-0DA45F771E0E}">
      <dgm:prSet/>
      <dgm:spPr/>
      <dgm:t>
        <a:bodyPr/>
        <a:lstStyle/>
        <a:p>
          <a:endParaRPr lang="ru-RU"/>
        </a:p>
      </dgm:t>
    </dgm:pt>
    <dgm:pt modelId="{06299F20-C265-4BA9-8B84-1A65A205B39F}" type="sibTrans" cxnId="{8D6A47FF-94C5-4102-8157-0DA45F771E0E}">
      <dgm:prSet/>
      <dgm:spPr/>
      <dgm:t>
        <a:bodyPr/>
        <a:lstStyle/>
        <a:p>
          <a:endParaRPr lang="ru-RU"/>
        </a:p>
      </dgm:t>
    </dgm:pt>
    <dgm:pt modelId="{E80AF7F2-79BF-4386-8F74-FF2732164D06}">
      <dgm:prSet/>
      <dgm:spPr/>
      <dgm:t>
        <a:bodyPr/>
        <a:lstStyle/>
        <a:p>
          <a:pPr rtl="0"/>
          <a:endParaRPr lang="ru-RU" dirty="0"/>
        </a:p>
      </dgm:t>
    </dgm:pt>
    <dgm:pt modelId="{845B7CA8-3B14-4757-B675-7B240549090E}" type="parTrans" cxnId="{9DC2C5F1-75E0-478D-BEC5-9F8CDC77847F}">
      <dgm:prSet/>
      <dgm:spPr/>
      <dgm:t>
        <a:bodyPr/>
        <a:lstStyle/>
        <a:p>
          <a:endParaRPr lang="ru-RU"/>
        </a:p>
      </dgm:t>
    </dgm:pt>
    <dgm:pt modelId="{3DC76D8B-DBF8-406B-A2A3-90F3F9586DD6}" type="sibTrans" cxnId="{9DC2C5F1-75E0-478D-BEC5-9F8CDC77847F}">
      <dgm:prSet/>
      <dgm:spPr/>
      <dgm:t>
        <a:bodyPr/>
        <a:lstStyle/>
        <a:p>
          <a:endParaRPr lang="ru-RU"/>
        </a:p>
      </dgm:t>
    </dgm:pt>
    <dgm:pt modelId="{F8EEB5B3-C99F-4B06-A68B-0E94F1C2B5BA}">
      <dgm:prSet/>
      <dgm:spPr/>
      <dgm:t>
        <a:bodyPr/>
        <a:lstStyle/>
        <a:p>
          <a:pPr rtl="0"/>
          <a:endParaRPr lang="ru-RU" dirty="0"/>
        </a:p>
      </dgm:t>
    </dgm:pt>
    <dgm:pt modelId="{C9CAE08B-45EF-4739-A501-435A57D50179}" type="parTrans" cxnId="{2F025C74-E8E4-4D19-8AF9-304D595C3849}">
      <dgm:prSet/>
      <dgm:spPr/>
      <dgm:t>
        <a:bodyPr/>
        <a:lstStyle/>
        <a:p>
          <a:endParaRPr lang="ru-RU"/>
        </a:p>
      </dgm:t>
    </dgm:pt>
    <dgm:pt modelId="{BB6BA83F-49FF-4646-9925-A4831093515D}" type="sibTrans" cxnId="{2F025C74-E8E4-4D19-8AF9-304D595C3849}">
      <dgm:prSet/>
      <dgm:spPr/>
      <dgm:t>
        <a:bodyPr/>
        <a:lstStyle/>
        <a:p>
          <a:endParaRPr lang="ru-RU"/>
        </a:p>
      </dgm:t>
    </dgm:pt>
    <dgm:pt modelId="{A0D0B381-B640-4BCC-9FD3-7DEBD7C6398A}">
      <dgm:prSet/>
      <dgm:spPr/>
      <dgm:t>
        <a:bodyPr/>
        <a:lstStyle/>
        <a:p>
          <a:pPr rtl="0"/>
          <a:endParaRPr lang="ru-RU" dirty="0"/>
        </a:p>
      </dgm:t>
    </dgm:pt>
    <dgm:pt modelId="{9C606223-B110-4615-886F-9256DE7429DD}" type="parTrans" cxnId="{E6725627-E3B9-4AB7-8753-47645ADDCC2D}">
      <dgm:prSet/>
      <dgm:spPr/>
      <dgm:t>
        <a:bodyPr/>
        <a:lstStyle/>
        <a:p>
          <a:endParaRPr lang="ru-RU"/>
        </a:p>
      </dgm:t>
    </dgm:pt>
    <dgm:pt modelId="{A6540104-3D9A-4000-AAAA-687516AE75FC}" type="sibTrans" cxnId="{E6725627-E3B9-4AB7-8753-47645ADDCC2D}">
      <dgm:prSet/>
      <dgm:spPr/>
      <dgm:t>
        <a:bodyPr/>
        <a:lstStyle/>
        <a:p>
          <a:endParaRPr lang="ru-RU"/>
        </a:p>
      </dgm:t>
    </dgm:pt>
    <dgm:pt modelId="{5B2B9881-5C3C-49AD-B4FC-FBCDD9CE08CF}" type="pres">
      <dgm:prSet presAssocID="{ECCB9FF8-D9EB-4A73-84CD-AF6DF90767EF}" presName="matrix" presStyleCnt="0">
        <dgm:presLayoutVars>
          <dgm:chMax val="1"/>
          <dgm:dir/>
          <dgm:resizeHandles val="exact"/>
        </dgm:presLayoutVars>
      </dgm:prSet>
      <dgm:spPr/>
      <dgm:t>
        <a:bodyPr/>
        <a:lstStyle/>
        <a:p>
          <a:endParaRPr lang="ru-RU"/>
        </a:p>
      </dgm:t>
    </dgm:pt>
    <dgm:pt modelId="{03FDA25B-6191-427D-BA21-9EF39A139C7F}" type="pres">
      <dgm:prSet presAssocID="{ECCB9FF8-D9EB-4A73-84CD-AF6DF90767EF}" presName="diamond" presStyleLbl="bgShp" presStyleIdx="0" presStyleCnt="1" custLinFactNeighborX="-1995" custLinFactNeighborY="-3034">
        <dgm:style>
          <a:lnRef idx="1">
            <a:schemeClr val="accent3"/>
          </a:lnRef>
          <a:fillRef idx="2">
            <a:schemeClr val="accent3"/>
          </a:fillRef>
          <a:effectRef idx="1">
            <a:schemeClr val="accent3"/>
          </a:effectRef>
          <a:fontRef idx="minor">
            <a:schemeClr val="dk1"/>
          </a:fontRef>
        </dgm:style>
      </dgm:prSet>
      <dgm:spPr>
        <a:xfrm>
          <a:off x="1671497" y="0"/>
          <a:ext cx="4709160" cy="4709160"/>
        </a:xfrm>
        <a:prstGeom prst="diamond">
          <a:avLst/>
        </a:prstGeom>
        <a:gradFill rotWithShape="1">
          <a:gsLst>
            <a:gs pos="20000">
              <a:srgbClr val="E7BC29">
                <a:tint val="9000"/>
              </a:srgbClr>
            </a:gs>
            <a:gs pos="100000">
              <a:srgbClr val="E7BC29">
                <a:tint val="70000"/>
                <a:satMod val="100000"/>
              </a:srgbClr>
            </a:gs>
          </a:gsLst>
          <a:path path="circle">
            <a:fillToRect l="-15000" t="-15000" r="115000" b="115000"/>
          </a:path>
        </a:gradFill>
        <a:ln w="9525" cap="flat" cmpd="sng" algn="ctr">
          <a:solidFill>
            <a:srgbClr val="E7BC29">
              <a:shade val="48000"/>
              <a:satMod val="110000"/>
            </a:srgbClr>
          </a:solidFill>
          <a:prstDash val="solid"/>
        </a:ln>
        <a:effectLst>
          <a:outerShdw blurRad="130000" dist="101600" dir="2700000" algn="tl" rotWithShape="0">
            <a:srgbClr val="000000">
              <a:alpha val="35000"/>
            </a:srgbClr>
          </a:outerShdw>
        </a:effectLst>
        <a:scene3d>
          <a:camera prst="orthographicFront"/>
          <a:lightRig rig="threePt" dir="t">
            <a:rot lat="0" lon="0" rev="7500000"/>
          </a:lightRig>
        </a:scene3d>
        <a:sp3d z="-152400" extrusionH="63500"/>
      </dgm:spPr>
      <dgm:t>
        <a:bodyPr/>
        <a:lstStyle/>
        <a:p>
          <a:endParaRPr lang="ru-RU"/>
        </a:p>
      </dgm:t>
    </dgm:pt>
    <dgm:pt modelId="{13FFAD05-C310-4021-ACC0-089F5FB67228}" type="pres">
      <dgm:prSet presAssocID="{ECCB9FF8-D9EB-4A73-84CD-AF6DF90767EF}" presName="quad1" presStyleLbl="node1" presStyleIdx="0" presStyleCnt="4" custScaleX="185549" custLinFactNeighborX="-58568" custLinFactNeighborY="-8800">
        <dgm:presLayoutVars>
          <dgm:chMax val="0"/>
          <dgm:chPref val="0"/>
          <dgm:bulletEnabled val="1"/>
        </dgm:presLayoutVars>
      </dgm:prSet>
      <dgm:spPr>
        <a:prstGeom prst="roundRect">
          <a:avLst/>
        </a:prstGeom>
      </dgm:spPr>
      <dgm:t>
        <a:bodyPr/>
        <a:lstStyle/>
        <a:p>
          <a:endParaRPr lang="ru-RU"/>
        </a:p>
      </dgm:t>
    </dgm:pt>
    <dgm:pt modelId="{D024DA1B-132D-4BC6-9288-B3C4C5E98410}" type="pres">
      <dgm:prSet presAssocID="{ECCB9FF8-D9EB-4A73-84CD-AF6DF90767EF}" presName="quad2" presStyleLbl="node1" presStyleIdx="1" presStyleCnt="4" custScaleX="182081" custLinFactNeighborX="45009" custLinFactNeighborY="-8800">
        <dgm:presLayoutVars>
          <dgm:chMax val="0"/>
          <dgm:chPref val="0"/>
          <dgm:bulletEnabled val="1"/>
        </dgm:presLayoutVars>
      </dgm:prSet>
      <dgm:spPr>
        <a:prstGeom prst="roundRect">
          <a:avLst/>
        </a:prstGeom>
      </dgm:spPr>
      <dgm:t>
        <a:bodyPr/>
        <a:lstStyle/>
        <a:p>
          <a:endParaRPr lang="ru-RU"/>
        </a:p>
      </dgm:t>
    </dgm:pt>
    <dgm:pt modelId="{92FE6E4B-EE24-4DA6-8D4F-B8A6F5609E99}" type="pres">
      <dgm:prSet presAssocID="{ECCB9FF8-D9EB-4A73-84CD-AF6DF90767EF}" presName="quad3" presStyleLbl="node1" presStyleIdx="2" presStyleCnt="4" custScaleX="192108" custLinFactNeighborX="-58873" custLinFactNeighborY="-3690">
        <dgm:presLayoutVars>
          <dgm:chMax val="0"/>
          <dgm:chPref val="0"/>
          <dgm:bulletEnabled val="1"/>
        </dgm:presLayoutVars>
      </dgm:prSet>
      <dgm:spPr>
        <a:prstGeom prst="roundRect">
          <a:avLst/>
        </a:prstGeom>
      </dgm:spPr>
      <dgm:t>
        <a:bodyPr/>
        <a:lstStyle/>
        <a:p>
          <a:endParaRPr lang="ru-RU"/>
        </a:p>
      </dgm:t>
    </dgm:pt>
    <dgm:pt modelId="{2043399B-9507-4276-9909-21057EF96C69}" type="pres">
      <dgm:prSet presAssocID="{ECCB9FF8-D9EB-4A73-84CD-AF6DF90767EF}" presName="quad4" presStyleLbl="node1" presStyleIdx="3" presStyleCnt="4" custScaleX="190970" custLinFactNeighborX="43900" custLinFactNeighborY="-3690">
        <dgm:presLayoutVars>
          <dgm:chMax val="0"/>
          <dgm:chPref val="0"/>
          <dgm:bulletEnabled val="1"/>
        </dgm:presLayoutVars>
      </dgm:prSet>
      <dgm:spPr>
        <a:prstGeom prst="roundRect">
          <a:avLst/>
        </a:prstGeom>
      </dgm:spPr>
      <dgm:t>
        <a:bodyPr/>
        <a:lstStyle/>
        <a:p>
          <a:endParaRPr lang="ru-RU"/>
        </a:p>
      </dgm:t>
    </dgm:pt>
  </dgm:ptLst>
  <dgm:cxnLst>
    <dgm:cxn modelId="{2F025C74-E8E4-4D19-8AF9-304D595C3849}" srcId="{ECCB9FF8-D9EB-4A73-84CD-AF6DF90767EF}" destId="{F8EEB5B3-C99F-4B06-A68B-0E94F1C2B5BA}" srcOrd="11" destOrd="0" parTransId="{C9CAE08B-45EF-4739-A501-435A57D50179}" sibTransId="{BB6BA83F-49FF-4646-9925-A4831093515D}"/>
    <dgm:cxn modelId="{D051A344-3D63-4CFB-8346-0AD560E637AE}" srcId="{ECCB9FF8-D9EB-4A73-84CD-AF6DF90767EF}" destId="{41450A34-1C48-49AC-A2C0-81A2A4D88E8E}" srcOrd="2" destOrd="0" parTransId="{189CA228-CDA7-4B25-B6AD-6CCD11A93715}" sibTransId="{71C16C4D-3E9C-4726-A7F7-0F321563DCE6}"/>
    <dgm:cxn modelId="{9882D406-84A3-42BA-98B5-DFA0932F3884}" srcId="{ECCB9FF8-D9EB-4A73-84CD-AF6DF90767EF}" destId="{28828922-A6C7-45F9-BAB7-F3D3E80F625A}" srcOrd="4" destOrd="0" parTransId="{026EA93C-38B6-4426-B985-DD0870E63724}" sibTransId="{39E872EF-417E-483D-A91C-C9AC13418E6F}"/>
    <dgm:cxn modelId="{BC432973-2DAF-4E8A-BB8B-33555FC2A87D}" type="presOf" srcId="{ECCB9FF8-D9EB-4A73-84CD-AF6DF90767EF}" destId="{5B2B9881-5C3C-49AD-B4FC-FBCDD9CE08CF}" srcOrd="0" destOrd="0" presId="urn:microsoft.com/office/officeart/2005/8/layout/matrix3"/>
    <dgm:cxn modelId="{E3EF5789-844D-45D8-8EAF-87F00619BB16}" srcId="{ECCB9FF8-D9EB-4A73-84CD-AF6DF90767EF}" destId="{A2A4B3C0-D0C8-44A1-9B59-51776159D114}" srcOrd="5" destOrd="0" parTransId="{2F707F7D-D131-4486-B5E0-1E2DEACE94FB}" sibTransId="{8733B5D7-0051-41CF-A301-14F6CE9703CF}"/>
    <dgm:cxn modelId="{8D6A47FF-94C5-4102-8157-0DA45F771E0E}" srcId="{ECCB9FF8-D9EB-4A73-84CD-AF6DF90767EF}" destId="{361A79DA-9DBD-42BB-88A2-A6F5388A64DB}" srcOrd="9" destOrd="0" parTransId="{106B565A-A506-42A5-B21F-DC91D5FC3254}" sibTransId="{06299F20-C265-4BA9-8B84-1A65A205B39F}"/>
    <dgm:cxn modelId="{D2C00A7C-C98D-4C5C-B552-4D21849B7492}" srcId="{ECCB9FF8-D9EB-4A73-84CD-AF6DF90767EF}" destId="{15C2762F-6D81-4F76-9B48-1D60644E447A}" srcOrd="3" destOrd="0" parTransId="{6E30819C-27D3-426D-BD6E-43C4A53FDCDF}" sibTransId="{33DA61FC-F8B6-4AA8-A447-3543C68070BA}"/>
    <dgm:cxn modelId="{9DE508D9-F696-4A24-9312-4F37AC445951}" type="presOf" srcId="{71331554-05E5-4D73-A48C-C2D5306AD363}" destId="{D024DA1B-132D-4BC6-9288-B3C4C5E98410}" srcOrd="0" destOrd="0" presId="urn:microsoft.com/office/officeart/2005/8/layout/matrix3"/>
    <dgm:cxn modelId="{9DC2C5F1-75E0-478D-BEC5-9F8CDC77847F}" srcId="{ECCB9FF8-D9EB-4A73-84CD-AF6DF90767EF}" destId="{E80AF7F2-79BF-4386-8F74-FF2732164D06}" srcOrd="10" destOrd="0" parTransId="{845B7CA8-3B14-4757-B675-7B240549090E}" sibTransId="{3DC76D8B-DBF8-406B-A2A3-90F3F9586DD6}"/>
    <dgm:cxn modelId="{82DB8A5F-43F3-46C6-B4FA-C7458D1BDE7D}" type="presOf" srcId="{15C2762F-6D81-4F76-9B48-1D60644E447A}" destId="{2043399B-9507-4276-9909-21057EF96C69}" srcOrd="0" destOrd="0" presId="urn:microsoft.com/office/officeart/2005/8/layout/matrix3"/>
    <dgm:cxn modelId="{E6725627-E3B9-4AB7-8753-47645ADDCC2D}" srcId="{ECCB9FF8-D9EB-4A73-84CD-AF6DF90767EF}" destId="{A0D0B381-B640-4BCC-9FD3-7DEBD7C6398A}" srcOrd="12" destOrd="0" parTransId="{9C606223-B110-4615-886F-9256DE7429DD}" sibTransId="{A6540104-3D9A-4000-AAAA-687516AE75FC}"/>
    <dgm:cxn modelId="{0BAC1AFC-F749-444D-B6C2-2C7B04436F47}" type="presOf" srcId="{41450A34-1C48-49AC-A2C0-81A2A4D88E8E}" destId="{92FE6E4B-EE24-4DA6-8D4F-B8A6F5609E99}" srcOrd="0" destOrd="0" presId="urn:microsoft.com/office/officeart/2005/8/layout/matrix3"/>
    <dgm:cxn modelId="{C779AD8E-1130-45DF-8BA1-402E2D4D6796}" srcId="{ECCB9FF8-D9EB-4A73-84CD-AF6DF90767EF}" destId="{F5177ED6-BC26-4A45-ABE9-A7AF5A65845B}" srcOrd="8" destOrd="0" parTransId="{D7114E33-379B-4FDA-8BAD-8E6D1D0AC772}" sibTransId="{AE717CCF-75DF-4650-BD77-D45CCC06CF4E}"/>
    <dgm:cxn modelId="{28EEFCB3-A364-4E1B-AE02-5B1A0E519CCF}" srcId="{ECCB9FF8-D9EB-4A73-84CD-AF6DF90767EF}" destId="{1F3CBC48-6AB2-40CE-80F1-15953C04961A}" srcOrd="0" destOrd="0" parTransId="{B681CD2A-5900-49A7-9ECD-7CC2D2481177}" sibTransId="{DC275239-6CBC-4374-B63A-47169407590D}"/>
    <dgm:cxn modelId="{52BF4F68-78EF-474B-BFEB-E2CA34EF9755}" srcId="{ECCB9FF8-D9EB-4A73-84CD-AF6DF90767EF}" destId="{71331554-05E5-4D73-A48C-C2D5306AD363}" srcOrd="1" destOrd="0" parTransId="{B024A3E5-835A-4A97-96A0-49DDA5E77369}" sibTransId="{60342BF4-13C3-46AF-9ECC-5BC5D150AEE3}"/>
    <dgm:cxn modelId="{251A85CC-C6C5-46EF-94E2-13C2DC3CC730}" srcId="{ECCB9FF8-D9EB-4A73-84CD-AF6DF90767EF}" destId="{F0F699E4-5856-4EC0-B506-9404EBCE9F2B}" srcOrd="7" destOrd="0" parTransId="{B46FFB9F-7ECC-4B46-BC71-907E4923B4F0}" sibTransId="{DC085EE6-F8C0-4428-8A7B-507C0A565879}"/>
    <dgm:cxn modelId="{818D8EC9-CFC8-47A1-9D96-1370B93BFCC7}" srcId="{ECCB9FF8-D9EB-4A73-84CD-AF6DF90767EF}" destId="{D1BEBD4E-4D46-4251-A32A-BE00759E2A98}" srcOrd="6" destOrd="0" parTransId="{2A2EF1FB-5E69-49F2-9FA2-16A9A15A83FE}" sibTransId="{46568E4F-2A22-4242-8412-69D0591453C2}"/>
    <dgm:cxn modelId="{FD195A0A-DF52-4706-BF6F-B203CC7D0449}" type="presOf" srcId="{1F3CBC48-6AB2-40CE-80F1-15953C04961A}" destId="{13FFAD05-C310-4021-ACC0-089F5FB67228}" srcOrd="0" destOrd="0" presId="urn:microsoft.com/office/officeart/2005/8/layout/matrix3"/>
    <dgm:cxn modelId="{D44F5DAD-394F-4B8C-B231-5ADC6F3F37E7}" type="presParOf" srcId="{5B2B9881-5C3C-49AD-B4FC-FBCDD9CE08CF}" destId="{03FDA25B-6191-427D-BA21-9EF39A139C7F}" srcOrd="0" destOrd="0" presId="urn:microsoft.com/office/officeart/2005/8/layout/matrix3"/>
    <dgm:cxn modelId="{A64FA7BF-57CA-42D7-A4DE-FC5EB1CC74EA}" type="presParOf" srcId="{5B2B9881-5C3C-49AD-B4FC-FBCDD9CE08CF}" destId="{13FFAD05-C310-4021-ACC0-089F5FB67228}" srcOrd="1" destOrd="0" presId="urn:microsoft.com/office/officeart/2005/8/layout/matrix3"/>
    <dgm:cxn modelId="{81B9F4E9-CE08-4D18-89D5-62E0C2C44987}" type="presParOf" srcId="{5B2B9881-5C3C-49AD-B4FC-FBCDD9CE08CF}" destId="{D024DA1B-132D-4BC6-9288-B3C4C5E98410}" srcOrd="2" destOrd="0" presId="urn:microsoft.com/office/officeart/2005/8/layout/matrix3"/>
    <dgm:cxn modelId="{3538D18E-70B3-4B4A-B71F-3045FF51B7B0}" type="presParOf" srcId="{5B2B9881-5C3C-49AD-B4FC-FBCDD9CE08CF}" destId="{92FE6E4B-EE24-4DA6-8D4F-B8A6F5609E99}" srcOrd="3" destOrd="0" presId="urn:microsoft.com/office/officeart/2005/8/layout/matrix3"/>
    <dgm:cxn modelId="{E28E67C8-0E7B-469D-93CD-4B34122FA045}" type="presParOf" srcId="{5B2B9881-5C3C-49AD-B4FC-FBCDD9CE08CF}" destId="{2043399B-9507-4276-9909-21057EF96C69}"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3FDA25B-6191-427D-BA21-9EF39A139C7F}">
      <dsp:nvSpPr>
        <dsp:cNvPr id="0" name=""/>
        <dsp:cNvSpPr/>
      </dsp:nvSpPr>
      <dsp:spPr>
        <a:xfrm>
          <a:off x="1671497" y="0"/>
          <a:ext cx="4709160" cy="4709160"/>
        </a:xfrm>
        <a:prstGeom prst="diamond">
          <a:avLst/>
        </a:prstGeom>
        <a:gradFill rotWithShape="1">
          <a:gsLst>
            <a:gs pos="20000">
              <a:srgbClr val="E7BC29">
                <a:tint val="9000"/>
              </a:srgbClr>
            </a:gs>
            <a:gs pos="100000">
              <a:srgbClr val="E7BC29">
                <a:tint val="70000"/>
                <a:satMod val="100000"/>
              </a:srgbClr>
            </a:gs>
          </a:gsLst>
          <a:path path="circle">
            <a:fillToRect l="-15000" t="-15000" r="115000" b="115000"/>
          </a:path>
        </a:gradFill>
        <a:ln w="9525" cap="flat" cmpd="sng" algn="ctr">
          <a:solidFill>
            <a:srgbClr val="E7BC29">
              <a:shade val="48000"/>
              <a:satMod val="110000"/>
            </a:srgbClr>
          </a:solidFill>
          <a:prstDash val="solid"/>
        </a:ln>
        <a:effectLst>
          <a:outerShdw blurRad="130000" dist="101600" dir="2700000" algn="tl" rotWithShape="0">
            <a:srgbClr val="000000">
              <a:alpha val="35000"/>
            </a:srgbClr>
          </a:outerShdw>
        </a:effectLst>
        <a:scene3d>
          <a:camera prst="orthographicFront"/>
          <a:lightRig rig="threePt" dir="t">
            <a:rot lat="0" lon="0" rev="7500000"/>
          </a:lightRig>
        </a:scene3d>
        <a:sp3d z="-152400" extrusionH="63500"/>
      </dsp:spPr>
      <dsp:style>
        <a:lnRef idx="1">
          <a:schemeClr val="accent3"/>
        </a:lnRef>
        <a:fillRef idx="2">
          <a:schemeClr val="accent3"/>
        </a:fillRef>
        <a:effectRef idx="1">
          <a:schemeClr val="accent3"/>
        </a:effectRef>
        <a:fontRef idx="minor">
          <a:schemeClr val="dk1"/>
        </a:fontRef>
      </dsp:style>
    </dsp:sp>
    <dsp:sp modelId="{13FFAD05-C310-4021-ACC0-089F5FB67228}">
      <dsp:nvSpPr>
        <dsp:cNvPr id="0" name=""/>
        <dsp:cNvSpPr/>
      </dsp:nvSpPr>
      <dsp:spPr>
        <a:xfrm>
          <a:off x="351586" y="285751"/>
          <a:ext cx="3407741" cy="1836572"/>
        </a:xfrm>
        <a:prstGeom prst="roundRect">
          <a:avLst/>
        </a:prstGeom>
        <a:gradFill rotWithShape="0">
          <a:gsLst>
            <a:gs pos="0">
              <a:srgbClr val="809EC2">
                <a:hueOff val="0"/>
                <a:satOff val="0"/>
                <a:lumOff val="0"/>
                <a:alphaOff val="0"/>
                <a:shade val="60000"/>
              </a:srgbClr>
            </a:gs>
            <a:gs pos="33000">
              <a:srgbClr val="809EC2">
                <a:hueOff val="0"/>
                <a:satOff val="0"/>
                <a:lumOff val="0"/>
                <a:alphaOff val="0"/>
                <a:tint val="86500"/>
              </a:srgbClr>
            </a:gs>
            <a:gs pos="46750">
              <a:srgbClr val="809EC2">
                <a:hueOff val="0"/>
                <a:satOff val="0"/>
                <a:lumOff val="0"/>
                <a:alphaOff val="0"/>
                <a:tint val="71000"/>
                <a:satMod val="112000"/>
              </a:srgbClr>
            </a:gs>
            <a:gs pos="53000">
              <a:srgbClr val="809EC2">
                <a:hueOff val="0"/>
                <a:satOff val="0"/>
                <a:lumOff val="0"/>
                <a:alphaOff val="0"/>
                <a:tint val="71000"/>
                <a:satMod val="112000"/>
              </a:srgbClr>
            </a:gs>
            <a:gs pos="68000">
              <a:srgbClr val="809EC2">
                <a:hueOff val="0"/>
                <a:satOff val="0"/>
                <a:lumOff val="0"/>
                <a:alphaOff val="0"/>
                <a:tint val="86000"/>
              </a:srgbClr>
            </a:gs>
            <a:gs pos="100000">
              <a:srgbClr val="809EC2">
                <a:hueOff val="0"/>
                <a:satOff val="0"/>
                <a:lumOff val="0"/>
                <a:alphaOff val="0"/>
                <a:shade val="60000"/>
              </a:srgbClr>
            </a:gs>
          </a:gsLst>
          <a:lin ang="8350000" scaled="1"/>
        </a:gradFill>
        <a:ln>
          <a:noFill/>
        </a:ln>
        <a:effectLst>
          <a:outerShdw blurRad="190500" dist="228600" dir="2700000" sy="90000" rotWithShape="0">
            <a:srgbClr val="000000">
              <a:alpha val="255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kern="1200" dirty="0" smtClean="0">
              <a:solidFill>
                <a:schemeClr val="accent6">
                  <a:lumMod val="75000"/>
                </a:schemeClr>
              </a:solidFill>
              <a:effectLst/>
              <a:latin typeface="Times New Roman"/>
              <a:ea typeface="Times New Roman"/>
            </a:rPr>
            <a:t>Проблемное содержание.</a:t>
          </a:r>
          <a:r>
            <a:rPr lang="ru-RU" sz="1600" i="1" kern="1200" dirty="0" smtClean="0">
              <a:solidFill>
                <a:schemeClr val="accent6">
                  <a:lumMod val="75000"/>
                </a:schemeClr>
              </a:solidFill>
              <a:effectLst/>
              <a:latin typeface="Times New Roman"/>
              <a:ea typeface="Times New Roman"/>
            </a:rPr>
            <a:t> </a:t>
          </a:r>
          <a:r>
            <a:rPr lang="ru-RU" sz="1600" kern="1200" dirty="0" smtClean="0">
              <a:solidFill>
                <a:srgbClr val="000000"/>
              </a:solidFill>
              <a:effectLst/>
              <a:latin typeface="Times New Roman"/>
              <a:ea typeface="Times New Roman"/>
            </a:rPr>
            <a:t>Имитационная модель - это основной, центральный элемент деловой игры.  Вторым элементом реализации проблемного содержания выступает игровая среда</a:t>
          </a:r>
          <a:endParaRPr lang="ru-RU" sz="1600" kern="1200" dirty="0">
            <a:solidFill>
              <a:sysClr val="windowText" lastClr="000000"/>
            </a:solidFill>
            <a:latin typeface="Times New Roman"/>
            <a:ea typeface="+mn-ea"/>
            <a:cs typeface="+mn-cs"/>
          </a:endParaRPr>
        </a:p>
      </dsp:txBody>
      <dsp:txXfrm>
        <a:off x="351586" y="285751"/>
        <a:ext cx="3407741" cy="1836572"/>
      </dsp:txXfrm>
    </dsp:sp>
    <dsp:sp modelId="{D024DA1B-132D-4BC6-9288-B3C4C5E98410}">
      <dsp:nvSpPr>
        <dsp:cNvPr id="0" name=""/>
        <dsp:cNvSpPr/>
      </dsp:nvSpPr>
      <dsp:spPr>
        <a:xfrm>
          <a:off x="4263546" y="285751"/>
          <a:ext cx="3344049" cy="1836572"/>
        </a:xfrm>
        <a:prstGeom prst="roundRect">
          <a:avLst/>
        </a:prstGeom>
        <a:gradFill rotWithShape="0">
          <a:gsLst>
            <a:gs pos="0">
              <a:srgbClr val="809EC2">
                <a:hueOff val="0"/>
                <a:satOff val="0"/>
                <a:lumOff val="0"/>
                <a:alphaOff val="0"/>
                <a:shade val="60000"/>
              </a:srgbClr>
            </a:gs>
            <a:gs pos="33000">
              <a:srgbClr val="809EC2">
                <a:hueOff val="0"/>
                <a:satOff val="0"/>
                <a:lumOff val="0"/>
                <a:alphaOff val="0"/>
                <a:tint val="86500"/>
              </a:srgbClr>
            </a:gs>
            <a:gs pos="46750">
              <a:srgbClr val="809EC2">
                <a:hueOff val="0"/>
                <a:satOff val="0"/>
                <a:lumOff val="0"/>
                <a:alphaOff val="0"/>
                <a:tint val="71000"/>
                <a:satMod val="112000"/>
              </a:srgbClr>
            </a:gs>
            <a:gs pos="53000">
              <a:srgbClr val="809EC2">
                <a:hueOff val="0"/>
                <a:satOff val="0"/>
                <a:lumOff val="0"/>
                <a:alphaOff val="0"/>
                <a:tint val="71000"/>
                <a:satMod val="112000"/>
              </a:srgbClr>
            </a:gs>
            <a:gs pos="68000">
              <a:srgbClr val="809EC2">
                <a:hueOff val="0"/>
                <a:satOff val="0"/>
                <a:lumOff val="0"/>
                <a:alphaOff val="0"/>
                <a:tint val="86000"/>
              </a:srgbClr>
            </a:gs>
            <a:gs pos="100000">
              <a:srgbClr val="809EC2">
                <a:hueOff val="0"/>
                <a:satOff val="0"/>
                <a:lumOff val="0"/>
                <a:alphaOff val="0"/>
                <a:shade val="60000"/>
              </a:srgbClr>
            </a:gs>
          </a:gsLst>
          <a:lin ang="8350000" scaled="1"/>
        </a:gradFill>
        <a:ln>
          <a:noFill/>
        </a:ln>
        <a:effectLst>
          <a:outerShdw blurRad="190500" dist="228600" dir="2700000" sy="90000" rotWithShape="0">
            <a:srgbClr val="000000">
              <a:alpha val="255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kern="1200" spc="-40" dirty="0" smtClean="0">
              <a:solidFill>
                <a:schemeClr val="accent6">
                  <a:lumMod val="75000"/>
                </a:schemeClr>
              </a:solidFill>
              <a:effectLst/>
              <a:latin typeface="Times New Roman"/>
              <a:ea typeface="Times New Roman"/>
              <a:cs typeface="Times New Roman"/>
            </a:rPr>
            <a:t>Организация участников игрового действия.</a:t>
          </a:r>
          <a:r>
            <a:rPr lang="ru-RU" sz="1600" i="1" kern="1200" spc="-40" dirty="0" smtClean="0">
              <a:solidFill>
                <a:schemeClr val="accent6">
                  <a:lumMod val="75000"/>
                </a:schemeClr>
              </a:solidFill>
              <a:effectLst/>
              <a:latin typeface="Times New Roman"/>
              <a:ea typeface="Times New Roman"/>
              <a:cs typeface="Times New Roman"/>
            </a:rPr>
            <a:t> </a:t>
          </a:r>
          <a:r>
            <a:rPr lang="ru-RU" sz="1600" kern="1200" spc="-40" dirty="0" smtClean="0">
              <a:solidFill>
                <a:srgbClr val="000000"/>
              </a:solidFill>
              <a:effectLst/>
              <a:latin typeface="Times New Roman"/>
              <a:ea typeface="Times New Roman"/>
              <a:cs typeface="Times New Roman"/>
            </a:rPr>
            <a:t>Этот элемент </a:t>
          </a:r>
          <a:r>
            <a:rPr lang="ru-RU" sz="1600" kern="1200" spc="-10" dirty="0" smtClean="0">
              <a:solidFill>
                <a:srgbClr val="000000"/>
              </a:solidFill>
              <a:effectLst/>
              <a:latin typeface="Times New Roman"/>
              <a:ea typeface="Times New Roman"/>
              <a:cs typeface="Times New Roman"/>
            </a:rPr>
            <a:t>игры отражается способах формирования команд, определе</a:t>
          </a:r>
          <a:r>
            <a:rPr lang="ru-RU" sz="1600" kern="1200" spc="10" dirty="0" smtClean="0">
              <a:solidFill>
                <a:srgbClr val="000000"/>
              </a:solidFill>
              <a:effectLst/>
              <a:latin typeface="Times New Roman"/>
              <a:ea typeface="Times New Roman"/>
              <a:cs typeface="Times New Roman"/>
            </a:rPr>
            <a:t>нии и распределении ролей,</a:t>
          </a:r>
          <a:endParaRPr lang="ru-RU" sz="1600" kern="1200" dirty="0">
            <a:solidFill>
              <a:sysClr val="windowText" lastClr="000000"/>
            </a:solidFill>
            <a:latin typeface="Times New Roman"/>
            <a:ea typeface="+mn-ea"/>
            <a:cs typeface="+mn-cs"/>
          </a:endParaRPr>
        </a:p>
      </dsp:txBody>
      <dsp:txXfrm>
        <a:off x="4263546" y="285751"/>
        <a:ext cx="3344049" cy="1836572"/>
      </dsp:txXfrm>
    </dsp:sp>
    <dsp:sp modelId="{92FE6E4B-EE24-4DA6-8D4F-B8A6F5609E99}">
      <dsp:nvSpPr>
        <dsp:cNvPr id="0" name=""/>
        <dsp:cNvSpPr/>
      </dsp:nvSpPr>
      <dsp:spPr>
        <a:xfrm>
          <a:off x="285754" y="2357447"/>
          <a:ext cx="3528202" cy="1836572"/>
        </a:xfrm>
        <a:prstGeom prst="roundRect">
          <a:avLst/>
        </a:prstGeom>
        <a:gradFill rotWithShape="0">
          <a:gsLst>
            <a:gs pos="0">
              <a:srgbClr val="809EC2">
                <a:hueOff val="0"/>
                <a:satOff val="0"/>
                <a:lumOff val="0"/>
                <a:alphaOff val="0"/>
                <a:shade val="60000"/>
              </a:srgbClr>
            </a:gs>
            <a:gs pos="33000">
              <a:srgbClr val="809EC2">
                <a:hueOff val="0"/>
                <a:satOff val="0"/>
                <a:lumOff val="0"/>
                <a:alphaOff val="0"/>
                <a:tint val="86500"/>
              </a:srgbClr>
            </a:gs>
            <a:gs pos="46750">
              <a:srgbClr val="809EC2">
                <a:hueOff val="0"/>
                <a:satOff val="0"/>
                <a:lumOff val="0"/>
                <a:alphaOff val="0"/>
                <a:tint val="71000"/>
                <a:satMod val="112000"/>
              </a:srgbClr>
            </a:gs>
            <a:gs pos="53000">
              <a:srgbClr val="809EC2">
                <a:hueOff val="0"/>
                <a:satOff val="0"/>
                <a:lumOff val="0"/>
                <a:alphaOff val="0"/>
                <a:tint val="71000"/>
                <a:satMod val="112000"/>
              </a:srgbClr>
            </a:gs>
            <a:gs pos="68000">
              <a:srgbClr val="809EC2">
                <a:hueOff val="0"/>
                <a:satOff val="0"/>
                <a:lumOff val="0"/>
                <a:alphaOff val="0"/>
                <a:tint val="86000"/>
              </a:srgbClr>
            </a:gs>
            <a:gs pos="100000">
              <a:srgbClr val="809EC2">
                <a:hueOff val="0"/>
                <a:satOff val="0"/>
                <a:lumOff val="0"/>
                <a:alphaOff val="0"/>
                <a:shade val="60000"/>
              </a:srgbClr>
            </a:gs>
          </a:gsLst>
          <a:lin ang="8350000" scaled="1"/>
        </a:gradFill>
        <a:ln>
          <a:noFill/>
        </a:ln>
        <a:effectLst>
          <a:outerShdw blurRad="190500" dist="228600" dir="2700000" sy="90000" rotWithShape="0">
            <a:srgbClr val="000000">
              <a:alpha val="255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kern="1200" spc="5" dirty="0" smtClean="0">
              <a:solidFill>
                <a:schemeClr val="accent6">
                  <a:lumMod val="75000"/>
                </a:schemeClr>
              </a:solidFill>
              <a:effectLst/>
              <a:latin typeface="Times New Roman"/>
              <a:ea typeface="Times New Roman"/>
            </a:rPr>
            <a:t>Игровое взаимодействие</a:t>
          </a:r>
          <a:r>
            <a:rPr lang="ru-RU" sz="1600" kern="1200" spc="5" dirty="0" smtClean="0">
              <a:solidFill>
                <a:srgbClr val="000000"/>
              </a:solidFill>
              <a:effectLst/>
              <a:latin typeface="Times New Roman"/>
              <a:ea typeface="Times New Roman"/>
            </a:rPr>
            <a:t>.</a:t>
          </a:r>
          <a:r>
            <a:rPr lang="ru-RU" sz="1600" i="1" kern="1200" spc="5" dirty="0" smtClean="0">
              <a:solidFill>
                <a:srgbClr val="000000"/>
              </a:solidFill>
              <a:effectLst/>
              <a:latin typeface="Times New Roman"/>
              <a:ea typeface="Times New Roman"/>
            </a:rPr>
            <a:t> </a:t>
          </a:r>
          <a:r>
            <a:rPr lang="ru-RU" sz="1600" kern="1200" spc="5" dirty="0" smtClean="0">
              <a:solidFill>
                <a:srgbClr val="000000"/>
              </a:solidFill>
              <a:effectLst/>
              <a:latin typeface="Times New Roman"/>
              <a:ea typeface="Times New Roman"/>
            </a:rPr>
            <a:t>Порядок, вид и способы дей­</a:t>
          </a:r>
          <a:r>
            <a:rPr lang="ru-RU" sz="1600" kern="1200" spc="-5" dirty="0" smtClean="0">
              <a:solidFill>
                <a:srgbClr val="000000"/>
              </a:solidFill>
              <a:effectLst/>
              <a:latin typeface="Times New Roman"/>
              <a:ea typeface="Times New Roman"/>
            </a:rPr>
            <a:t>ствий участников </a:t>
          </a:r>
          <a:r>
            <a:rPr lang="ru-RU" sz="1600" kern="1200" dirty="0" smtClean="0">
              <a:solidFill>
                <a:srgbClr val="000000"/>
              </a:solidFill>
              <a:effectLst/>
              <a:latin typeface="Times New Roman"/>
              <a:ea typeface="Times New Roman"/>
            </a:rPr>
            <a:t>определяют правила, которые описываются отдельно или  в сценарии игры.</a:t>
          </a:r>
          <a:endParaRPr lang="ru-RU" sz="1600" kern="1200" dirty="0">
            <a:solidFill>
              <a:sysClr val="windowText" lastClr="000000"/>
            </a:solidFill>
            <a:latin typeface="Times New Roman"/>
            <a:ea typeface="+mn-ea"/>
            <a:cs typeface="+mn-cs"/>
          </a:endParaRPr>
        </a:p>
      </dsp:txBody>
      <dsp:txXfrm>
        <a:off x="285754" y="2357447"/>
        <a:ext cx="3528202" cy="1836572"/>
      </dsp:txXfrm>
    </dsp:sp>
    <dsp:sp modelId="{2043399B-9507-4276-9909-21057EF96C69}">
      <dsp:nvSpPr>
        <dsp:cNvPr id="0" name=""/>
        <dsp:cNvSpPr/>
      </dsp:nvSpPr>
      <dsp:spPr>
        <a:xfrm>
          <a:off x="4161552" y="2357447"/>
          <a:ext cx="3507302" cy="1836572"/>
        </a:xfrm>
        <a:prstGeom prst="roundRect">
          <a:avLst/>
        </a:prstGeom>
        <a:gradFill rotWithShape="0">
          <a:gsLst>
            <a:gs pos="0">
              <a:srgbClr val="809EC2">
                <a:hueOff val="0"/>
                <a:satOff val="0"/>
                <a:lumOff val="0"/>
                <a:alphaOff val="0"/>
                <a:shade val="60000"/>
              </a:srgbClr>
            </a:gs>
            <a:gs pos="33000">
              <a:srgbClr val="809EC2">
                <a:hueOff val="0"/>
                <a:satOff val="0"/>
                <a:lumOff val="0"/>
                <a:alphaOff val="0"/>
                <a:tint val="86500"/>
              </a:srgbClr>
            </a:gs>
            <a:gs pos="46750">
              <a:srgbClr val="809EC2">
                <a:hueOff val="0"/>
                <a:satOff val="0"/>
                <a:lumOff val="0"/>
                <a:alphaOff val="0"/>
                <a:tint val="71000"/>
                <a:satMod val="112000"/>
              </a:srgbClr>
            </a:gs>
            <a:gs pos="53000">
              <a:srgbClr val="809EC2">
                <a:hueOff val="0"/>
                <a:satOff val="0"/>
                <a:lumOff val="0"/>
                <a:alphaOff val="0"/>
                <a:tint val="71000"/>
                <a:satMod val="112000"/>
              </a:srgbClr>
            </a:gs>
            <a:gs pos="68000">
              <a:srgbClr val="809EC2">
                <a:hueOff val="0"/>
                <a:satOff val="0"/>
                <a:lumOff val="0"/>
                <a:alphaOff val="0"/>
                <a:tint val="86000"/>
              </a:srgbClr>
            </a:gs>
            <a:gs pos="100000">
              <a:srgbClr val="809EC2">
                <a:hueOff val="0"/>
                <a:satOff val="0"/>
                <a:lumOff val="0"/>
                <a:alphaOff val="0"/>
                <a:shade val="60000"/>
              </a:srgbClr>
            </a:gs>
          </a:gsLst>
          <a:lin ang="8350000" scaled="1"/>
        </a:gradFill>
        <a:ln>
          <a:noFill/>
        </a:ln>
        <a:effectLst>
          <a:outerShdw blurRad="190500" dist="228600" dir="2700000" sy="90000" rotWithShape="0">
            <a:srgbClr val="000000">
              <a:alpha val="255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kern="1200" dirty="0" smtClean="0">
              <a:solidFill>
                <a:schemeClr val="accent6">
                  <a:lumMod val="75000"/>
                </a:schemeClr>
              </a:solidFill>
              <a:effectLst/>
              <a:latin typeface="Times New Roman"/>
              <a:ea typeface="Times New Roman"/>
            </a:rPr>
            <a:t>Методическое обеспечение.</a:t>
          </a:r>
          <a:r>
            <a:rPr lang="ru-RU" sz="1600" i="1" kern="1200" dirty="0" smtClean="0">
              <a:solidFill>
                <a:schemeClr val="accent6">
                  <a:lumMod val="75000"/>
                </a:schemeClr>
              </a:solidFill>
              <a:effectLst/>
              <a:latin typeface="Times New Roman"/>
              <a:ea typeface="Times New Roman"/>
            </a:rPr>
            <a:t> </a:t>
          </a:r>
          <a:r>
            <a:rPr lang="ru-RU" sz="1600" kern="1200" dirty="0" smtClean="0">
              <a:solidFill>
                <a:srgbClr val="000000"/>
              </a:solidFill>
              <a:effectLst/>
              <a:latin typeface="Times New Roman"/>
              <a:ea typeface="Times New Roman"/>
            </a:rPr>
            <a:t>Требование формирования дидактической модели игрового действия, осуществлении всех перечисленных выше игровых элементов, рефлексия и система оценивания. </a:t>
          </a:r>
          <a:endParaRPr lang="ru-RU" sz="1600" kern="1200" dirty="0">
            <a:solidFill>
              <a:sysClr val="windowText" lastClr="000000"/>
            </a:solidFill>
            <a:latin typeface="Times New Roman"/>
            <a:ea typeface="+mn-ea"/>
            <a:cs typeface="+mn-cs"/>
          </a:endParaRPr>
        </a:p>
      </dsp:txBody>
      <dsp:txXfrm>
        <a:off x="4161552" y="2357447"/>
        <a:ext cx="3507302" cy="1836572"/>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FA10739-F4BD-40F5-BEB7-33C41335C33A}" type="datetimeFigureOut">
              <a:rPr lang="ru-RU" smtClean="0"/>
              <a:pPr/>
              <a:t>25.12.2014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0AD6D93-538A-49E3-8C11-4AAB11D0AAD4}"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FA10739-F4BD-40F5-BEB7-33C41335C33A}" type="datetimeFigureOut">
              <a:rPr lang="ru-RU" smtClean="0"/>
              <a:pPr/>
              <a:t>25.12.2014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0AD6D93-538A-49E3-8C11-4AAB11D0AAD4}"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FA10739-F4BD-40F5-BEB7-33C41335C33A}" type="datetimeFigureOut">
              <a:rPr lang="ru-RU" smtClean="0"/>
              <a:pPr/>
              <a:t>25.12.2014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0AD6D93-538A-49E3-8C11-4AAB11D0AAD4}"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FA10739-F4BD-40F5-BEB7-33C41335C33A}" type="datetimeFigureOut">
              <a:rPr lang="ru-RU" smtClean="0"/>
              <a:pPr/>
              <a:t>25.12.2014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0AD6D93-538A-49E3-8C11-4AAB11D0AAD4}"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FA10739-F4BD-40F5-BEB7-33C41335C33A}" type="datetimeFigureOut">
              <a:rPr lang="ru-RU" smtClean="0"/>
              <a:pPr/>
              <a:t>25.12.2014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0AD6D93-538A-49E3-8C11-4AAB11D0AAD4}"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FA10739-F4BD-40F5-BEB7-33C41335C33A}" type="datetimeFigureOut">
              <a:rPr lang="ru-RU" smtClean="0"/>
              <a:pPr/>
              <a:t>25.12.2014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0AD6D93-538A-49E3-8C11-4AAB11D0AAD4}"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FA10739-F4BD-40F5-BEB7-33C41335C33A}" type="datetimeFigureOut">
              <a:rPr lang="ru-RU" smtClean="0"/>
              <a:pPr/>
              <a:t>25.12.2014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0AD6D93-538A-49E3-8C11-4AAB11D0AAD4}"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FA10739-F4BD-40F5-BEB7-33C41335C33A}" type="datetimeFigureOut">
              <a:rPr lang="ru-RU" smtClean="0"/>
              <a:pPr/>
              <a:t>25.12.2014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0AD6D93-538A-49E3-8C11-4AAB11D0AAD4}"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10739-F4BD-40F5-BEB7-33C41335C33A}" type="datetimeFigureOut">
              <a:rPr lang="ru-RU" smtClean="0"/>
              <a:pPr/>
              <a:t>25.12.2014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0AD6D93-538A-49E3-8C11-4AAB11D0AAD4}"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FA10739-F4BD-40F5-BEB7-33C41335C33A}" type="datetimeFigureOut">
              <a:rPr lang="ru-RU" smtClean="0"/>
              <a:pPr/>
              <a:t>25.12.2014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0AD6D93-538A-49E3-8C11-4AAB11D0AAD4}"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FA10739-F4BD-40F5-BEB7-33C41335C33A}" type="datetimeFigureOut">
              <a:rPr lang="ru-RU" smtClean="0"/>
              <a:pPr/>
              <a:t>25.12.2014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0AD6D93-538A-49E3-8C11-4AAB11D0AAD4}"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FA10739-F4BD-40F5-BEB7-33C41335C33A}" type="datetimeFigureOut">
              <a:rPr lang="ru-RU" smtClean="0"/>
              <a:pPr/>
              <a:t>25.12.2014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0AD6D93-538A-49E3-8C11-4AAB11D0AAD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188640"/>
            <a:ext cx="8424936" cy="923330"/>
          </a:xfrm>
          <a:prstGeom prst="rect">
            <a:avLst/>
          </a:prstGeom>
        </p:spPr>
        <p:txBody>
          <a:bodyPr wrap="square">
            <a:spAutoFit/>
          </a:bodyPr>
          <a:lstStyle/>
          <a:p>
            <a:pPr lvl="0" algn="ctr"/>
            <a:r>
              <a:rPr lang="ru-RU" dirty="0">
                <a:solidFill>
                  <a:srgbClr val="B4DCFA">
                    <a:lumMod val="50000"/>
                  </a:srgbClr>
                </a:solidFill>
                <a:latin typeface="Times New Roman" pitchFamily="18" charset="0"/>
                <a:cs typeface="Times New Roman" pitchFamily="18" charset="0"/>
              </a:rPr>
              <a:t>Муниципальное автономное дошкольное образовательное учреждение центр развития ребенка – детский сад №36 </a:t>
            </a:r>
            <a:r>
              <a:rPr lang="ru-RU" dirty="0" err="1">
                <a:solidFill>
                  <a:srgbClr val="B4DCFA">
                    <a:lumMod val="50000"/>
                  </a:srgbClr>
                </a:solidFill>
                <a:latin typeface="Times New Roman" pitchFamily="18" charset="0"/>
                <a:cs typeface="Times New Roman" pitchFamily="18" charset="0"/>
              </a:rPr>
              <a:t>г.Курганинска</a:t>
            </a:r>
            <a:r>
              <a:rPr lang="ru-RU" dirty="0">
                <a:solidFill>
                  <a:srgbClr val="B4DCFA">
                    <a:lumMod val="50000"/>
                  </a:srgbClr>
                </a:solidFill>
                <a:latin typeface="Times New Roman" pitchFamily="18" charset="0"/>
                <a:cs typeface="Times New Roman" pitchFamily="18" charset="0"/>
              </a:rPr>
              <a:t> муниципального образования </a:t>
            </a:r>
            <a:r>
              <a:rPr lang="ru-RU" dirty="0" err="1">
                <a:solidFill>
                  <a:srgbClr val="B4DCFA">
                    <a:lumMod val="50000"/>
                  </a:srgbClr>
                </a:solidFill>
                <a:latin typeface="Times New Roman" pitchFamily="18" charset="0"/>
                <a:cs typeface="Times New Roman" pitchFamily="18" charset="0"/>
              </a:rPr>
              <a:t>Курганинский</a:t>
            </a:r>
            <a:r>
              <a:rPr lang="ru-RU" dirty="0">
                <a:solidFill>
                  <a:srgbClr val="B4DCFA">
                    <a:lumMod val="50000"/>
                  </a:srgbClr>
                </a:solidFill>
                <a:latin typeface="Times New Roman" pitchFamily="18" charset="0"/>
                <a:cs typeface="Times New Roman" pitchFamily="18" charset="0"/>
              </a:rPr>
              <a:t> район</a:t>
            </a:r>
          </a:p>
        </p:txBody>
      </p:sp>
      <p:sp>
        <p:nvSpPr>
          <p:cNvPr id="5" name="Прямоугольник 4"/>
          <p:cNvSpPr/>
          <p:nvPr/>
        </p:nvSpPr>
        <p:spPr>
          <a:xfrm>
            <a:off x="868838" y="2132856"/>
            <a:ext cx="7704856" cy="1569660"/>
          </a:xfrm>
          <a:prstGeom prst="rect">
            <a:avLst/>
          </a:prstGeom>
        </p:spPr>
        <p:txBody>
          <a:bodyPr wrap="square">
            <a:spAutoFit/>
          </a:bodyPr>
          <a:lstStyle/>
          <a:p>
            <a:pPr algn="ctr"/>
            <a:r>
              <a:rPr lang="ru-RU" sz="3200" dirty="0" smtClean="0">
                <a:solidFill>
                  <a:srgbClr val="FF0000"/>
                </a:solidFill>
                <a:latin typeface="Times New Roman" pitchFamily="18" charset="0"/>
                <a:cs typeface="Times New Roman" pitchFamily="18" charset="0"/>
              </a:rPr>
              <a:t>Инновационные методы работы старшего воспитателя с педагогами ДОУ. </a:t>
            </a:r>
          </a:p>
          <a:p>
            <a:pPr algn="ctr"/>
            <a:r>
              <a:rPr lang="ru-RU" sz="3200" dirty="0" smtClean="0">
                <a:solidFill>
                  <a:srgbClr val="FF0000"/>
                </a:solidFill>
                <a:latin typeface="Times New Roman" pitchFamily="18" charset="0"/>
                <a:cs typeface="Times New Roman" pitchFamily="18" charset="0"/>
              </a:rPr>
              <a:t>Игровое моделирование.</a:t>
            </a:r>
            <a:endParaRPr lang="ru-RU" sz="3200" dirty="0">
              <a:solidFill>
                <a:srgbClr val="FF0000"/>
              </a:solidFill>
              <a:latin typeface="Times New Roman" pitchFamily="18" charset="0"/>
              <a:cs typeface="Times New Roman" pitchFamily="18" charset="0"/>
            </a:endParaRPr>
          </a:p>
        </p:txBody>
      </p:sp>
      <p:sp>
        <p:nvSpPr>
          <p:cNvPr id="6" name="Прямоугольник 5"/>
          <p:cNvSpPr/>
          <p:nvPr/>
        </p:nvSpPr>
        <p:spPr>
          <a:xfrm>
            <a:off x="6084168" y="4509120"/>
            <a:ext cx="2627784" cy="1200329"/>
          </a:xfrm>
          <a:prstGeom prst="rect">
            <a:avLst/>
          </a:prstGeom>
        </p:spPr>
        <p:txBody>
          <a:bodyPr wrap="square">
            <a:spAutoFit/>
          </a:bodyPr>
          <a:lstStyle/>
          <a:p>
            <a:pPr algn="r"/>
            <a:r>
              <a:rPr lang="ru-RU" dirty="0" smtClean="0">
                <a:solidFill>
                  <a:schemeClr val="bg2">
                    <a:lumMod val="50000"/>
                  </a:schemeClr>
                </a:solidFill>
                <a:latin typeface="Times New Roman" pitchFamily="18" charset="0"/>
                <a:cs typeface="Times New Roman" pitchFamily="18" charset="0"/>
              </a:rPr>
              <a:t>Составитель: </a:t>
            </a:r>
          </a:p>
          <a:p>
            <a:pPr algn="r"/>
            <a:r>
              <a:rPr lang="ru-RU" dirty="0" smtClean="0">
                <a:solidFill>
                  <a:schemeClr val="bg2">
                    <a:lumMod val="50000"/>
                  </a:schemeClr>
                </a:solidFill>
                <a:latin typeface="Times New Roman" pitchFamily="18" charset="0"/>
                <a:cs typeface="Times New Roman" pitchFamily="18" charset="0"/>
              </a:rPr>
              <a:t>старший воспитатель </a:t>
            </a:r>
          </a:p>
          <a:p>
            <a:pPr algn="r"/>
            <a:r>
              <a:rPr lang="ru-RU" dirty="0" smtClean="0">
                <a:solidFill>
                  <a:schemeClr val="bg2">
                    <a:lumMod val="50000"/>
                  </a:schemeClr>
                </a:solidFill>
                <a:latin typeface="Times New Roman" pitchFamily="18" charset="0"/>
                <a:cs typeface="Times New Roman" pitchFamily="18" charset="0"/>
              </a:rPr>
              <a:t>МАДОУ ЦРР №36 </a:t>
            </a:r>
          </a:p>
          <a:p>
            <a:pPr algn="r"/>
            <a:r>
              <a:rPr lang="ru-RU" dirty="0" smtClean="0">
                <a:solidFill>
                  <a:schemeClr val="bg2">
                    <a:lumMod val="50000"/>
                  </a:schemeClr>
                </a:solidFill>
                <a:latin typeface="Times New Roman" pitchFamily="18" charset="0"/>
                <a:cs typeface="Times New Roman" pitchFamily="18" charset="0"/>
              </a:rPr>
              <a:t> </a:t>
            </a:r>
            <a:r>
              <a:rPr lang="ru-RU" dirty="0" err="1" smtClean="0">
                <a:solidFill>
                  <a:schemeClr val="bg2">
                    <a:lumMod val="50000"/>
                  </a:schemeClr>
                </a:solidFill>
                <a:latin typeface="Times New Roman" pitchFamily="18" charset="0"/>
                <a:cs typeface="Times New Roman" pitchFamily="18" charset="0"/>
              </a:rPr>
              <a:t>Г.А.Тимошенко</a:t>
            </a:r>
            <a:endParaRPr lang="ru-RU" dirty="0">
              <a:solidFill>
                <a:schemeClr val="bg2">
                  <a:lumMod val="50000"/>
                </a:schemeClr>
              </a:solidFill>
              <a:latin typeface="Times New Roman" pitchFamily="18" charset="0"/>
              <a:cs typeface="Times New Roman" pitchFamily="18" charset="0"/>
            </a:endParaRPr>
          </a:p>
        </p:txBody>
      </p:sp>
      <p:sp>
        <p:nvSpPr>
          <p:cNvPr id="7" name="Прямоугольник 6"/>
          <p:cNvSpPr/>
          <p:nvPr/>
        </p:nvSpPr>
        <p:spPr>
          <a:xfrm>
            <a:off x="4211960" y="6093296"/>
            <a:ext cx="1018612" cy="369332"/>
          </a:xfrm>
          <a:prstGeom prst="rect">
            <a:avLst/>
          </a:prstGeom>
        </p:spPr>
        <p:txBody>
          <a:bodyPr wrap="none">
            <a:spAutoFit/>
          </a:bodyPr>
          <a:lstStyle/>
          <a:p>
            <a:r>
              <a:rPr lang="ru-RU" dirty="0" smtClean="0">
                <a:solidFill>
                  <a:schemeClr val="bg2">
                    <a:lumMod val="50000"/>
                  </a:schemeClr>
                </a:solidFill>
                <a:latin typeface="Times New Roman" pitchFamily="18" charset="0"/>
                <a:cs typeface="Times New Roman" pitchFamily="18" charset="0"/>
              </a:rPr>
              <a:t>2014 год</a:t>
            </a:r>
            <a:endParaRPr lang="ru-RU"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304227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18689"/>
            <a:ext cx="8280920" cy="5675208"/>
          </a:xfrm>
          <a:prstGeom prst="rect">
            <a:avLst/>
          </a:prstGeom>
        </p:spPr>
        <p:txBody>
          <a:bodyPr wrap="square">
            <a:spAutoFit/>
          </a:bodyPr>
          <a:lstStyle/>
          <a:p>
            <a:pPr>
              <a:lnSpc>
                <a:spcPct val="115000"/>
              </a:lnSpc>
              <a:spcAft>
                <a:spcPts val="1000"/>
              </a:spcAft>
            </a:pPr>
            <a:r>
              <a:rPr lang="ru-RU" sz="2400" dirty="0" smtClean="0">
                <a:solidFill>
                  <a:schemeClr val="accent6">
                    <a:lumMod val="75000"/>
                  </a:schemeClr>
                </a:solidFill>
                <a:effectLst/>
                <a:latin typeface="Times New Roman"/>
                <a:ea typeface="Times New Roman"/>
                <a:cs typeface="Times New Roman"/>
              </a:rPr>
              <a:t>Педагог 21 века - это:</a:t>
            </a:r>
            <a:endParaRPr lang="ru-RU" sz="2400" dirty="0" smtClean="0">
              <a:solidFill>
                <a:schemeClr val="accent6">
                  <a:lumMod val="75000"/>
                </a:schemeClr>
              </a:solidFill>
              <a:effectLst/>
              <a:latin typeface="Calibri"/>
              <a:ea typeface="Calibri"/>
              <a:cs typeface="Times New Roman"/>
            </a:endParaRPr>
          </a:p>
          <a:p>
            <a:pPr>
              <a:lnSpc>
                <a:spcPct val="115000"/>
              </a:lnSpc>
              <a:spcAft>
                <a:spcPts val="1000"/>
              </a:spcAft>
            </a:pPr>
            <a:r>
              <a:rPr lang="ru-RU" sz="2400" dirty="0" smtClean="0">
                <a:effectLst/>
                <a:latin typeface="Times New Roman"/>
                <a:ea typeface="Times New Roman"/>
                <a:cs typeface="Times New Roman"/>
              </a:rPr>
              <a:t>1. Гармонично развитая, внутренне богатая личность, стремящаяся к духовному, профессиональному, общекультурному и физическому совершенству; </a:t>
            </a:r>
            <a:endParaRPr lang="ru-RU" sz="2400" dirty="0" smtClean="0">
              <a:effectLst/>
              <a:latin typeface="Calibri"/>
              <a:ea typeface="Calibri"/>
              <a:cs typeface="Times New Roman"/>
            </a:endParaRPr>
          </a:p>
          <a:p>
            <a:pPr>
              <a:lnSpc>
                <a:spcPct val="115000"/>
              </a:lnSpc>
              <a:spcAft>
                <a:spcPts val="1000"/>
              </a:spcAft>
            </a:pPr>
            <a:r>
              <a:rPr lang="ru-RU" sz="2400" dirty="0" smtClean="0">
                <a:effectLst/>
                <a:latin typeface="Times New Roman"/>
                <a:ea typeface="Times New Roman"/>
                <a:cs typeface="Times New Roman"/>
              </a:rPr>
              <a:t>2. Умеющий отбирать наиболее эффективные приемы, средства и технологии обучения и воспитания для реализации поставленных задач; </a:t>
            </a:r>
            <a:endParaRPr lang="ru-RU" sz="2400" dirty="0" smtClean="0">
              <a:effectLst/>
              <a:latin typeface="Calibri"/>
              <a:ea typeface="Calibri"/>
              <a:cs typeface="Times New Roman"/>
            </a:endParaRPr>
          </a:p>
          <a:p>
            <a:pPr>
              <a:lnSpc>
                <a:spcPct val="115000"/>
              </a:lnSpc>
              <a:spcAft>
                <a:spcPts val="1000"/>
              </a:spcAft>
            </a:pPr>
            <a:r>
              <a:rPr lang="ru-RU" sz="2400" dirty="0" smtClean="0">
                <a:effectLst/>
                <a:latin typeface="Times New Roman"/>
                <a:ea typeface="Times New Roman"/>
                <a:cs typeface="Times New Roman"/>
              </a:rPr>
              <a:t>3. Способный организовать рефлексивную деятельность; </a:t>
            </a:r>
            <a:endParaRPr lang="ru-RU" sz="2400" dirty="0" smtClean="0">
              <a:effectLst/>
              <a:latin typeface="Calibri"/>
              <a:ea typeface="Calibri"/>
              <a:cs typeface="Times New Roman"/>
            </a:endParaRPr>
          </a:p>
          <a:p>
            <a:pPr>
              <a:lnSpc>
                <a:spcPct val="115000"/>
              </a:lnSpc>
              <a:spcAft>
                <a:spcPts val="1000"/>
              </a:spcAft>
            </a:pPr>
            <a:r>
              <a:rPr lang="ru-RU" sz="2400" dirty="0" smtClean="0">
                <a:effectLst/>
                <a:latin typeface="Times New Roman"/>
                <a:ea typeface="Times New Roman"/>
                <a:cs typeface="Times New Roman"/>
              </a:rPr>
              <a:t>4. Обладающий высокой степенью профессиональной компетентности, педагог должен постоянно совершенствовать свои знания и умения, заниматься самообразованием, обладать многогранностью интересов. </a:t>
            </a:r>
            <a:endParaRPr lang="ru-RU" sz="2400" dirty="0">
              <a:effectLst/>
              <a:latin typeface="Calibri"/>
              <a:ea typeface="Calibri"/>
              <a:cs typeface="Times New Roman"/>
            </a:endParaRPr>
          </a:p>
        </p:txBody>
      </p:sp>
    </p:spTree>
    <p:extLst>
      <p:ext uri="{BB962C8B-B14F-4D97-AF65-F5344CB8AC3E}">
        <p14:creationId xmlns:p14="http://schemas.microsoft.com/office/powerpoint/2010/main" xmlns="" val="3047516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3158887"/>
            <a:ext cx="7344816" cy="1077218"/>
          </a:xfrm>
          <a:prstGeom prst="rect">
            <a:avLst/>
          </a:prstGeom>
        </p:spPr>
        <p:txBody>
          <a:bodyPr wrap="square">
            <a:spAutoFit/>
          </a:bodyPr>
          <a:lstStyle/>
          <a:p>
            <a:pPr lvl="0" algn="ctr"/>
            <a:r>
              <a:rPr lang="ru-RU" sz="3200" dirty="0">
                <a:solidFill>
                  <a:srgbClr val="000000"/>
                </a:solidFill>
                <a:latin typeface="Times New Roman" pitchFamily="18"/>
                <a:ea typeface="Microsoft YaHei" pitchFamily="2"/>
                <a:cs typeface="Times New Roman" pitchFamily="18"/>
              </a:rPr>
              <a:t>Желаю творческих находок, поисков и успехов в работе с </a:t>
            </a:r>
            <a:r>
              <a:rPr lang="ru-RU" sz="3200" dirty="0" smtClean="0">
                <a:solidFill>
                  <a:srgbClr val="000000"/>
                </a:solidFill>
                <a:latin typeface="Times New Roman" pitchFamily="18"/>
                <a:ea typeface="Microsoft YaHei" pitchFamily="2"/>
                <a:cs typeface="Times New Roman" pitchFamily="18"/>
              </a:rPr>
              <a:t>педагогами!</a:t>
            </a:r>
            <a:endParaRPr lang="ru-RU" sz="3200" dirty="0">
              <a:solidFill>
                <a:prstClr val="black"/>
              </a:solidFill>
              <a:latin typeface="Calibri"/>
            </a:endParaRPr>
          </a:p>
        </p:txBody>
      </p:sp>
      <p:sp>
        <p:nvSpPr>
          <p:cNvPr id="3" name="Прямоугольник 2"/>
          <p:cNvSpPr/>
          <p:nvPr/>
        </p:nvSpPr>
        <p:spPr>
          <a:xfrm>
            <a:off x="611560" y="2002239"/>
            <a:ext cx="8280920" cy="1154162"/>
          </a:xfrm>
          <a:prstGeom prst="rect">
            <a:avLst/>
          </a:prstGeom>
        </p:spPr>
        <p:txBody>
          <a:bodyPr wrap="square">
            <a:spAutoFit/>
          </a:bodyPr>
          <a:lstStyle/>
          <a:p>
            <a:pPr algn="ctr">
              <a:lnSpc>
                <a:spcPct val="115000"/>
              </a:lnSpc>
              <a:spcAft>
                <a:spcPts val="1000"/>
              </a:spcAft>
            </a:pPr>
            <a:r>
              <a:rPr lang="ru-RU" sz="3000" dirty="0" smtClean="0">
                <a:solidFill>
                  <a:schemeClr val="accent6">
                    <a:lumMod val="75000"/>
                  </a:schemeClr>
                </a:solidFill>
                <a:effectLst/>
                <a:latin typeface="Times New Roman"/>
                <a:ea typeface="Times New Roman"/>
                <a:cs typeface="Times New Roman"/>
              </a:rPr>
              <a:t>Главное подобрать золотой ключик к каждому педагогу.</a:t>
            </a:r>
            <a:endParaRPr lang="ru-RU" sz="3000" dirty="0">
              <a:solidFill>
                <a:schemeClr val="accent6">
                  <a:lumMod val="75000"/>
                </a:schemeClr>
              </a:solidFill>
              <a:effectLst/>
              <a:latin typeface="Calibri"/>
              <a:ea typeface="Calibri"/>
              <a:cs typeface="Times New Roman"/>
            </a:endParaRPr>
          </a:p>
        </p:txBody>
      </p:sp>
      <p:sp>
        <p:nvSpPr>
          <p:cNvPr id="4" name="Прямоугольник 3"/>
          <p:cNvSpPr/>
          <p:nvPr/>
        </p:nvSpPr>
        <p:spPr>
          <a:xfrm>
            <a:off x="3095724" y="5947539"/>
            <a:ext cx="6047916" cy="646331"/>
          </a:xfrm>
          <a:prstGeom prst="rect">
            <a:avLst/>
          </a:prstGeom>
        </p:spPr>
        <p:txBody>
          <a:bodyPr wrap="square">
            <a:spAutoFit/>
          </a:bodyPr>
          <a:lstStyle/>
          <a:p>
            <a:pPr lvl="0" algn="ctr">
              <a:defRPr sz="1800"/>
            </a:pPr>
            <a:r>
              <a:rPr lang="ru-RU" sz="3600" b="1" dirty="0">
                <a:solidFill>
                  <a:srgbClr val="9BBB59">
                    <a:lumMod val="20000"/>
                    <a:lumOff val="80000"/>
                  </a:srgbClr>
                </a:solidFill>
                <a:latin typeface="Comic Sans MS" pitchFamily="66"/>
                <a:ea typeface="Microsoft YaHei" pitchFamily="2"/>
                <a:cs typeface="Arial" pitchFamily="2"/>
              </a:rPr>
              <a:t>Спасибо за внимание!</a:t>
            </a:r>
          </a:p>
        </p:txBody>
      </p:sp>
    </p:spTree>
    <p:extLst>
      <p:ext uri="{BB962C8B-B14F-4D97-AF65-F5344CB8AC3E}">
        <p14:creationId xmlns:p14="http://schemas.microsoft.com/office/powerpoint/2010/main" xmlns="" val="2837770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вал 2"/>
          <p:cNvSpPr/>
          <p:nvPr/>
        </p:nvSpPr>
        <p:spPr>
          <a:xfrm>
            <a:off x="233264" y="116632"/>
            <a:ext cx="5040560" cy="3096344"/>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lvl="0" algn="ctr"/>
            <a:r>
              <a:rPr lang="ru-RU" b="1" dirty="0">
                <a:solidFill>
                  <a:prstClr val="black"/>
                </a:solidFill>
              </a:rPr>
              <a:t>«Давай наставления только тому, кто ищет знаний. Оказывай помощь только тому, кто не умеет внятно высказывать свои заветные думы. Обучай только того, кто способен, узнав про один угол квадрата, представить себе остальные три»</a:t>
            </a:r>
          </a:p>
          <a:p>
            <a:pPr lvl="0" algn="r"/>
            <a:r>
              <a:rPr lang="ru-RU" b="1" dirty="0">
                <a:solidFill>
                  <a:prstClr val="black"/>
                </a:solidFill>
              </a:rPr>
              <a:t>Конфуций</a:t>
            </a:r>
          </a:p>
        </p:txBody>
      </p:sp>
      <p:sp>
        <p:nvSpPr>
          <p:cNvPr id="5" name="Овал 4"/>
          <p:cNvSpPr/>
          <p:nvPr/>
        </p:nvSpPr>
        <p:spPr>
          <a:xfrm>
            <a:off x="3923928" y="3212976"/>
            <a:ext cx="5112568" cy="288032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ru-RU"/>
          </a:p>
        </p:txBody>
      </p:sp>
      <p:sp>
        <p:nvSpPr>
          <p:cNvPr id="4" name="Прямоугольник 3"/>
          <p:cNvSpPr/>
          <p:nvPr/>
        </p:nvSpPr>
        <p:spPr>
          <a:xfrm>
            <a:off x="4283968" y="3726728"/>
            <a:ext cx="4572000" cy="1852815"/>
          </a:xfrm>
          <a:prstGeom prst="rect">
            <a:avLst/>
          </a:prstGeom>
        </p:spPr>
        <p:txBody>
          <a:bodyPr>
            <a:spAutoFit/>
          </a:bodyPr>
          <a:lstStyle/>
          <a:p>
            <a:pPr marL="137160" lvl="0" algn="ctr">
              <a:spcBef>
                <a:spcPct val="20000"/>
              </a:spcBef>
              <a:buClr>
                <a:sysClr val="windowText" lastClr="000000">
                  <a:shade val="95000"/>
                </a:sysClr>
              </a:buClr>
              <a:buSzPct val="65000"/>
              <a:defRPr/>
            </a:pPr>
            <a:r>
              <a:rPr lang="ru-RU" sz="2200" dirty="0">
                <a:latin typeface="Times New Roman"/>
              </a:rPr>
              <a:t>Игры не могут являться основой обучения, они могут дополнять теоретический материал, являясь как бы заключительным </a:t>
            </a:r>
          </a:p>
          <a:p>
            <a:pPr marL="548640" lvl="0" indent="-411480" algn="ctr">
              <a:spcBef>
                <a:spcPct val="20000"/>
              </a:spcBef>
              <a:buClr>
                <a:sysClr val="windowText" lastClr="000000">
                  <a:shade val="95000"/>
                </a:sysClr>
              </a:buClr>
              <a:buSzPct val="65000"/>
              <a:defRPr/>
            </a:pPr>
            <a:r>
              <a:rPr lang="ru-RU" sz="2200" dirty="0">
                <a:latin typeface="Times New Roman"/>
              </a:rPr>
              <a:t>этапом усвоения.</a:t>
            </a:r>
          </a:p>
        </p:txBody>
      </p:sp>
    </p:spTree>
    <p:extLst>
      <p:ext uri="{BB962C8B-B14F-4D97-AF65-F5344CB8AC3E}">
        <p14:creationId xmlns:p14="http://schemas.microsoft.com/office/powerpoint/2010/main" xmlns="" val="1097485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899592" y="404664"/>
            <a:ext cx="7786742" cy="1033450"/>
          </a:xfrm>
          <a:prstGeom prst="rect">
            <a:avLst/>
          </a:prstGeom>
          <a:solidFill>
            <a:srgbClr val="C00000"/>
          </a:solidFill>
          <a:scene3d>
            <a:camera prst="perspectiveBelow"/>
            <a:lightRig rig="threePt" dir="t"/>
          </a:scene3d>
        </p:spPr>
        <p:txBody>
          <a:bodyPr vert="horz" bIns="0" numCol="1" anchor="b">
            <a:prstTxWarp prst="textWave2">
              <a:avLst>
                <a:gd name="adj1" fmla="val 12500"/>
                <a:gd name="adj2" fmla="val -629"/>
              </a:avLst>
            </a:prstTxWarp>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eaLnBrk="1" latinLnBrk="0" hangingPunct="1">
              <a:spcBef>
                <a:spcPct val="0"/>
              </a:spcBef>
              <a:buNone/>
              <a:defRPr kumimoji="0" sz="4800" b="1" kern="1200"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200" b="1" i="0" u="none" strike="noStrike" kern="1200" cap="none" spc="0" normalizeH="0" baseline="0" noProof="0" dirty="0" smtClean="0">
                <a:ln w="6350">
                  <a:noFill/>
                </a:ln>
                <a:solidFill>
                  <a:srgbClr val="FFFF00"/>
                </a:solidFill>
                <a:effectLst>
                  <a:outerShdw blurRad="114300" dist="101600" dir="2700000" algn="tl" rotWithShape="0">
                    <a:srgbClr val="000000">
                      <a:alpha val="40000"/>
                    </a:srgbClr>
                  </a:outerShdw>
                </a:effectLst>
                <a:uLnTx/>
                <a:uFillTx/>
                <a:latin typeface="Arial"/>
                <a:ea typeface="+mj-ea"/>
                <a:cs typeface="+mj-cs"/>
              </a:rPr>
              <a:t>Игровое моделирование строится на принципах: </a:t>
            </a:r>
            <a:endParaRPr kumimoji="0" lang="ru-RU" sz="3200" b="1" i="0" u="none" strike="noStrike" kern="1200" cap="none" spc="0" normalizeH="0" baseline="0" noProof="0" dirty="0">
              <a:ln w="6350">
                <a:noFill/>
              </a:ln>
              <a:solidFill>
                <a:srgbClr val="FFFF00"/>
              </a:solidFill>
              <a:effectLst>
                <a:outerShdw blurRad="114300" dist="101600" dir="2700000" algn="tl" rotWithShape="0">
                  <a:srgbClr val="000000">
                    <a:alpha val="40000"/>
                  </a:srgbClr>
                </a:outerShdw>
              </a:effectLst>
              <a:uLnTx/>
              <a:uFillTx/>
              <a:latin typeface="Arial"/>
              <a:ea typeface="+mj-ea"/>
              <a:cs typeface="+mj-cs"/>
            </a:endParaRPr>
          </a:p>
        </p:txBody>
      </p:sp>
      <p:sp>
        <p:nvSpPr>
          <p:cNvPr id="6" name="Прямоугольник 5"/>
          <p:cNvSpPr/>
          <p:nvPr/>
        </p:nvSpPr>
        <p:spPr>
          <a:xfrm>
            <a:off x="899592" y="1720840"/>
            <a:ext cx="7416824" cy="3539430"/>
          </a:xfrm>
          <a:prstGeom prst="rect">
            <a:avLst/>
          </a:prstGeom>
        </p:spPr>
        <p:txBody>
          <a:bodyPr wrap="square">
            <a:spAutoFit/>
          </a:bodyPr>
          <a:lstStyle/>
          <a:p>
            <a:pPr lvl="0">
              <a:buFont typeface="Wingdings" pitchFamily="2" charset="2"/>
              <a:buChar char="Ø"/>
            </a:pPr>
            <a:r>
              <a:rPr lang="ru-RU" sz="2400" dirty="0">
                <a:solidFill>
                  <a:prstClr val="black"/>
                </a:solidFill>
              </a:rPr>
              <a:t> </a:t>
            </a:r>
            <a:r>
              <a:rPr lang="ru-RU" sz="3200" dirty="0">
                <a:solidFill>
                  <a:prstClr val="black"/>
                </a:solidFill>
                <a:latin typeface="Times New Roman" pitchFamily="18" charset="0"/>
                <a:cs typeface="Times New Roman" pitchFamily="18" charset="0"/>
              </a:rPr>
              <a:t>Коллективной работы</a:t>
            </a:r>
          </a:p>
          <a:p>
            <a:pPr lvl="0">
              <a:buFont typeface="Wingdings" pitchFamily="2" charset="2"/>
              <a:buChar char="Ø"/>
            </a:pPr>
            <a:r>
              <a:rPr lang="ru-RU" sz="3200" dirty="0">
                <a:solidFill>
                  <a:prstClr val="black"/>
                </a:solidFill>
                <a:latin typeface="Times New Roman" pitchFamily="18" charset="0"/>
                <a:cs typeface="Times New Roman" pitchFamily="18" charset="0"/>
              </a:rPr>
              <a:t> Практической полезности</a:t>
            </a:r>
          </a:p>
          <a:p>
            <a:pPr lvl="0">
              <a:buFont typeface="Wingdings" pitchFamily="2" charset="2"/>
              <a:buChar char="Ø"/>
            </a:pPr>
            <a:r>
              <a:rPr lang="ru-RU" sz="3200" dirty="0">
                <a:solidFill>
                  <a:prstClr val="black"/>
                </a:solidFill>
                <a:latin typeface="Times New Roman" pitchFamily="18" charset="0"/>
                <a:cs typeface="Times New Roman" pitchFamily="18" charset="0"/>
              </a:rPr>
              <a:t> Гласности</a:t>
            </a:r>
          </a:p>
          <a:p>
            <a:pPr lvl="0">
              <a:buFont typeface="Wingdings" pitchFamily="2" charset="2"/>
              <a:buChar char="Ø"/>
            </a:pPr>
            <a:r>
              <a:rPr lang="ru-RU" sz="3200" dirty="0">
                <a:solidFill>
                  <a:prstClr val="black"/>
                </a:solidFill>
                <a:latin typeface="Times New Roman" pitchFamily="18" charset="0"/>
                <a:cs typeface="Times New Roman" pitchFamily="18" charset="0"/>
              </a:rPr>
              <a:t> </a:t>
            </a:r>
            <a:r>
              <a:rPr lang="ru-RU" sz="3200" dirty="0" err="1">
                <a:solidFill>
                  <a:prstClr val="black"/>
                </a:solidFill>
                <a:latin typeface="Times New Roman" pitchFamily="18" charset="0"/>
                <a:cs typeface="Times New Roman" pitchFamily="18" charset="0"/>
              </a:rPr>
              <a:t>Соревновательности</a:t>
            </a:r>
            <a:endParaRPr lang="ru-RU" sz="3200" dirty="0">
              <a:solidFill>
                <a:prstClr val="black"/>
              </a:solidFill>
              <a:latin typeface="Times New Roman" pitchFamily="18" charset="0"/>
              <a:cs typeface="Times New Roman" pitchFamily="18" charset="0"/>
            </a:endParaRPr>
          </a:p>
          <a:p>
            <a:pPr lvl="0">
              <a:buFont typeface="Wingdings" pitchFamily="2" charset="2"/>
              <a:buChar char="Ø"/>
            </a:pPr>
            <a:r>
              <a:rPr lang="ru-RU" sz="3200" dirty="0">
                <a:solidFill>
                  <a:prstClr val="black"/>
                </a:solidFill>
                <a:latin typeface="Times New Roman" pitchFamily="18" charset="0"/>
                <a:cs typeface="Times New Roman" pitchFamily="18" charset="0"/>
              </a:rPr>
              <a:t> Максимальной занятости педагогов</a:t>
            </a:r>
          </a:p>
          <a:p>
            <a:pPr lvl="0">
              <a:buFont typeface="Wingdings" pitchFamily="2" charset="2"/>
              <a:buChar char="Ø"/>
            </a:pPr>
            <a:r>
              <a:rPr lang="ru-RU" sz="3200" dirty="0">
                <a:solidFill>
                  <a:prstClr val="black"/>
                </a:solidFill>
                <a:latin typeface="Times New Roman" pitchFamily="18" charset="0"/>
                <a:cs typeface="Times New Roman" pitchFamily="18" charset="0"/>
              </a:rPr>
              <a:t> Неограниченной перспективы творческой деятельности в рамках игры</a:t>
            </a:r>
          </a:p>
        </p:txBody>
      </p:sp>
    </p:spTree>
    <p:extLst>
      <p:ext uri="{BB962C8B-B14F-4D97-AF65-F5344CB8AC3E}">
        <p14:creationId xmlns:p14="http://schemas.microsoft.com/office/powerpoint/2010/main" xmlns="" val="259283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260648"/>
            <a:ext cx="7076296" cy="584775"/>
          </a:xfrm>
          <a:prstGeom prst="rect">
            <a:avLst/>
          </a:prstGeom>
        </p:spPr>
        <p:txBody>
          <a:bodyPr wrap="none">
            <a:spAutoFit/>
          </a:bodyPr>
          <a:lstStyle/>
          <a:p>
            <a:pPr algn="ctr"/>
            <a:r>
              <a:rPr lang="ru-RU" sz="3200" dirty="0" smtClean="0">
                <a:solidFill>
                  <a:schemeClr val="accent6">
                    <a:lumMod val="75000"/>
                  </a:schemeClr>
                </a:solidFill>
                <a:effectLst/>
                <a:latin typeface="Times New Roman"/>
                <a:ea typeface="Times New Roman"/>
              </a:rPr>
              <a:t>задачи метода игрового моделирования</a:t>
            </a:r>
            <a:endParaRPr lang="ru-RU" sz="3200" dirty="0">
              <a:solidFill>
                <a:schemeClr val="accent6">
                  <a:lumMod val="75000"/>
                </a:schemeClr>
              </a:solidFill>
            </a:endParaRPr>
          </a:p>
        </p:txBody>
      </p:sp>
      <p:sp>
        <p:nvSpPr>
          <p:cNvPr id="5" name="Прямоугольник 4"/>
          <p:cNvSpPr/>
          <p:nvPr/>
        </p:nvSpPr>
        <p:spPr>
          <a:xfrm>
            <a:off x="871160" y="879149"/>
            <a:ext cx="7056784" cy="2677656"/>
          </a:xfrm>
          <a:prstGeom prst="rect">
            <a:avLst/>
          </a:prstGeom>
        </p:spPr>
        <p:txBody>
          <a:bodyPr wrap="square">
            <a:spAutoFit/>
          </a:bodyPr>
          <a:lstStyle/>
          <a:p>
            <a:pPr marL="285750" indent="-285750">
              <a:buFont typeface="Wingdings" pitchFamily="2" charset="2"/>
              <a:buChar char="v"/>
            </a:pPr>
            <a:r>
              <a:rPr lang="ru-RU" sz="2400" b="1" dirty="0" smtClean="0">
                <a:effectLst/>
                <a:latin typeface="Times New Roman"/>
                <a:ea typeface="Times New Roman"/>
                <a:cs typeface="Times New Roman"/>
              </a:rPr>
              <a:t>развитие самостоятельности, </a:t>
            </a:r>
          </a:p>
          <a:p>
            <a:pPr marL="285750" indent="-285750">
              <a:buFont typeface="Wingdings" pitchFamily="2" charset="2"/>
              <a:buChar char="v"/>
            </a:pPr>
            <a:r>
              <a:rPr lang="ru-RU" sz="2400" b="1" dirty="0" smtClean="0">
                <a:effectLst/>
                <a:latin typeface="Times New Roman"/>
                <a:ea typeface="Times New Roman"/>
                <a:cs typeface="Times New Roman"/>
              </a:rPr>
              <a:t>активность; </a:t>
            </a:r>
          </a:p>
          <a:p>
            <a:pPr marL="285750" indent="-285750">
              <a:buFont typeface="Wingdings" pitchFamily="2" charset="2"/>
              <a:buChar char="v"/>
            </a:pPr>
            <a:r>
              <a:rPr lang="ru-RU" sz="2400" b="1" dirty="0" smtClean="0">
                <a:effectLst/>
                <a:latin typeface="Times New Roman"/>
                <a:ea typeface="Times New Roman"/>
                <a:cs typeface="Times New Roman"/>
              </a:rPr>
              <a:t>формирование определенного подхода, позиции, </a:t>
            </a:r>
          </a:p>
          <a:p>
            <a:pPr marL="285750" indent="-285750">
              <a:buFont typeface="Wingdings" pitchFamily="2" charset="2"/>
              <a:buChar char="v"/>
            </a:pPr>
            <a:r>
              <a:rPr lang="ru-RU" sz="2400" b="1" dirty="0" smtClean="0">
                <a:effectLst/>
                <a:latin typeface="Times New Roman"/>
                <a:ea typeface="Times New Roman"/>
                <a:cs typeface="Times New Roman"/>
              </a:rPr>
              <a:t>мировоззренческой установки, </a:t>
            </a:r>
          </a:p>
          <a:p>
            <a:pPr marL="285750" indent="-285750">
              <a:buFont typeface="Wingdings" pitchFamily="2" charset="2"/>
              <a:buChar char="v"/>
            </a:pPr>
            <a:r>
              <a:rPr lang="ru-RU" sz="2400" b="1" dirty="0" smtClean="0">
                <a:effectLst/>
                <a:latin typeface="Times New Roman"/>
                <a:ea typeface="Times New Roman"/>
                <a:cs typeface="Times New Roman"/>
              </a:rPr>
              <a:t>развитие коммуникативных качеств,</a:t>
            </a:r>
          </a:p>
          <a:p>
            <a:pPr marL="285750" indent="-285750">
              <a:buFont typeface="Wingdings" pitchFamily="2" charset="2"/>
              <a:buChar char="v"/>
            </a:pPr>
            <a:r>
              <a:rPr lang="ru-RU" sz="2400" b="1" dirty="0" smtClean="0">
                <a:effectLst/>
                <a:latin typeface="Times New Roman"/>
                <a:ea typeface="Times New Roman"/>
                <a:cs typeface="Times New Roman"/>
              </a:rPr>
              <a:t> умения работать   в коллективе. </a:t>
            </a:r>
            <a:endParaRPr lang="ru-RU" sz="2400" b="1" dirty="0">
              <a:effectLst/>
              <a:latin typeface="Calibri"/>
              <a:ea typeface="Calibri"/>
              <a:cs typeface="Times New Roman"/>
            </a:endParaRPr>
          </a:p>
        </p:txBody>
      </p:sp>
      <p:sp>
        <p:nvSpPr>
          <p:cNvPr id="6" name="Прямоугольник 5"/>
          <p:cNvSpPr/>
          <p:nvPr/>
        </p:nvSpPr>
        <p:spPr>
          <a:xfrm>
            <a:off x="911414" y="3578759"/>
            <a:ext cx="6802568" cy="584775"/>
          </a:xfrm>
          <a:prstGeom prst="rect">
            <a:avLst/>
          </a:prstGeom>
        </p:spPr>
        <p:txBody>
          <a:bodyPr wrap="none">
            <a:spAutoFit/>
          </a:bodyPr>
          <a:lstStyle/>
          <a:p>
            <a:pPr algn="ctr"/>
            <a:r>
              <a:rPr lang="ru-RU" sz="3200" dirty="0" smtClean="0">
                <a:solidFill>
                  <a:schemeClr val="accent6">
                    <a:lumMod val="75000"/>
                  </a:schemeClr>
                </a:solidFill>
                <a:effectLst/>
                <a:latin typeface="Times New Roman"/>
                <a:ea typeface="Times New Roman"/>
              </a:rPr>
              <a:t>цель метода игрового моделирования</a:t>
            </a:r>
            <a:endParaRPr lang="ru-RU" sz="3200" dirty="0">
              <a:solidFill>
                <a:schemeClr val="accent6">
                  <a:lumMod val="75000"/>
                </a:schemeClr>
              </a:solidFill>
            </a:endParaRPr>
          </a:p>
        </p:txBody>
      </p:sp>
      <p:sp>
        <p:nvSpPr>
          <p:cNvPr id="7" name="Прямоугольник 6"/>
          <p:cNvSpPr/>
          <p:nvPr/>
        </p:nvSpPr>
        <p:spPr>
          <a:xfrm>
            <a:off x="911414" y="4437112"/>
            <a:ext cx="7414922" cy="1569660"/>
          </a:xfrm>
          <a:prstGeom prst="rect">
            <a:avLst/>
          </a:prstGeom>
        </p:spPr>
        <p:txBody>
          <a:bodyPr wrap="square">
            <a:spAutoFit/>
          </a:bodyPr>
          <a:lstStyle/>
          <a:p>
            <a:r>
              <a:rPr lang="ru-RU" sz="2400" b="1" dirty="0" smtClean="0">
                <a:effectLst/>
                <a:latin typeface="Times New Roman"/>
                <a:ea typeface="Times New Roman"/>
              </a:rPr>
              <a:t>развитие внимания, речи, творческих способностей, рефлексии, умения находить оптимальные или наиболее простые решения, предсказывать результат.</a:t>
            </a:r>
            <a:endParaRPr lang="ru-RU" sz="2400" b="1" dirty="0"/>
          </a:p>
        </p:txBody>
      </p:sp>
    </p:spTree>
    <p:extLst>
      <p:ext uri="{BB962C8B-B14F-4D97-AF65-F5344CB8AC3E}">
        <p14:creationId xmlns:p14="http://schemas.microsoft.com/office/powerpoint/2010/main" xmlns="" val="953129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457200" y="274638"/>
            <a:ext cx="8229600" cy="1143000"/>
          </a:xfrm>
          <a:prstGeom prst="rect">
            <a:avLst/>
          </a:prstGeom>
          <a:solidFill>
            <a:srgbClr val="C00000"/>
          </a:solidFill>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200" b="1" i="0" u="none" strike="noStrike" kern="1200" cap="none" spc="0" normalizeH="0" baseline="0" noProof="0" dirty="0" smtClean="0">
                <a:ln w="6350">
                  <a:noFill/>
                </a:ln>
                <a:solidFill>
                  <a:srgbClr val="FFFF00"/>
                </a:solidFill>
                <a:effectLst>
                  <a:outerShdw blurRad="114300" dist="101600" dir="2700000" algn="tl" rotWithShape="0">
                    <a:srgbClr val="000000">
                      <a:alpha val="40000"/>
                    </a:srgbClr>
                  </a:outerShdw>
                </a:effectLst>
                <a:uLnTx/>
                <a:uFillTx/>
                <a:latin typeface="Arial"/>
                <a:ea typeface="+mj-ea"/>
                <a:cs typeface="+mj-cs"/>
              </a:rPr>
              <a:t>Технологии игрового</a:t>
            </a:r>
            <a:br>
              <a:rPr kumimoji="0" lang="ru-RU" sz="3200" b="1" i="0" u="none" strike="noStrike" kern="1200" cap="none" spc="0" normalizeH="0" baseline="0" noProof="0" dirty="0" smtClean="0">
                <a:ln w="6350">
                  <a:noFill/>
                </a:ln>
                <a:solidFill>
                  <a:srgbClr val="FFFF00"/>
                </a:solidFill>
                <a:effectLst>
                  <a:outerShdw blurRad="114300" dist="101600" dir="2700000" algn="tl" rotWithShape="0">
                    <a:srgbClr val="000000">
                      <a:alpha val="40000"/>
                    </a:srgbClr>
                  </a:outerShdw>
                </a:effectLst>
                <a:uLnTx/>
                <a:uFillTx/>
                <a:latin typeface="Arial"/>
                <a:ea typeface="+mj-ea"/>
                <a:cs typeface="+mj-cs"/>
              </a:rPr>
            </a:br>
            <a:r>
              <a:rPr kumimoji="0" lang="ru-RU" sz="3200" b="1" i="0" u="none" strike="noStrike" kern="1200" cap="none" spc="0" normalizeH="0" baseline="0" noProof="0" dirty="0" smtClean="0">
                <a:ln w="6350">
                  <a:noFill/>
                </a:ln>
                <a:solidFill>
                  <a:srgbClr val="FFFF00"/>
                </a:solidFill>
                <a:effectLst>
                  <a:outerShdw blurRad="114300" dist="101600" dir="2700000" algn="tl" rotWithShape="0">
                    <a:srgbClr val="000000">
                      <a:alpha val="40000"/>
                    </a:srgbClr>
                  </a:outerShdw>
                </a:effectLst>
                <a:uLnTx/>
                <a:uFillTx/>
                <a:latin typeface="Arial"/>
                <a:ea typeface="+mj-ea"/>
                <a:cs typeface="+mj-cs"/>
              </a:rPr>
              <a:t> моделирования:</a:t>
            </a:r>
            <a:endParaRPr kumimoji="0" lang="ru-RU" sz="3200" b="1" i="0" u="none" strike="noStrike" kern="1200" cap="none" spc="0" normalizeH="0" baseline="0" noProof="0" dirty="0">
              <a:ln w="6350">
                <a:noFill/>
              </a:ln>
              <a:solidFill>
                <a:srgbClr val="FFFF00"/>
              </a:solidFill>
              <a:effectLst>
                <a:outerShdw blurRad="114300" dist="101600" dir="2700000" algn="tl" rotWithShape="0">
                  <a:srgbClr val="000000">
                    <a:alpha val="40000"/>
                  </a:srgbClr>
                </a:outerShdw>
              </a:effectLst>
              <a:uLnTx/>
              <a:uFillTx/>
              <a:latin typeface="Arial"/>
              <a:ea typeface="+mj-ea"/>
              <a:cs typeface="+mj-cs"/>
            </a:endParaRPr>
          </a:p>
        </p:txBody>
      </p:sp>
      <p:sp>
        <p:nvSpPr>
          <p:cNvPr id="5" name="Содержимое 2"/>
          <p:cNvSpPr txBox="1">
            <a:spLocks/>
          </p:cNvSpPr>
          <p:nvPr/>
        </p:nvSpPr>
        <p:spPr>
          <a:xfrm>
            <a:off x="457200" y="1600200"/>
            <a:ext cx="8229600" cy="4709160"/>
          </a:xfrm>
          <a:prstGeom prst="rect">
            <a:avLst/>
          </a:prstGeom>
          <a:gradFill rotWithShape="1">
            <a:gsLst>
              <a:gs pos="20000">
                <a:srgbClr val="A5B592">
                  <a:tint val="9000"/>
                </a:srgbClr>
              </a:gs>
              <a:gs pos="100000">
                <a:srgbClr val="A5B592">
                  <a:tint val="70000"/>
                  <a:satMod val="100000"/>
                </a:srgbClr>
              </a:gs>
            </a:gsLst>
            <a:path path="circle">
              <a:fillToRect l="-15000" t="-15000" r="115000" b="115000"/>
            </a:path>
          </a:gradFill>
          <a:ln w="9525" cap="flat" cmpd="sng" algn="ctr">
            <a:solidFill>
              <a:srgbClr val="A5B592">
                <a:shade val="48000"/>
                <a:satMod val="110000"/>
              </a:srgbClr>
            </a:solidFill>
            <a:prstDash val="solid"/>
          </a:ln>
          <a:effectLst>
            <a:innerShdw blurRad="114300">
              <a:prstClr val="black"/>
            </a:innerShdw>
          </a:effectLst>
        </p:spPr>
        <p:txBody>
          <a:bodyPr vert="horz">
            <a:norm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dk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dk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dk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dk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dk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dk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dk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dk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dk1"/>
                </a:solidFill>
                <a:latin typeface="+mn-lt"/>
                <a:ea typeface="+mn-ea"/>
                <a:cs typeface="+mn-cs"/>
              </a:defRPr>
            </a:lvl9pPr>
          </a:lstStyle>
          <a:p>
            <a:pPr marL="548640" marR="0" lvl="0" indent="-411480" algn="l" defTabSz="914400" rtl="0" eaLnBrk="1" fontAlgn="auto" latinLnBrk="0" hangingPunct="1">
              <a:lnSpc>
                <a:spcPct val="100000"/>
              </a:lnSpc>
              <a:spcBef>
                <a:spcPct val="20000"/>
              </a:spcBef>
              <a:spcAft>
                <a:spcPts val="0"/>
              </a:spcAft>
              <a:buClr>
                <a:sysClr val="windowText" lastClr="000000">
                  <a:shade val="95000"/>
                </a:sysClr>
              </a:buClr>
              <a:buSzPct val="65000"/>
              <a:buFont typeface="Wingdings" pitchFamily="2" charset="2"/>
              <a:buChar char="v"/>
              <a:tabLst/>
              <a:defRPr/>
            </a:pPr>
            <a:r>
              <a:rPr kumimoji="0" lang="ru-RU" sz="2400" b="0" i="0" u="none" strike="noStrike" kern="1200" cap="none" spc="0" normalizeH="0" baseline="0" noProof="0" dirty="0" smtClean="0">
                <a:ln>
                  <a:noFill/>
                </a:ln>
                <a:solidFill>
                  <a:sysClr val="windowText" lastClr="000000"/>
                </a:solidFill>
                <a:effectLst/>
                <a:uLnTx/>
                <a:uFillTx/>
                <a:latin typeface="Times New Roman"/>
                <a:ea typeface="+mn-ea"/>
                <a:cs typeface="+mn-cs"/>
              </a:rPr>
              <a:t>Имитационные  игры</a:t>
            </a:r>
          </a:p>
          <a:p>
            <a:pPr marL="548640" marR="0" lvl="0" indent="-411480" algn="l" defTabSz="914400" rtl="0" eaLnBrk="1" fontAlgn="auto" latinLnBrk="0" hangingPunct="1">
              <a:lnSpc>
                <a:spcPct val="100000"/>
              </a:lnSpc>
              <a:spcBef>
                <a:spcPct val="20000"/>
              </a:spcBef>
              <a:spcAft>
                <a:spcPts val="0"/>
              </a:spcAft>
              <a:buClr>
                <a:sysClr val="windowText" lastClr="000000">
                  <a:shade val="95000"/>
                </a:sysClr>
              </a:buClr>
              <a:buSzPct val="65000"/>
              <a:buFont typeface="Wingdings" pitchFamily="2" charset="2"/>
              <a:buChar char="v"/>
              <a:tabLst/>
              <a:defRPr/>
            </a:pPr>
            <a:r>
              <a:rPr kumimoji="0" lang="ru-RU" sz="2400" b="0" i="0" u="none" strike="noStrike" kern="1200" cap="none" spc="0" normalizeH="0" baseline="0" noProof="0" dirty="0" smtClean="0">
                <a:ln>
                  <a:noFill/>
                </a:ln>
                <a:solidFill>
                  <a:sysClr val="windowText" lastClr="000000"/>
                </a:solidFill>
                <a:effectLst/>
                <a:uLnTx/>
                <a:uFillTx/>
                <a:latin typeface="Times New Roman"/>
                <a:ea typeface="+mn-ea"/>
                <a:cs typeface="+mn-cs"/>
              </a:rPr>
              <a:t>Деловые игры</a:t>
            </a:r>
          </a:p>
          <a:p>
            <a:pPr marL="548640" marR="0" lvl="0" indent="-411480" algn="l" defTabSz="914400" rtl="0" eaLnBrk="1" fontAlgn="auto" latinLnBrk="0" hangingPunct="1">
              <a:lnSpc>
                <a:spcPct val="100000"/>
              </a:lnSpc>
              <a:spcBef>
                <a:spcPct val="20000"/>
              </a:spcBef>
              <a:spcAft>
                <a:spcPts val="0"/>
              </a:spcAft>
              <a:buClr>
                <a:sysClr val="windowText" lastClr="000000">
                  <a:shade val="95000"/>
                </a:sysClr>
              </a:buClr>
              <a:buSzPct val="65000"/>
              <a:buFont typeface="Wingdings" pitchFamily="2" charset="2"/>
              <a:buChar char="v"/>
              <a:tabLst/>
              <a:defRPr/>
            </a:pPr>
            <a:r>
              <a:rPr kumimoji="0" lang="ru-RU" sz="2400" b="0" i="0" u="none" strike="noStrike" kern="1200" cap="none" spc="0" normalizeH="0" baseline="0" noProof="0" dirty="0" smtClean="0">
                <a:ln>
                  <a:noFill/>
                </a:ln>
                <a:solidFill>
                  <a:sysClr val="windowText" lastClr="000000"/>
                </a:solidFill>
                <a:effectLst/>
                <a:uLnTx/>
                <a:uFillTx/>
                <a:latin typeface="Times New Roman"/>
                <a:ea typeface="+mn-ea"/>
                <a:cs typeface="+mn-cs"/>
              </a:rPr>
              <a:t>Ситуативно – ролевые игры</a:t>
            </a:r>
          </a:p>
          <a:p>
            <a:pPr marL="548640" marR="0" lvl="0" indent="-411480" algn="l" defTabSz="914400" rtl="0" eaLnBrk="1" fontAlgn="auto" latinLnBrk="0" hangingPunct="1">
              <a:lnSpc>
                <a:spcPct val="100000"/>
              </a:lnSpc>
              <a:spcBef>
                <a:spcPct val="20000"/>
              </a:spcBef>
              <a:spcAft>
                <a:spcPts val="0"/>
              </a:spcAft>
              <a:buClr>
                <a:sysClr val="windowText" lastClr="000000">
                  <a:shade val="95000"/>
                </a:sysClr>
              </a:buClr>
              <a:buSzPct val="65000"/>
              <a:buFont typeface="Wingdings" pitchFamily="2" charset="2"/>
              <a:buChar char="v"/>
              <a:tabLst/>
              <a:defRPr/>
            </a:pPr>
            <a:r>
              <a:rPr kumimoji="0" lang="ru-RU" sz="2400" b="0" i="0" u="none" strike="noStrike" kern="1200" cap="none" spc="0" normalizeH="0" baseline="0" noProof="0" dirty="0" smtClean="0">
                <a:ln>
                  <a:noFill/>
                </a:ln>
                <a:solidFill>
                  <a:sysClr val="windowText" lastClr="000000"/>
                </a:solidFill>
                <a:effectLst/>
                <a:uLnTx/>
                <a:uFillTx/>
                <a:latin typeface="Times New Roman"/>
                <a:ea typeface="+mn-ea"/>
                <a:cs typeface="+mn-cs"/>
              </a:rPr>
              <a:t>Тренинги</a:t>
            </a:r>
          </a:p>
          <a:p>
            <a:pPr marL="548640" marR="0" lvl="0" indent="-411480" algn="l" defTabSz="914400" rtl="0" eaLnBrk="1" fontAlgn="auto" latinLnBrk="0" hangingPunct="1">
              <a:lnSpc>
                <a:spcPct val="100000"/>
              </a:lnSpc>
              <a:spcBef>
                <a:spcPct val="20000"/>
              </a:spcBef>
              <a:spcAft>
                <a:spcPts val="0"/>
              </a:spcAft>
              <a:buClr>
                <a:sysClr val="windowText" lastClr="000000">
                  <a:shade val="95000"/>
                </a:sysClr>
              </a:buClr>
              <a:buSzPct val="65000"/>
              <a:buFont typeface="Wingdings" pitchFamily="2" charset="2"/>
              <a:buChar char="v"/>
              <a:tabLst/>
              <a:defRPr/>
            </a:pPr>
            <a:r>
              <a:rPr kumimoji="0" lang="ru-RU" sz="2400" b="0" i="0" u="none" strike="noStrike" kern="1200" cap="none" spc="0" normalizeH="0" baseline="0" noProof="0" dirty="0" smtClean="0">
                <a:ln>
                  <a:noFill/>
                </a:ln>
                <a:solidFill>
                  <a:sysClr val="windowText" lastClr="000000"/>
                </a:solidFill>
                <a:effectLst/>
                <a:uLnTx/>
                <a:uFillTx/>
                <a:latin typeface="Times New Roman"/>
                <a:ea typeface="+mn-ea"/>
                <a:cs typeface="+mn-cs"/>
              </a:rPr>
              <a:t>КВН</a:t>
            </a:r>
          </a:p>
          <a:p>
            <a:pPr marL="548640" marR="0" lvl="0" indent="-411480" algn="l" defTabSz="914400" rtl="0" eaLnBrk="1" fontAlgn="auto" latinLnBrk="0" hangingPunct="1">
              <a:lnSpc>
                <a:spcPct val="100000"/>
              </a:lnSpc>
              <a:spcBef>
                <a:spcPct val="20000"/>
              </a:spcBef>
              <a:spcAft>
                <a:spcPts val="0"/>
              </a:spcAft>
              <a:buClr>
                <a:sysClr val="windowText" lastClr="000000">
                  <a:shade val="95000"/>
                </a:sysClr>
              </a:buClr>
              <a:buSzPct val="65000"/>
              <a:buFont typeface="Wingdings" pitchFamily="2" charset="2"/>
              <a:buChar char="v"/>
              <a:tabLst/>
              <a:defRPr/>
            </a:pPr>
            <a:r>
              <a:rPr kumimoji="0" lang="ru-RU" sz="2400" b="0" i="0" u="none" strike="noStrike" kern="1200" cap="none" spc="0" normalizeH="0" baseline="0" noProof="0" dirty="0" smtClean="0">
                <a:ln>
                  <a:noFill/>
                </a:ln>
                <a:solidFill>
                  <a:sysClr val="windowText" lastClr="000000"/>
                </a:solidFill>
                <a:effectLst/>
                <a:uLnTx/>
                <a:uFillTx/>
                <a:latin typeface="Times New Roman"/>
                <a:ea typeface="+mn-ea"/>
                <a:cs typeface="+mn-cs"/>
              </a:rPr>
              <a:t>Педагогический пробег</a:t>
            </a:r>
          </a:p>
          <a:p>
            <a:pPr marL="548640" marR="0" lvl="0" indent="-411480" algn="l" defTabSz="914400" rtl="0" eaLnBrk="1" fontAlgn="auto" latinLnBrk="0" hangingPunct="1">
              <a:lnSpc>
                <a:spcPct val="100000"/>
              </a:lnSpc>
              <a:spcBef>
                <a:spcPct val="20000"/>
              </a:spcBef>
              <a:spcAft>
                <a:spcPts val="0"/>
              </a:spcAft>
              <a:buClr>
                <a:sysClr val="windowText" lastClr="000000">
                  <a:shade val="95000"/>
                </a:sysClr>
              </a:buClr>
              <a:buSzPct val="65000"/>
              <a:buFont typeface="Wingdings" pitchFamily="2" charset="2"/>
              <a:buChar char="v"/>
              <a:tabLst/>
              <a:defRPr/>
            </a:pPr>
            <a:r>
              <a:rPr kumimoji="0" lang="ru-RU" sz="2400" b="0" i="0" u="none" strike="noStrike" kern="1200" cap="none" spc="0" normalizeH="0" baseline="0" noProof="0" dirty="0" smtClean="0">
                <a:ln>
                  <a:noFill/>
                </a:ln>
                <a:solidFill>
                  <a:sysClr val="windowText" lastClr="000000"/>
                </a:solidFill>
                <a:effectLst/>
                <a:uLnTx/>
                <a:uFillTx/>
                <a:latin typeface="Times New Roman"/>
                <a:ea typeface="+mn-ea"/>
                <a:cs typeface="+mn-cs"/>
              </a:rPr>
              <a:t>Педагогический ринг</a:t>
            </a:r>
          </a:p>
          <a:p>
            <a:pPr lvl="0">
              <a:buClr>
                <a:sysClr val="windowText" lastClr="000000">
                  <a:shade val="95000"/>
                </a:sysClr>
              </a:buClr>
              <a:buFont typeface="Wingdings" pitchFamily="2" charset="2"/>
              <a:buChar char="v"/>
            </a:pPr>
            <a:r>
              <a:rPr lang="ru-RU" sz="2400" dirty="0">
                <a:latin typeface="Times New Roman"/>
                <a:ea typeface="Times New Roman"/>
              </a:rPr>
              <a:t>Педагогические ситуации</a:t>
            </a:r>
            <a:endParaRPr kumimoji="0" lang="ru-RU" sz="2800" b="0" i="0" u="none" strike="noStrike" kern="1200" cap="none" spc="0" normalizeH="0" baseline="0" noProof="0" dirty="0" smtClean="0">
              <a:ln>
                <a:noFill/>
              </a:ln>
              <a:solidFill>
                <a:sysClr val="windowText" lastClr="000000"/>
              </a:solidFill>
              <a:effectLst/>
              <a:uLnTx/>
              <a:uFillTx/>
              <a:latin typeface="Times New Roman"/>
              <a:ea typeface="+mn-ea"/>
              <a:cs typeface="+mn-cs"/>
            </a:endParaRPr>
          </a:p>
          <a:p>
            <a:pPr marL="548640" marR="0" lvl="0" indent="-411480" algn="l" defTabSz="914400" rtl="0" eaLnBrk="1" fontAlgn="auto" latinLnBrk="0" hangingPunct="1">
              <a:lnSpc>
                <a:spcPct val="100000"/>
              </a:lnSpc>
              <a:spcBef>
                <a:spcPct val="20000"/>
              </a:spcBef>
              <a:spcAft>
                <a:spcPts val="0"/>
              </a:spcAft>
              <a:buClr>
                <a:sysClr val="windowText" lastClr="000000">
                  <a:shade val="95000"/>
                </a:sysClr>
              </a:buClr>
              <a:buSzPct val="65000"/>
              <a:buFont typeface="Wingdings" pitchFamily="2" charset="2"/>
              <a:buChar char="v"/>
              <a:tabLst/>
              <a:defRPr/>
            </a:pPr>
            <a:endParaRPr kumimoji="0" lang="ru-RU" sz="2800" b="0" i="0" u="none" strike="noStrike" kern="1200" cap="none" spc="0" normalizeH="0" baseline="0" noProof="0" dirty="0" smtClean="0">
              <a:ln>
                <a:noFill/>
              </a:ln>
              <a:solidFill>
                <a:sysClr val="windowText" lastClr="000000"/>
              </a:solidFill>
              <a:effectLst/>
              <a:uLnTx/>
              <a:uFillTx/>
              <a:latin typeface="Times New Roman"/>
              <a:ea typeface="+mn-ea"/>
              <a:cs typeface="+mn-cs"/>
            </a:endParaRPr>
          </a:p>
          <a:p>
            <a:pPr marL="548640" marR="0" lvl="0" indent="-411480" algn="l" defTabSz="914400" rtl="0" eaLnBrk="1" fontAlgn="auto" latinLnBrk="0" hangingPunct="1">
              <a:lnSpc>
                <a:spcPct val="100000"/>
              </a:lnSpc>
              <a:spcBef>
                <a:spcPct val="20000"/>
              </a:spcBef>
              <a:spcAft>
                <a:spcPts val="0"/>
              </a:spcAft>
              <a:buClr>
                <a:sysClr val="windowText" lastClr="000000">
                  <a:shade val="95000"/>
                </a:sysClr>
              </a:buClr>
              <a:buSzPct val="65000"/>
              <a:buFont typeface="Wingdings 2"/>
              <a:buNone/>
              <a:tabLst/>
              <a:defRPr/>
            </a:pPr>
            <a:endParaRPr kumimoji="0" lang="ru-RU" sz="2800" b="0" i="0" u="none" strike="noStrike" kern="1200" cap="none" spc="0" normalizeH="0" baseline="0" noProof="0" dirty="0" smtClean="0">
              <a:ln>
                <a:noFill/>
              </a:ln>
              <a:solidFill>
                <a:sysClr val="windowText" lastClr="000000"/>
              </a:solidFill>
              <a:effectLst/>
              <a:uLnTx/>
              <a:uFillTx/>
              <a:latin typeface="Times New Roman"/>
              <a:ea typeface="+mn-ea"/>
              <a:cs typeface="+mn-cs"/>
            </a:endParaRPr>
          </a:p>
          <a:p>
            <a:pPr marL="548640" marR="0" lvl="0" indent="-411480" algn="l" defTabSz="914400" rtl="0" eaLnBrk="1" fontAlgn="auto" latinLnBrk="0" hangingPunct="1">
              <a:lnSpc>
                <a:spcPct val="100000"/>
              </a:lnSpc>
              <a:spcBef>
                <a:spcPct val="20000"/>
              </a:spcBef>
              <a:spcAft>
                <a:spcPts val="0"/>
              </a:spcAft>
              <a:buClr>
                <a:sysClr val="windowText" lastClr="000000">
                  <a:shade val="95000"/>
                </a:sysClr>
              </a:buClr>
              <a:buSzPct val="65000"/>
              <a:buFont typeface="Wingdings" pitchFamily="2" charset="2"/>
              <a:buChar char="v"/>
              <a:tabLst/>
              <a:defRPr/>
            </a:pPr>
            <a:endParaRPr kumimoji="0" lang="ru-RU" sz="2800" b="0" i="0" u="none" strike="noStrike" kern="1200" cap="none" spc="0" normalizeH="0" baseline="0" noProof="0" dirty="0" smtClean="0">
              <a:ln>
                <a:noFill/>
              </a:ln>
              <a:solidFill>
                <a:sysClr val="windowText" lastClr="000000"/>
              </a:solidFill>
              <a:effectLst/>
              <a:uLnTx/>
              <a:uFillTx/>
              <a:latin typeface="Times New Roman"/>
              <a:ea typeface="+mn-ea"/>
              <a:cs typeface="+mn-cs"/>
            </a:endParaRPr>
          </a:p>
          <a:p>
            <a:pPr marL="548640" marR="0" lvl="0" indent="-411480" algn="l" defTabSz="914400" rtl="0" eaLnBrk="1" fontAlgn="auto" latinLnBrk="0" hangingPunct="1">
              <a:lnSpc>
                <a:spcPct val="100000"/>
              </a:lnSpc>
              <a:spcBef>
                <a:spcPct val="20000"/>
              </a:spcBef>
              <a:spcAft>
                <a:spcPts val="0"/>
              </a:spcAft>
              <a:buClr>
                <a:sysClr val="windowText" lastClr="000000">
                  <a:shade val="95000"/>
                </a:sysClr>
              </a:buClr>
              <a:buSzPct val="65000"/>
              <a:buFont typeface="Wingdings" pitchFamily="2" charset="2"/>
              <a:buChar char="v"/>
              <a:tabLst/>
              <a:defRPr/>
            </a:pPr>
            <a:endParaRPr kumimoji="0" lang="ru-RU" sz="2800" b="0" i="0" u="none" strike="noStrike" kern="1200" cap="none" spc="0" normalizeH="0" baseline="0" noProof="0" dirty="0" smtClean="0">
              <a:ln>
                <a:noFill/>
              </a:ln>
              <a:solidFill>
                <a:sysClr val="windowText" lastClr="000000"/>
              </a:solidFill>
              <a:effectLst/>
              <a:uLnTx/>
              <a:uFillTx/>
              <a:latin typeface="Times New Roman"/>
              <a:ea typeface="+mn-ea"/>
              <a:cs typeface="+mn-cs"/>
            </a:endParaRPr>
          </a:p>
          <a:p>
            <a:pPr marL="548640" marR="0" lvl="0" indent="-411480" algn="l" defTabSz="914400" rtl="0" eaLnBrk="1" fontAlgn="auto" latinLnBrk="0" hangingPunct="1">
              <a:lnSpc>
                <a:spcPct val="100000"/>
              </a:lnSpc>
              <a:spcBef>
                <a:spcPct val="20000"/>
              </a:spcBef>
              <a:spcAft>
                <a:spcPts val="0"/>
              </a:spcAft>
              <a:buClr>
                <a:sysClr val="windowText" lastClr="000000">
                  <a:shade val="95000"/>
                </a:sysClr>
              </a:buClr>
              <a:buSzPct val="65000"/>
              <a:buFont typeface="Wingdings 2"/>
              <a:buNone/>
              <a:tabLst/>
              <a:defRPr/>
            </a:pPr>
            <a:endParaRPr kumimoji="0" lang="ru-RU" sz="2800" b="0" i="0" u="none" strike="noStrike" kern="1200" cap="none" spc="0" normalizeH="0" baseline="0" noProof="0" dirty="0" smtClean="0">
              <a:ln>
                <a:noFill/>
              </a:ln>
              <a:solidFill>
                <a:sysClr val="windowText" lastClr="000000"/>
              </a:solidFill>
              <a:effectLst/>
              <a:uLnTx/>
              <a:uFillTx/>
              <a:latin typeface="Times New Roman"/>
              <a:ea typeface="+mn-ea"/>
              <a:cs typeface="+mn-cs"/>
            </a:endParaRPr>
          </a:p>
          <a:p>
            <a:pPr marL="548640" marR="0" lvl="0" indent="-411480" algn="l" defTabSz="914400" rtl="0" eaLnBrk="1" fontAlgn="auto" latinLnBrk="0" hangingPunct="1">
              <a:lnSpc>
                <a:spcPct val="100000"/>
              </a:lnSpc>
              <a:spcBef>
                <a:spcPct val="20000"/>
              </a:spcBef>
              <a:spcAft>
                <a:spcPts val="0"/>
              </a:spcAft>
              <a:buClr>
                <a:sysClr val="windowText" lastClr="000000">
                  <a:shade val="95000"/>
                </a:sysClr>
              </a:buClr>
              <a:buSzPct val="65000"/>
              <a:buFont typeface="Wingdings" pitchFamily="2" charset="2"/>
              <a:buChar char="v"/>
              <a:tabLst/>
              <a:defRPr/>
            </a:pPr>
            <a:endParaRPr kumimoji="0" lang="ru-RU" sz="2800" b="0" i="0" u="none" strike="noStrike" kern="1200" cap="none" spc="0" normalizeH="0" baseline="0" noProof="0" dirty="0">
              <a:ln>
                <a:noFill/>
              </a:ln>
              <a:solidFill>
                <a:sysClr val="windowText" lastClr="000000"/>
              </a:solidFill>
              <a:effectLst/>
              <a:uLnTx/>
              <a:uFillTx/>
              <a:latin typeface="Times New Roman"/>
              <a:ea typeface="+mn-ea"/>
              <a:cs typeface="+mn-cs"/>
            </a:endParaRPr>
          </a:p>
        </p:txBody>
      </p:sp>
    </p:spTree>
    <p:extLst>
      <p:ext uri="{BB962C8B-B14F-4D97-AF65-F5344CB8AC3E}">
        <p14:creationId xmlns:p14="http://schemas.microsoft.com/office/powerpoint/2010/main" xmlns="" val="114821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blinds(horizontal)">
                                      <p:cBhvr>
                                        <p:cTn id="12" dur="500"/>
                                        <p:tgtEl>
                                          <p:spTgt spid="5">
                                            <p:bg/>
                                          </p:spTgt>
                                        </p:tgtEl>
                                      </p:cBhvr>
                                    </p:animEffect>
                                  </p:childTnLst>
                                </p:cTn>
                              </p:par>
                            </p:childTnLst>
                          </p:cTn>
                        </p:par>
                        <p:par>
                          <p:cTn id="13" fill="hold">
                            <p:stCondLst>
                              <p:cond delay="1000"/>
                            </p:stCondLst>
                            <p:childTnLst>
                              <p:par>
                                <p:cTn id="14" presetID="3" presetClass="entr" presetSubtype="10" fill="hold" grpId="0" nodeType="after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blinds(horizontal)">
                                      <p:cBhvr>
                                        <p:cTn id="16" dur="500"/>
                                        <p:tgtEl>
                                          <p:spTgt spid="5">
                                            <p:txEl>
                                              <p:pRg st="0" end="0"/>
                                            </p:txEl>
                                          </p:spTgt>
                                        </p:tgtEl>
                                      </p:cBhvr>
                                    </p:animEffect>
                                  </p:childTnLst>
                                </p:cTn>
                              </p:par>
                            </p:childTnLst>
                          </p:cTn>
                        </p:par>
                        <p:par>
                          <p:cTn id="17" fill="hold">
                            <p:stCondLst>
                              <p:cond delay="1500"/>
                            </p:stCondLst>
                            <p:childTnLst>
                              <p:par>
                                <p:cTn id="18" presetID="3" presetClass="entr" presetSubtype="10" fill="hold" grpId="0" nodeType="after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blinds(horizontal)">
                                      <p:cBhvr>
                                        <p:cTn id="20" dur="500"/>
                                        <p:tgtEl>
                                          <p:spTgt spid="5">
                                            <p:txEl>
                                              <p:pRg st="1" end="1"/>
                                            </p:txEl>
                                          </p:spTgt>
                                        </p:tgtEl>
                                      </p:cBhvr>
                                    </p:animEffect>
                                  </p:childTnLst>
                                </p:cTn>
                              </p:par>
                            </p:childTnLst>
                          </p:cTn>
                        </p:par>
                        <p:par>
                          <p:cTn id="21" fill="hold">
                            <p:stCondLst>
                              <p:cond delay="2000"/>
                            </p:stCondLst>
                            <p:childTnLst>
                              <p:par>
                                <p:cTn id="22" presetID="3" presetClass="entr" presetSubtype="10" fill="hold" grpId="0" nodeType="after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blinds(horizontal)">
                                      <p:cBhvr>
                                        <p:cTn id="24" dur="500"/>
                                        <p:tgtEl>
                                          <p:spTgt spid="5">
                                            <p:txEl>
                                              <p:pRg st="2" end="2"/>
                                            </p:txEl>
                                          </p:spTgt>
                                        </p:tgtEl>
                                      </p:cBhvr>
                                    </p:animEffect>
                                  </p:childTnLst>
                                </p:cTn>
                              </p:par>
                            </p:childTnLst>
                          </p:cTn>
                        </p:par>
                        <p:par>
                          <p:cTn id="25" fill="hold">
                            <p:stCondLst>
                              <p:cond delay="2500"/>
                            </p:stCondLst>
                            <p:childTnLst>
                              <p:par>
                                <p:cTn id="26" presetID="3" presetClass="entr" presetSubtype="10" fill="hold" grpId="0" nodeType="after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blinds(horizontal)">
                                      <p:cBhvr>
                                        <p:cTn id="28" dur="500"/>
                                        <p:tgtEl>
                                          <p:spTgt spid="5">
                                            <p:txEl>
                                              <p:pRg st="3" end="3"/>
                                            </p:txEl>
                                          </p:spTgt>
                                        </p:tgtEl>
                                      </p:cBhvr>
                                    </p:animEffect>
                                  </p:childTnLst>
                                </p:cTn>
                              </p:par>
                            </p:childTnLst>
                          </p:cTn>
                        </p:par>
                        <p:par>
                          <p:cTn id="29" fill="hold">
                            <p:stCondLst>
                              <p:cond delay="3000"/>
                            </p:stCondLst>
                            <p:childTnLst>
                              <p:par>
                                <p:cTn id="30" presetID="3" presetClass="entr" presetSubtype="10" fill="hold" grpId="0" nodeType="after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blinds(horizontal)">
                                      <p:cBhvr>
                                        <p:cTn id="32" dur="500"/>
                                        <p:tgtEl>
                                          <p:spTgt spid="5">
                                            <p:txEl>
                                              <p:pRg st="4" end="4"/>
                                            </p:txEl>
                                          </p:spTgt>
                                        </p:tgtEl>
                                      </p:cBhvr>
                                    </p:animEffect>
                                  </p:childTnLst>
                                </p:cTn>
                              </p:par>
                            </p:childTnLst>
                          </p:cTn>
                        </p:par>
                        <p:par>
                          <p:cTn id="33" fill="hold">
                            <p:stCondLst>
                              <p:cond delay="3500"/>
                            </p:stCondLst>
                            <p:childTnLst>
                              <p:par>
                                <p:cTn id="34" presetID="3" presetClass="entr" presetSubtype="10" fill="hold" grpId="0" nodeType="after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Effect transition="in" filter="blinds(horizontal)">
                                      <p:cBhvr>
                                        <p:cTn id="36" dur="500"/>
                                        <p:tgtEl>
                                          <p:spTgt spid="5">
                                            <p:txEl>
                                              <p:pRg st="5" end="5"/>
                                            </p:txEl>
                                          </p:spTgt>
                                        </p:tgtEl>
                                      </p:cBhvr>
                                    </p:animEffect>
                                  </p:childTnLst>
                                </p:cTn>
                              </p:par>
                            </p:childTnLst>
                          </p:cTn>
                        </p:par>
                        <p:par>
                          <p:cTn id="37" fill="hold">
                            <p:stCondLst>
                              <p:cond delay="4000"/>
                            </p:stCondLst>
                            <p:childTnLst>
                              <p:par>
                                <p:cTn id="38" presetID="3" presetClass="entr" presetSubtype="10" fill="hold" grpId="0" nodeType="afterEffect">
                                  <p:stCondLst>
                                    <p:cond delay="0"/>
                                  </p:stCondLst>
                                  <p:childTnLst>
                                    <p:set>
                                      <p:cBhvr>
                                        <p:cTn id="39" dur="1" fill="hold">
                                          <p:stCondLst>
                                            <p:cond delay="0"/>
                                          </p:stCondLst>
                                        </p:cTn>
                                        <p:tgtEl>
                                          <p:spTgt spid="5">
                                            <p:txEl>
                                              <p:pRg st="6" end="6"/>
                                            </p:txEl>
                                          </p:spTgt>
                                        </p:tgtEl>
                                        <p:attrNameLst>
                                          <p:attrName>style.visibility</p:attrName>
                                        </p:attrNameLst>
                                      </p:cBhvr>
                                      <p:to>
                                        <p:strVal val="visible"/>
                                      </p:to>
                                    </p:set>
                                    <p:animEffect transition="in" filter="blinds(horizontal)">
                                      <p:cBhvr>
                                        <p:cTn id="40"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Овал 7"/>
          <p:cNvSpPr/>
          <p:nvPr/>
        </p:nvSpPr>
        <p:spPr>
          <a:xfrm>
            <a:off x="560278" y="332656"/>
            <a:ext cx="8326909" cy="864096"/>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lvl="0"/>
            <a:r>
              <a:rPr lang="ru-RU" dirty="0">
                <a:solidFill>
                  <a:schemeClr val="tx1"/>
                </a:solidFill>
                <a:latin typeface="Times New Roman"/>
                <a:ea typeface="Times New Roman"/>
              </a:rPr>
              <a:t>Тренинг (быстрое реагирование, быстрое обучение). </a:t>
            </a:r>
            <a:endParaRPr lang="ru-RU" dirty="0">
              <a:solidFill>
                <a:schemeClr val="tx1"/>
              </a:solidFill>
            </a:endParaRPr>
          </a:p>
        </p:txBody>
      </p:sp>
      <p:sp>
        <p:nvSpPr>
          <p:cNvPr id="9" name="Овал 8"/>
          <p:cNvSpPr/>
          <p:nvPr/>
        </p:nvSpPr>
        <p:spPr>
          <a:xfrm>
            <a:off x="560278" y="1052736"/>
            <a:ext cx="8352928" cy="129614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lvl="0"/>
            <a:r>
              <a:rPr lang="ru-RU" dirty="0">
                <a:solidFill>
                  <a:schemeClr val="tx1"/>
                </a:solidFill>
                <a:latin typeface="Times New Roman"/>
                <a:ea typeface="Times New Roman"/>
              </a:rPr>
              <a:t>Педагогический ринг - ориентирует педагогов на изучение новейших исследований в психологии и педагогике, методической литературе</a:t>
            </a:r>
            <a:endParaRPr lang="ru-RU" dirty="0">
              <a:solidFill>
                <a:schemeClr val="tx1"/>
              </a:solidFill>
            </a:endParaRPr>
          </a:p>
        </p:txBody>
      </p:sp>
      <p:sp>
        <p:nvSpPr>
          <p:cNvPr id="10" name="Овал 9"/>
          <p:cNvSpPr/>
          <p:nvPr/>
        </p:nvSpPr>
        <p:spPr>
          <a:xfrm>
            <a:off x="534259" y="2204864"/>
            <a:ext cx="8352928" cy="1512168"/>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smtClean="0">
                <a:solidFill>
                  <a:schemeClr val="tx1"/>
                </a:solidFill>
                <a:effectLst/>
                <a:latin typeface="Times New Roman"/>
                <a:ea typeface="Times New Roman"/>
              </a:rPr>
              <a:t>КВН, Что? Где? Когда? Счастливый случай. Успешно используется для выработки быстрой реакции на изменение педагогической ситуации</a:t>
            </a:r>
            <a:endParaRPr lang="ru-RU" dirty="0">
              <a:solidFill>
                <a:schemeClr val="tx1"/>
              </a:solidFill>
            </a:endParaRPr>
          </a:p>
        </p:txBody>
      </p:sp>
      <p:sp>
        <p:nvSpPr>
          <p:cNvPr id="11" name="Овал 10"/>
          <p:cNvSpPr/>
          <p:nvPr/>
        </p:nvSpPr>
        <p:spPr>
          <a:xfrm>
            <a:off x="692843" y="3501008"/>
            <a:ext cx="8208911" cy="144016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smtClean="0">
                <a:solidFill>
                  <a:schemeClr val="tx1"/>
                </a:solidFill>
                <a:effectLst/>
                <a:latin typeface="Times New Roman"/>
                <a:ea typeface="Times New Roman"/>
              </a:rPr>
              <a:t>Педагогические ситуации, экспромт - метод активизации педагогического познания в процессе повседневного общения, взаимосвязи с детьми, родителями, коллегами</a:t>
            </a:r>
            <a:endParaRPr lang="ru-RU" dirty="0">
              <a:solidFill>
                <a:schemeClr val="tx1"/>
              </a:solidFill>
            </a:endParaRPr>
          </a:p>
        </p:txBody>
      </p:sp>
      <p:sp>
        <p:nvSpPr>
          <p:cNvPr id="12" name="Овал 11"/>
          <p:cNvSpPr/>
          <p:nvPr/>
        </p:nvSpPr>
        <p:spPr>
          <a:xfrm>
            <a:off x="692843" y="4797152"/>
            <a:ext cx="8220363" cy="108012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smtClean="0">
                <a:effectLst/>
                <a:latin typeface="Times New Roman"/>
                <a:ea typeface="Times New Roman"/>
              </a:rPr>
              <a:t>В ролевых играх игровой комп­лекс является динамичной системой,   в которой есть ролевое общение.</a:t>
            </a:r>
            <a:endParaRPr lang="ru-RU" dirty="0"/>
          </a:p>
        </p:txBody>
      </p:sp>
      <p:sp>
        <p:nvSpPr>
          <p:cNvPr id="13" name="Овал 12"/>
          <p:cNvSpPr/>
          <p:nvPr/>
        </p:nvSpPr>
        <p:spPr>
          <a:xfrm>
            <a:off x="692843" y="5733256"/>
            <a:ext cx="8055621" cy="93610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smtClean="0">
                <a:effectLst/>
                <a:latin typeface="Times New Roman"/>
                <a:ea typeface="Times New Roman"/>
              </a:rPr>
              <a:t>Деловые игры подразумевают моделирование реального процесса</a:t>
            </a:r>
            <a:endParaRPr lang="ru-RU" dirty="0"/>
          </a:p>
        </p:txBody>
      </p:sp>
    </p:spTree>
    <p:extLst>
      <p:ext uri="{BB962C8B-B14F-4D97-AF65-F5344CB8AC3E}">
        <p14:creationId xmlns:p14="http://schemas.microsoft.com/office/powerpoint/2010/main" xmlns="" val="9668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13455" y="320926"/>
            <a:ext cx="2912720" cy="646331"/>
          </a:xfrm>
          <a:prstGeom prst="rect">
            <a:avLst/>
          </a:prstGeom>
        </p:spPr>
        <p:txBody>
          <a:bodyPr wrap="none">
            <a:spAutoFit/>
          </a:bodyPr>
          <a:lstStyle/>
          <a:p>
            <a:r>
              <a:rPr lang="ru-RU" sz="3600" b="1" dirty="0" smtClean="0">
                <a:solidFill>
                  <a:schemeClr val="accent6">
                    <a:lumMod val="75000"/>
                  </a:schemeClr>
                </a:solidFill>
                <a:effectLst/>
                <a:latin typeface="Times New Roman"/>
                <a:ea typeface="Times New Roman"/>
              </a:rPr>
              <a:t>деловая игра</a:t>
            </a:r>
            <a:endParaRPr lang="ru-RU" sz="3600" b="1" dirty="0">
              <a:solidFill>
                <a:schemeClr val="accent6">
                  <a:lumMod val="75000"/>
                </a:schemeClr>
              </a:solidFill>
            </a:endParaRPr>
          </a:p>
        </p:txBody>
      </p:sp>
      <p:sp>
        <p:nvSpPr>
          <p:cNvPr id="5" name="Овал 4"/>
          <p:cNvSpPr/>
          <p:nvPr/>
        </p:nvSpPr>
        <p:spPr>
          <a:xfrm>
            <a:off x="107504" y="1772816"/>
            <a:ext cx="3384376" cy="1152128"/>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smtClean="0">
                <a:solidFill>
                  <a:srgbClr val="000000"/>
                </a:solidFill>
                <a:effectLst/>
                <a:latin typeface="Times New Roman"/>
                <a:ea typeface="Times New Roman"/>
              </a:rPr>
              <a:t>метод </a:t>
            </a:r>
            <a:r>
              <a:rPr lang="ru-RU" dirty="0" err="1" smtClean="0">
                <a:solidFill>
                  <a:srgbClr val="000000"/>
                </a:solidFill>
                <a:effectLst/>
                <a:latin typeface="Times New Roman"/>
                <a:ea typeface="Times New Roman"/>
              </a:rPr>
              <a:t>имитации,игры</a:t>
            </a:r>
            <a:r>
              <a:rPr lang="ru-RU" dirty="0" smtClean="0">
                <a:solidFill>
                  <a:srgbClr val="000000"/>
                </a:solidFill>
                <a:effectLst/>
                <a:latin typeface="Times New Roman"/>
                <a:ea typeface="Times New Roman"/>
              </a:rPr>
              <a:t> по заданным правилам </a:t>
            </a:r>
            <a:endParaRPr lang="ru-RU" dirty="0"/>
          </a:p>
        </p:txBody>
      </p:sp>
      <p:sp>
        <p:nvSpPr>
          <p:cNvPr id="8" name="Овал 7"/>
          <p:cNvSpPr/>
          <p:nvPr/>
        </p:nvSpPr>
        <p:spPr>
          <a:xfrm>
            <a:off x="395535" y="3828502"/>
            <a:ext cx="3512469" cy="132869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smtClean="0">
                <a:solidFill>
                  <a:srgbClr val="000000"/>
                </a:solidFill>
                <a:effectLst/>
                <a:latin typeface="Times New Roman"/>
                <a:ea typeface="Times New Roman"/>
              </a:rPr>
              <a:t>имитационный эксперимент, форма ролевого общения</a:t>
            </a:r>
            <a:endParaRPr lang="ru-RU" dirty="0"/>
          </a:p>
        </p:txBody>
      </p:sp>
      <p:sp>
        <p:nvSpPr>
          <p:cNvPr id="11" name="Овал 10"/>
          <p:cNvSpPr/>
          <p:nvPr/>
        </p:nvSpPr>
        <p:spPr>
          <a:xfrm>
            <a:off x="2987824" y="5013176"/>
            <a:ext cx="3240359" cy="136815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smtClean="0">
                <a:solidFill>
                  <a:srgbClr val="000000"/>
                </a:solidFill>
                <a:effectLst/>
                <a:latin typeface="Times New Roman"/>
                <a:ea typeface="Times New Roman"/>
              </a:rPr>
              <a:t>ими­тация модели деятельности</a:t>
            </a:r>
            <a:endParaRPr lang="ru-RU" dirty="0"/>
          </a:p>
        </p:txBody>
      </p:sp>
      <p:sp>
        <p:nvSpPr>
          <p:cNvPr id="17" name="Овал 16"/>
          <p:cNvSpPr/>
          <p:nvPr/>
        </p:nvSpPr>
        <p:spPr>
          <a:xfrm>
            <a:off x="5148064" y="3681028"/>
            <a:ext cx="3456384" cy="147616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smtClean="0">
                <a:solidFill>
                  <a:srgbClr val="000000"/>
                </a:solidFill>
                <a:effectLst/>
                <a:latin typeface="Times New Roman"/>
                <a:ea typeface="Times New Roman"/>
              </a:rPr>
              <a:t>имитация реаль­ных процессов на игровой модели</a:t>
            </a:r>
            <a:endParaRPr lang="ru-RU" dirty="0"/>
          </a:p>
        </p:txBody>
      </p:sp>
      <p:sp>
        <p:nvSpPr>
          <p:cNvPr id="18" name="Овал 17"/>
          <p:cNvSpPr/>
          <p:nvPr/>
        </p:nvSpPr>
        <p:spPr>
          <a:xfrm>
            <a:off x="5436096" y="1710451"/>
            <a:ext cx="3520142" cy="118058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smtClean="0">
                <a:solidFill>
                  <a:srgbClr val="000000"/>
                </a:solidFill>
                <a:effectLst/>
                <a:latin typeface="Times New Roman"/>
                <a:ea typeface="Times New Roman"/>
              </a:rPr>
              <a:t>активный метод обу­чения</a:t>
            </a:r>
            <a:endParaRPr lang="ru-RU" dirty="0"/>
          </a:p>
        </p:txBody>
      </p:sp>
    </p:spTree>
    <p:extLst>
      <p:ext uri="{BB962C8B-B14F-4D97-AF65-F5344CB8AC3E}">
        <p14:creationId xmlns:p14="http://schemas.microsoft.com/office/powerpoint/2010/main" xmlns="" val="41467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1"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457200" y="285728"/>
            <a:ext cx="8229600" cy="1131910"/>
          </a:xfrm>
          <a:prstGeom prst="rect">
            <a:avLst/>
          </a:prstGeom>
          <a:solidFill>
            <a:srgbClr val="C00000"/>
          </a:solidFill>
        </p:spPr>
        <p:txBody>
          <a:bodyPr vert="horz" anchor="ctr">
            <a:normAutofit fontScale="75000" lnSpcReduction="20000"/>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lvl="0"/>
            <a:r>
              <a:rPr kumimoji="0" lang="ru-RU" sz="4100" b="1" i="0" u="none" strike="noStrike" kern="1200" cap="none" spc="0" normalizeH="0" baseline="0" noProof="0" dirty="0" smtClean="0">
                <a:ln w="6350">
                  <a:noFill/>
                </a:ln>
                <a:gradFill>
                  <a:gsLst>
                    <a:gs pos="0">
                      <a:srgbClr val="A5B592">
                        <a:tint val="73000"/>
                        <a:satMod val="145000"/>
                      </a:srgbClr>
                    </a:gs>
                    <a:gs pos="73000">
                      <a:srgbClr val="A5B592">
                        <a:tint val="73000"/>
                        <a:satMod val="145000"/>
                      </a:srgbClr>
                    </a:gs>
                    <a:gs pos="100000">
                      <a:srgbClr val="A5B592">
                        <a:tint val="83000"/>
                        <a:satMod val="143000"/>
                      </a:srgbClr>
                    </a:gs>
                  </a:gsLst>
                  <a:lin ang="4800000" scaled="1"/>
                </a:gradFill>
                <a:effectLst>
                  <a:outerShdw blurRad="114300" dist="101600" dir="2700000" algn="tl" rotWithShape="0">
                    <a:srgbClr val="000000">
                      <a:alpha val="40000"/>
                    </a:srgbClr>
                  </a:outerShdw>
                </a:effectLst>
                <a:uLnTx/>
                <a:uFillTx/>
                <a:latin typeface="Arial"/>
                <a:ea typeface="+mj-ea"/>
                <a:cs typeface="+mj-cs"/>
              </a:rPr>
              <a:t/>
            </a:r>
            <a:br>
              <a:rPr kumimoji="0" lang="ru-RU" sz="4100" b="1" i="0" u="none" strike="noStrike" kern="1200" cap="none" spc="0" normalizeH="0" baseline="0" noProof="0" dirty="0" smtClean="0">
                <a:ln w="6350">
                  <a:noFill/>
                </a:ln>
                <a:gradFill>
                  <a:gsLst>
                    <a:gs pos="0">
                      <a:srgbClr val="A5B592">
                        <a:tint val="73000"/>
                        <a:satMod val="145000"/>
                      </a:srgbClr>
                    </a:gs>
                    <a:gs pos="73000">
                      <a:srgbClr val="A5B592">
                        <a:tint val="73000"/>
                        <a:satMod val="145000"/>
                      </a:srgbClr>
                    </a:gs>
                    <a:gs pos="100000">
                      <a:srgbClr val="A5B592">
                        <a:tint val="83000"/>
                        <a:satMod val="143000"/>
                      </a:srgbClr>
                    </a:gs>
                  </a:gsLst>
                  <a:lin ang="4800000" scaled="1"/>
                </a:gradFill>
                <a:effectLst>
                  <a:outerShdw blurRad="114300" dist="101600" dir="2700000" algn="tl" rotWithShape="0">
                    <a:srgbClr val="000000">
                      <a:alpha val="40000"/>
                    </a:srgbClr>
                  </a:outerShdw>
                </a:effectLst>
                <a:uLnTx/>
                <a:uFillTx/>
                <a:latin typeface="Arial"/>
                <a:ea typeface="+mj-ea"/>
                <a:cs typeface="+mj-cs"/>
              </a:rPr>
            </a:br>
            <a:r>
              <a:rPr lang="ru-RU" sz="3600" dirty="0">
                <a:solidFill>
                  <a:srgbClr val="FFFF00"/>
                </a:solidFill>
                <a:latin typeface="Arial"/>
              </a:rPr>
              <a:t>Структура метода игрового моделирования</a:t>
            </a:r>
            <a:r>
              <a:rPr kumimoji="0" lang="ru-RU" sz="3600" b="1" i="0" u="none" strike="noStrike" kern="1200" cap="none" spc="0" normalizeH="0" baseline="0" noProof="0" dirty="0" smtClean="0">
                <a:ln w="6350">
                  <a:noFill/>
                </a:ln>
                <a:solidFill>
                  <a:srgbClr val="FFFF00"/>
                </a:solidFill>
                <a:effectLst>
                  <a:outerShdw blurRad="114300" dist="101600" dir="2700000" algn="tl" rotWithShape="0">
                    <a:srgbClr val="000000">
                      <a:alpha val="40000"/>
                    </a:srgbClr>
                  </a:outerShdw>
                </a:effectLst>
                <a:uLnTx/>
                <a:uFillTx/>
                <a:latin typeface="Arial"/>
                <a:ea typeface="+mj-ea"/>
                <a:cs typeface="+mj-cs"/>
              </a:rPr>
              <a:t/>
            </a:r>
            <a:br>
              <a:rPr kumimoji="0" lang="ru-RU" sz="3600" b="1" i="0" u="none" strike="noStrike" kern="1200" cap="none" spc="0" normalizeH="0" baseline="0" noProof="0" dirty="0" smtClean="0">
                <a:ln w="6350">
                  <a:noFill/>
                </a:ln>
                <a:solidFill>
                  <a:srgbClr val="FFFF00"/>
                </a:solidFill>
                <a:effectLst>
                  <a:outerShdw blurRad="114300" dist="101600" dir="2700000" algn="tl" rotWithShape="0">
                    <a:srgbClr val="000000">
                      <a:alpha val="40000"/>
                    </a:srgbClr>
                  </a:outerShdw>
                </a:effectLst>
                <a:uLnTx/>
                <a:uFillTx/>
                <a:latin typeface="Arial"/>
                <a:ea typeface="+mj-ea"/>
                <a:cs typeface="+mj-cs"/>
              </a:rPr>
            </a:br>
            <a:endParaRPr kumimoji="0" lang="ru-RU" sz="3600" b="1" i="0" u="none" strike="noStrike" kern="1200" cap="none" spc="0" normalizeH="0" baseline="0" noProof="0" dirty="0">
              <a:ln w="6350">
                <a:noFill/>
              </a:ln>
              <a:solidFill>
                <a:srgbClr val="FFFF00"/>
              </a:solidFill>
              <a:effectLst>
                <a:outerShdw blurRad="114300" dist="101600" dir="2700000" algn="tl" rotWithShape="0">
                  <a:srgbClr val="000000">
                    <a:alpha val="40000"/>
                  </a:srgbClr>
                </a:outerShdw>
              </a:effectLst>
              <a:uLnTx/>
              <a:uFillTx/>
              <a:latin typeface="Arial"/>
              <a:ea typeface="+mj-ea"/>
              <a:cs typeface="+mj-cs"/>
            </a:endParaRPr>
          </a:p>
        </p:txBody>
      </p:sp>
      <p:graphicFrame>
        <p:nvGraphicFramePr>
          <p:cNvPr id="3" name="Содержимое 3"/>
          <p:cNvGraphicFramePr>
            <a:graphicFrameLocks/>
          </p:cNvGraphicFramePr>
          <p:nvPr>
            <p:extLst>
              <p:ext uri="{D42A27DB-BD31-4B8C-83A1-F6EECF244321}">
                <p14:modId xmlns:p14="http://schemas.microsoft.com/office/powerpoint/2010/main" xmlns="" val="430197732"/>
              </p:ext>
            </p:extLst>
          </p:nvPr>
        </p:nvGraphicFramePr>
        <p:xfrm>
          <a:off x="428596" y="1571612"/>
          <a:ext cx="8229600" cy="470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3730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15"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99792" y="260648"/>
            <a:ext cx="3641125" cy="584775"/>
          </a:xfrm>
          <a:prstGeom prst="rect">
            <a:avLst/>
          </a:prstGeom>
        </p:spPr>
        <p:txBody>
          <a:bodyPr wrap="none">
            <a:spAutoFit/>
          </a:bodyPr>
          <a:lstStyle/>
          <a:p>
            <a:r>
              <a:rPr lang="ru-RU" sz="3200" dirty="0" smtClean="0">
                <a:solidFill>
                  <a:schemeClr val="accent1">
                    <a:lumMod val="75000"/>
                  </a:schemeClr>
                </a:solidFill>
                <a:effectLst/>
                <a:latin typeface="Times New Roman"/>
                <a:ea typeface="Times New Roman"/>
              </a:rPr>
              <a:t>«</a:t>
            </a:r>
            <a:r>
              <a:rPr lang="ru-RU" sz="3200" dirty="0" err="1" smtClean="0">
                <a:solidFill>
                  <a:schemeClr val="accent1">
                    <a:lumMod val="75000"/>
                  </a:schemeClr>
                </a:solidFill>
                <a:effectLst/>
                <a:latin typeface="Times New Roman"/>
                <a:ea typeface="Times New Roman"/>
              </a:rPr>
              <a:t>Квик</a:t>
            </a:r>
            <a:r>
              <a:rPr lang="ru-RU" sz="3200" dirty="0" smtClean="0">
                <a:solidFill>
                  <a:schemeClr val="accent1">
                    <a:lumMod val="75000"/>
                  </a:schemeClr>
                </a:solidFill>
                <a:effectLst/>
                <a:latin typeface="Times New Roman"/>
                <a:ea typeface="Times New Roman"/>
              </a:rPr>
              <a:t> – настройка</a:t>
            </a:r>
            <a:r>
              <a:rPr lang="ru-RU" dirty="0" smtClean="0">
                <a:effectLst/>
                <a:latin typeface="Times New Roman"/>
                <a:ea typeface="Times New Roman"/>
              </a:rPr>
              <a:t>»:</a:t>
            </a:r>
            <a:endParaRPr lang="ru-RU" dirty="0"/>
          </a:p>
        </p:txBody>
      </p:sp>
      <p:sp>
        <p:nvSpPr>
          <p:cNvPr id="3" name="Прямоугольник 2"/>
          <p:cNvSpPr/>
          <p:nvPr/>
        </p:nvSpPr>
        <p:spPr>
          <a:xfrm>
            <a:off x="827584" y="1052736"/>
            <a:ext cx="7632848" cy="4980851"/>
          </a:xfrm>
          <a:prstGeom prst="rect">
            <a:avLst/>
          </a:prstGeom>
        </p:spPr>
        <p:txBody>
          <a:bodyPr wrap="square">
            <a:spAutoFit/>
          </a:bodyPr>
          <a:lstStyle/>
          <a:p>
            <a:pPr>
              <a:lnSpc>
                <a:spcPct val="115000"/>
              </a:lnSpc>
              <a:spcAft>
                <a:spcPts val="1000"/>
              </a:spcAft>
            </a:pPr>
            <a:r>
              <a:rPr lang="ru-RU" sz="2400" dirty="0" smtClean="0">
                <a:effectLst/>
                <a:latin typeface="Times New Roman"/>
                <a:ea typeface="Times New Roman"/>
                <a:cs typeface="Times New Roman"/>
              </a:rPr>
              <a:t>1. Если вы хотите нравиться людям - улыбайтесь! Улыбка, солнечный лучик для опечаленных, противоядие созданное природой от неприятностей. </a:t>
            </a:r>
            <a:endParaRPr lang="ru-RU" sz="2400" dirty="0" smtClean="0">
              <a:effectLst/>
              <a:latin typeface="Calibri"/>
              <a:ea typeface="Calibri"/>
              <a:cs typeface="Times New Roman"/>
            </a:endParaRPr>
          </a:p>
          <a:p>
            <a:pPr>
              <a:lnSpc>
                <a:spcPct val="115000"/>
              </a:lnSpc>
              <a:spcAft>
                <a:spcPts val="1000"/>
              </a:spcAft>
            </a:pPr>
            <a:r>
              <a:rPr lang="ru-RU" sz="2400" dirty="0" smtClean="0">
                <a:effectLst/>
                <a:latin typeface="Times New Roman"/>
                <a:ea typeface="Times New Roman"/>
                <a:cs typeface="Times New Roman"/>
              </a:rPr>
              <a:t>3. Есть люди подобно золотой монете: чем дольше работают, тем</a:t>
            </a:r>
            <a:endParaRPr lang="ru-RU" sz="2400" dirty="0" smtClean="0">
              <a:effectLst/>
              <a:latin typeface="Calibri"/>
              <a:ea typeface="Calibri"/>
              <a:cs typeface="Times New Roman"/>
            </a:endParaRPr>
          </a:p>
          <a:p>
            <a:pPr>
              <a:lnSpc>
                <a:spcPct val="115000"/>
              </a:lnSpc>
              <a:spcAft>
                <a:spcPts val="1000"/>
              </a:spcAft>
            </a:pPr>
            <a:r>
              <a:rPr lang="ru-RU" sz="2400" dirty="0" smtClean="0">
                <a:effectLst/>
                <a:latin typeface="Times New Roman"/>
                <a:ea typeface="Times New Roman"/>
                <a:cs typeface="Times New Roman"/>
              </a:rPr>
              <a:t>дороже ценятся. </a:t>
            </a:r>
            <a:endParaRPr lang="ru-RU" sz="2400" dirty="0" smtClean="0">
              <a:effectLst/>
              <a:latin typeface="Calibri"/>
              <a:ea typeface="Calibri"/>
              <a:cs typeface="Times New Roman"/>
            </a:endParaRPr>
          </a:p>
          <a:p>
            <a:pPr>
              <a:lnSpc>
                <a:spcPct val="115000"/>
              </a:lnSpc>
              <a:spcAft>
                <a:spcPts val="1000"/>
              </a:spcAft>
            </a:pPr>
            <a:r>
              <a:rPr lang="ru-RU" sz="2400" dirty="0" smtClean="0">
                <a:effectLst/>
                <a:latin typeface="Times New Roman"/>
                <a:ea typeface="Times New Roman"/>
                <a:cs typeface="Times New Roman"/>
              </a:rPr>
              <a:t>4. Нет лучше любимой подруги, чем любимая работа: не стареет, и</a:t>
            </a:r>
            <a:endParaRPr lang="ru-RU" sz="2400" dirty="0" smtClean="0">
              <a:effectLst/>
              <a:latin typeface="Calibri"/>
              <a:ea typeface="Calibri"/>
              <a:cs typeface="Times New Roman"/>
            </a:endParaRPr>
          </a:p>
          <a:p>
            <a:pPr>
              <a:lnSpc>
                <a:spcPct val="115000"/>
              </a:lnSpc>
              <a:spcAft>
                <a:spcPts val="1000"/>
              </a:spcAft>
            </a:pPr>
            <a:r>
              <a:rPr lang="ru-RU" sz="2400" dirty="0" smtClean="0">
                <a:effectLst/>
                <a:latin typeface="Times New Roman"/>
                <a:ea typeface="Times New Roman"/>
                <a:cs typeface="Times New Roman"/>
              </a:rPr>
              <a:t>стареть не дает. </a:t>
            </a:r>
            <a:endParaRPr lang="ru-RU" sz="2400" dirty="0" smtClean="0">
              <a:effectLst/>
              <a:latin typeface="Calibri"/>
              <a:ea typeface="Calibri"/>
              <a:cs typeface="Times New Roman"/>
            </a:endParaRPr>
          </a:p>
          <a:p>
            <a:pPr>
              <a:lnSpc>
                <a:spcPct val="115000"/>
              </a:lnSpc>
              <a:spcAft>
                <a:spcPts val="1000"/>
              </a:spcAft>
            </a:pPr>
            <a:r>
              <a:rPr lang="ru-RU" sz="2400" dirty="0" smtClean="0">
                <a:effectLst/>
                <a:latin typeface="Times New Roman"/>
                <a:ea typeface="Times New Roman"/>
                <a:cs typeface="Times New Roman"/>
              </a:rPr>
              <a:t>5. Трудности закаляют на пути к счастью. </a:t>
            </a:r>
            <a:endParaRPr lang="ru-RU" sz="2400" dirty="0">
              <a:effectLst/>
              <a:latin typeface="Calibri"/>
              <a:ea typeface="Calibri"/>
              <a:cs typeface="Times New Roman"/>
            </a:endParaRPr>
          </a:p>
        </p:txBody>
      </p:sp>
    </p:spTree>
    <p:extLst>
      <p:ext uri="{BB962C8B-B14F-4D97-AF65-F5344CB8AC3E}">
        <p14:creationId xmlns:p14="http://schemas.microsoft.com/office/powerpoint/2010/main" xmlns="" val="4151088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165</TotalTime>
  <Words>571</Words>
  <Application>Microsoft Office PowerPoint</Application>
  <PresentationFormat>Экран (4:3)</PresentationFormat>
  <Paragraphs>73</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Воздушный 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234</dc:creator>
  <cp:lastModifiedBy>Admin</cp:lastModifiedBy>
  <cp:revision>15</cp:revision>
  <dcterms:created xsi:type="dcterms:W3CDTF">2014-12-10T15:13:01Z</dcterms:created>
  <dcterms:modified xsi:type="dcterms:W3CDTF">2014-12-25T08:05:26Z</dcterms:modified>
</cp:coreProperties>
</file>