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61" r:id="rId4"/>
    <p:sldId id="257" r:id="rId5"/>
    <p:sldId id="262" r:id="rId6"/>
    <p:sldId id="259" r:id="rId7"/>
    <p:sldId id="260" r:id="rId8"/>
    <p:sldId id="264" r:id="rId9"/>
    <p:sldId id="258"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 initials="1"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C2CFD-AC9D-40BC-8050-147B1EB920E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F3C2CFD-AC9D-40BC-8050-147B1EB920E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FFD6BD-8204-433F-B742-BECD3D1E8481}" type="datetimeFigureOut">
              <a:rPr lang="ru-RU" smtClean="0"/>
              <a:pPr/>
              <a:t>30.01.2013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F3C2CFD-AC9D-40BC-8050-147B1EB920EE}"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FFD6BD-8204-433F-B742-BECD3D1E8481}" type="datetimeFigureOut">
              <a:rPr lang="ru-RU" smtClean="0"/>
              <a:pPr/>
              <a:t>30.01.2013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F3C2CFD-AC9D-40BC-8050-147B1EB920E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FD6BD-8204-433F-B742-BECD3D1E8481}" type="datetimeFigureOut">
              <a:rPr lang="ru-RU" smtClean="0"/>
              <a:pPr/>
              <a:t>30.01.2013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C2CFD-AC9D-40BC-8050-147B1EB920E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780928"/>
            <a:ext cx="8892480" cy="1470025"/>
          </a:xfrm>
        </p:spPr>
        <p:txBody>
          <a:bodyPr/>
          <a:lstStyle/>
          <a:p>
            <a:r>
              <a:rPr lang="ru-RU" dirty="0" err="1" smtClean="0"/>
              <a:t>Хохлома-народный</a:t>
            </a:r>
            <a:r>
              <a:rPr lang="ru-RU" dirty="0" smtClean="0"/>
              <a:t> промысел</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7" name="Рисунок 6" descr="Hohloma23.jpg"/>
          <p:cNvPicPr>
            <a:picLocks noChangeAspect="1"/>
          </p:cNvPicPr>
          <p:nvPr/>
        </p:nvPicPr>
        <p:blipFill>
          <a:blip r:embed="rId2" cstate="print"/>
          <a:stretch>
            <a:fillRect/>
          </a:stretch>
        </p:blipFill>
        <p:spPr>
          <a:xfrm>
            <a:off x="0" y="0"/>
            <a:ext cx="9144000" cy="7029400"/>
          </a:xfrm>
          <a:prstGeom prst="rect">
            <a:avLst/>
          </a:prstGeom>
        </p:spPr>
      </p:pic>
      <p:sp>
        <p:nvSpPr>
          <p:cNvPr id="9" name="Прямоугольник 8"/>
          <p:cNvSpPr/>
          <p:nvPr/>
        </p:nvSpPr>
        <p:spPr>
          <a:xfrm>
            <a:off x="0" y="1484784"/>
            <a:ext cx="9410782" cy="923330"/>
          </a:xfrm>
          <a:prstGeom prst="rect">
            <a:avLst/>
          </a:prstGeom>
          <a:noFill/>
        </p:spPr>
        <p:txBody>
          <a:bodyPr wrap="none" lIns="91440" tIns="45720" rIns="91440" bIns="45720">
            <a:spAutoFit/>
          </a:bodyPr>
          <a:lstStyle/>
          <a:p>
            <a:pPr algn="ctr"/>
            <a:r>
              <a:rPr lang="ru-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Хохлома- народный промысел.</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TextBox 11"/>
          <p:cNvSpPr txBox="1"/>
          <p:nvPr/>
        </p:nvSpPr>
        <p:spPr>
          <a:xfrm>
            <a:off x="755576" y="0"/>
            <a:ext cx="7416824" cy="646331"/>
          </a:xfrm>
          <a:prstGeom prst="rect">
            <a:avLst/>
          </a:prstGeom>
          <a:noFill/>
        </p:spPr>
        <p:txBody>
          <a:bodyPr wrap="square" rtlCol="0" anchor="ctr">
            <a:spAutoFit/>
          </a:bodyPr>
          <a:lstStyle/>
          <a:p>
            <a:r>
              <a:rPr lang="ru-RU" dirty="0" smtClean="0">
                <a:solidFill>
                  <a:schemeClr val="bg1"/>
                </a:solidFill>
              </a:rPr>
              <a:t>Муниципальное общеобразовательное учреждение,  средняя общеобразовательная школа с. </a:t>
            </a:r>
            <a:r>
              <a:rPr lang="ru-RU" dirty="0" err="1" smtClean="0">
                <a:solidFill>
                  <a:schemeClr val="bg1"/>
                </a:solidFill>
              </a:rPr>
              <a:t>Чубовка</a:t>
            </a:r>
            <a:r>
              <a:rPr lang="ru-RU" dirty="0" smtClean="0">
                <a:solidFill>
                  <a:schemeClr val="bg1"/>
                </a:solidFill>
              </a:rPr>
              <a:t>.</a:t>
            </a:r>
            <a:endParaRPr lang="ru-RU" dirty="0">
              <a:solidFill>
                <a:schemeClr val="bg1"/>
              </a:solidFill>
            </a:endParaRPr>
          </a:p>
        </p:txBody>
      </p:sp>
      <p:sp>
        <p:nvSpPr>
          <p:cNvPr id="13" name="TextBox 12"/>
          <p:cNvSpPr txBox="1"/>
          <p:nvPr/>
        </p:nvSpPr>
        <p:spPr>
          <a:xfrm>
            <a:off x="5940152" y="5229200"/>
            <a:ext cx="2952328" cy="461665"/>
          </a:xfrm>
          <a:prstGeom prst="rect">
            <a:avLst/>
          </a:prstGeom>
          <a:noFill/>
        </p:spPr>
        <p:txBody>
          <a:bodyPr wrap="square" rtlCol="0">
            <a:spAutoFit/>
          </a:bodyPr>
          <a:lstStyle/>
          <a:p>
            <a:r>
              <a:rPr lang="ru-RU" sz="2400" dirty="0" smtClean="0">
                <a:solidFill>
                  <a:schemeClr val="bg1"/>
                </a:solidFill>
              </a:rPr>
              <a:t>Генералова Н.Д.</a:t>
            </a:r>
            <a:endParaRPr lang="ru-RU" sz="2400" dirty="0" smtClean="0">
              <a:solidFill>
                <a:schemeClr val="bg1"/>
              </a:solidFill>
            </a:endParaRPr>
          </a:p>
        </p:txBody>
      </p:sp>
      <p:sp>
        <p:nvSpPr>
          <p:cNvPr id="14" name="TextBox 13"/>
          <p:cNvSpPr txBox="1"/>
          <p:nvPr/>
        </p:nvSpPr>
        <p:spPr>
          <a:xfrm>
            <a:off x="3851920" y="6165304"/>
            <a:ext cx="2304256" cy="369332"/>
          </a:xfrm>
          <a:prstGeom prst="rect">
            <a:avLst/>
          </a:prstGeom>
          <a:noFill/>
        </p:spPr>
        <p:txBody>
          <a:bodyPr wrap="square" rtlCol="0">
            <a:spAutoFit/>
          </a:bodyPr>
          <a:lstStyle/>
          <a:p>
            <a:r>
              <a:rPr lang="ru-RU" dirty="0" smtClean="0"/>
              <a:t>2013г.</a:t>
            </a:r>
            <a:endParaRPr lang="ru-RU"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1196752"/>
            <a:ext cx="6768752" cy="286232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Цель проекта: изучить историю возникновения</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Чтобы все это изучить и познать я наметила следующие задачи: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изучить литературу о народных промыслах и декоративной росписи;</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найти и изучить основные особенности и отличительные черты хохломской росписи»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1\Рабочий стол\cococo.jpg"/>
          <p:cNvPicPr>
            <a:picLocks noChangeAspect="1" noChangeArrowheads="1"/>
          </p:cNvPicPr>
          <p:nvPr/>
        </p:nvPicPr>
        <p:blipFill>
          <a:blip r:embed="rId2" cstate="print"/>
          <a:srcRect/>
          <a:stretch>
            <a:fillRect/>
          </a:stretch>
        </p:blipFill>
        <p:spPr bwMode="auto">
          <a:xfrm>
            <a:off x="4716016" y="3284984"/>
            <a:ext cx="3810000" cy="3171825"/>
          </a:xfrm>
          <a:prstGeom prst="rect">
            <a:avLst/>
          </a:prstGeom>
          <a:noFill/>
        </p:spPr>
      </p:pic>
      <p:sp>
        <p:nvSpPr>
          <p:cNvPr id="6" name="TextBox 5"/>
          <p:cNvSpPr txBox="1"/>
          <p:nvPr/>
        </p:nvSpPr>
        <p:spPr>
          <a:xfrm>
            <a:off x="539552" y="620688"/>
            <a:ext cx="7848872" cy="4247317"/>
          </a:xfrm>
          <a:prstGeom prst="rect">
            <a:avLst/>
          </a:prstGeom>
          <a:noFill/>
        </p:spPr>
        <p:txBody>
          <a:bodyPr wrap="square" rtlCol="0">
            <a:spAutoFit/>
          </a:bodyPr>
          <a:lstStyle/>
          <a:p>
            <a:r>
              <a:rPr lang="ru-RU" dirty="0"/>
              <a:t>Хохлома представляет собой декоративную роспись деревянной посуды и мебели, выполненную золотистым и красным (а также, изредка, зелёным) цветом по чёрному фону. На дерево при выполнении росписи наносится не золотой, а серебристый оловянный порошок. После этого изделие покрывается специальным составом и три-четыре раза обрабатывается в печи, чем достигается уникальный медово-золотистый цвет, придающий деревянной посуде эффект массивности.</a:t>
            </a:r>
            <a:r>
              <a:rPr lang="ru-RU" dirty="0" smtClean="0"/>
              <a:t/>
            </a:r>
            <a:br>
              <a:rPr lang="ru-RU" dirty="0" smtClean="0"/>
            </a:br>
            <a:r>
              <a:rPr lang="ru-RU" dirty="0" smtClean="0"/>
              <a:t/>
            </a:r>
            <a:br>
              <a:rPr lang="ru-RU" dirty="0" smtClean="0"/>
            </a:br>
            <a:r>
              <a:rPr lang="ru-RU" dirty="0"/>
              <a:t>Традиционные </a:t>
            </a:r>
            <a:r>
              <a:rPr lang="ru-RU" dirty="0" smtClean="0"/>
              <a:t>элементы хохломы</a:t>
            </a:r>
          </a:p>
          <a:p>
            <a:r>
              <a:rPr lang="ru-RU" dirty="0" smtClean="0"/>
              <a:t> </a:t>
            </a:r>
            <a:r>
              <a:rPr lang="ru-RU" dirty="0"/>
              <a:t>— красные сочные ягоды </a:t>
            </a:r>
            <a:r>
              <a:rPr lang="ru-RU" dirty="0" smtClean="0"/>
              <a:t>рябины</a:t>
            </a:r>
          </a:p>
          <a:p>
            <a:r>
              <a:rPr lang="ru-RU" dirty="0" smtClean="0"/>
              <a:t> </a:t>
            </a:r>
            <a:r>
              <a:rPr lang="ru-RU" dirty="0"/>
              <a:t>и земляники, цветы и ветки. </a:t>
            </a:r>
            <a:endParaRPr lang="ru-RU" dirty="0" smtClean="0"/>
          </a:p>
          <a:p>
            <a:r>
              <a:rPr lang="ru-RU" dirty="0" smtClean="0"/>
              <a:t>Нередко </a:t>
            </a:r>
            <a:r>
              <a:rPr lang="ru-RU" dirty="0"/>
              <a:t>встречаются птицы, </a:t>
            </a:r>
            <a:r>
              <a:rPr lang="ru-RU" dirty="0" smtClean="0"/>
              <a:t>рыбы</a:t>
            </a:r>
          </a:p>
          <a:p>
            <a:r>
              <a:rPr lang="ru-RU" dirty="0" smtClean="0"/>
              <a:t> </a:t>
            </a:r>
            <a:r>
              <a:rPr lang="ru-RU" dirty="0"/>
              <a:t>и звери.</a:t>
            </a:r>
          </a:p>
        </p:txBody>
      </p:sp>
      <p:sp>
        <p:nvSpPr>
          <p:cNvPr id="12" name="TextBox 11"/>
          <p:cNvSpPr txBox="1"/>
          <p:nvPr/>
        </p:nvSpPr>
        <p:spPr>
          <a:xfrm>
            <a:off x="3059832" y="0"/>
            <a:ext cx="4320480" cy="369332"/>
          </a:xfrm>
          <a:prstGeom prst="rect">
            <a:avLst/>
          </a:prstGeom>
          <a:noFill/>
        </p:spPr>
        <p:txBody>
          <a:bodyPr wrap="square" rtlCol="0">
            <a:spAutoFit/>
          </a:bodyPr>
          <a:lstStyle/>
          <a:p>
            <a:r>
              <a:rPr lang="ru-RU" dirty="0" smtClean="0"/>
              <a:t>Что такое хохлома?</a:t>
            </a:r>
            <a:endParaRPr lang="ru-RU" dirty="0"/>
          </a:p>
        </p:txBody>
      </p:sp>
    </p:spTree>
  </p:cSld>
  <p:clrMapOvr>
    <a:masterClrMapping/>
  </p:clrMapOvr>
  <p:transition>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9752" y="836712"/>
            <a:ext cx="6480720" cy="5632311"/>
          </a:xfrm>
          <a:prstGeom prst="rect">
            <a:avLst/>
          </a:prstGeom>
        </p:spPr>
        <p:txBody>
          <a:bodyPr wrap="square">
            <a:spAutoFit/>
          </a:bodyPr>
          <a:lstStyle/>
          <a:p>
            <a:r>
              <a:rPr lang="ru-RU" b="1" dirty="0" smtClean="0"/>
              <a:t>Хохлома</a:t>
            </a:r>
            <a:r>
              <a:rPr lang="ru-RU" dirty="0"/>
              <a:t> - это старинный русский народный промысел, возникший в XVII веке в Нижегородской губернии (селе </a:t>
            </a:r>
            <a:r>
              <a:rPr lang="ru-RU" dirty="0" err="1"/>
              <a:t>Семино</a:t>
            </a:r>
            <a:r>
              <a:rPr lang="ru-RU" dirty="0"/>
              <a:t>, Заволжье) и по сей день, является самым известным видом русской народной живописи. Искусствоведы считают, что истоки орнаментики хохломской росписи с ее своеобразным сочетанием красок (ярко-алой киновари, черного цвета и золота, вьющимися ветками с гроздьями ягод в окружении "трав") следует искать в древнерусской декоративной культуре 15-16 веков. Именно в этих веках встречаются подобные сочетания цвета во фресках и иконах, в оформлении книг. Удивительно то, что при выполнении росписи на дерево наносят не золотой, а серебристый оловянный порошок. Само изделие покрывают специальным составом и три-четыре раза обрабатывают в печи. После этого и появляется этот восхитительный медово-золотой цвет, благодаря которому легкая деревянная посуда кажется </a:t>
            </a:r>
            <a:r>
              <a:rPr lang="ru-RU" dirty="0" smtClean="0"/>
              <a:t>массивной.</a:t>
            </a:r>
            <a:endParaRPr lang="ru-RU" dirty="0"/>
          </a:p>
        </p:txBody>
      </p:sp>
      <p:pic>
        <p:nvPicPr>
          <p:cNvPr id="33794" name="Picture 2" descr="http://s4.postimage.org/mzl02je6i/004.jpg"/>
          <p:cNvPicPr>
            <a:picLocks noChangeAspect="1" noChangeArrowheads="1"/>
          </p:cNvPicPr>
          <p:nvPr/>
        </p:nvPicPr>
        <p:blipFill>
          <a:blip r:embed="rId2" cstate="print"/>
          <a:srcRect/>
          <a:stretch>
            <a:fillRect/>
          </a:stretch>
        </p:blipFill>
        <p:spPr bwMode="auto">
          <a:xfrm rot="-5400000">
            <a:off x="-1440668" y="2528900"/>
            <a:ext cx="5616624" cy="20882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332656"/>
            <a:ext cx="6408712" cy="3231654"/>
          </a:xfrm>
          <a:prstGeom prst="rect">
            <a:avLst/>
          </a:prstGeom>
          <a:noFill/>
        </p:spPr>
        <p:txBody>
          <a:bodyPr wrap="square" rtlCol="0">
            <a:spAutoFit/>
          </a:bodyPr>
          <a:lstStyle/>
          <a:p>
            <a:r>
              <a:rPr lang="ru-RU" sz="1200" dirty="0" smtClean="0"/>
              <a:t/>
            </a:r>
            <a:br>
              <a:rPr lang="ru-RU" sz="1200" dirty="0" smtClean="0"/>
            </a:br>
            <a:r>
              <a:rPr lang="ru-RU" sz="1200" dirty="0"/>
              <a:t>Выделяют роспись «верховую» (когда сначала закрашивают фон, а сверху остаётся серебряный рисунок) и «под фон» (сначала намечается контур орнамента, а потом заполняется чёрной краской фон). Кроме того, существуют разнообразные виды орнаментов:</a:t>
            </a:r>
            <a:r>
              <a:rPr lang="ru-RU" sz="1200" dirty="0" smtClean="0"/>
              <a:t/>
            </a:r>
            <a:br>
              <a:rPr lang="ru-RU" sz="1200" dirty="0" smtClean="0"/>
            </a:br>
            <a:r>
              <a:rPr lang="ru-RU" sz="1200" dirty="0"/>
              <a:t>«пряник» — обычно внутри чашки или блюда геометрическая фигура — квадрат или ромб — украшенная травкой, ягодами, цветами;</a:t>
            </a:r>
            <a:r>
              <a:rPr lang="ru-RU" sz="1200" dirty="0" smtClean="0"/>
              <a:t/>
            </a:r>
            <a:br>
              <a:rPr lang="ru-RU" sz="1200" dirty="0" smtClean="0"/>
            </a:br>
            <a:r>
              <a:rPr lang="ru-RU" sz="1200" dirty="0"/>
              <a:t>«травка» — узор из крупных и мелких травинок;</a:t>
            </a:r>
            <a:r>
              <a:rPr lang="ru-RU" sz="1200" dirty="0" smtClean="0"/>
              <a:t/>
            </a:r>
            <a:br>
              <a:rPr lang="ru-RU" sz="1200" dirty="0" smtClean="0"/>
            </a:br>
            <a:r>
              <a:rPr lang="ru-RU" sz="1200" dirty="0"/>
              <a:t>«</a:t>
            </a:r>
            <a:r>
              <a:rPr lang="ru-RU" sz="1200" dirty="0" err="1"/>
              <a:t>кудрин</a:t>
            </a:r>
            <a:r>
              <a:rPr lang="ru-RU" sz="1200" dirty="0"/>
              <a:t>» — листья и цветы в виде золотых завитков на красном или чёрном фоне;</a:t>
            </a:r>
            <a:r>
              <a:rPr lang="ru-RU" sz="1200" dirty="0" smtClean="0"/>
              <a:t/>
            </a:r>
            <a:br>
              <a:rPr lang="ru-RU" sz="1200" dirty="0" smtClean="0"/>
            </a:br>
            <a:r>
              <a:rPr lang="ru-RU" sz="1200" dirty="0" smtClean="0"/>
              <a:t/>
            </a:r>
            <a:br>
              <a:rPr lang="ru-RU" sz="1200" dirty="0" smtClean="0"/>
            </a:br>
            <a:r>
              <a:rPr lang="ru-RU" sz="1200" dirty="0"/>
              <a:t>Используют мастера и упрощённые орнаменты. Например, «крап», который наносят </a:t>
            </a:r>
            <a:r>
              <a:rPr lang="ru-RU" sz="1200" dirty="0" err="1"/>
              <a:t>штампиком</a:t>
            </a:r>
            <a:r>
              <a:rPr lang="ru-RU" sz="1200" dirty="0"/>
              <a:t>, вырезанным из пластинок гриба-дождевика, или особым образом свёрнутым кусочком ткани. Все изделия расписываются вручную, причём роспись нигде не повторяется. Какой бы выразительной ни была роспись, пока узор или фон остаются серебристыми, это ещё не настоящая «хохлома</a:t>
            </a:r>
            <a:r>
              <a:rPr lang="ru-RU" sz="1200" dirty="0" smtClean="0"/>
              <a:t>». </a:t>
            </a:r>
            <a:endParaRPr lang="ru-RU" sz="1200" dirty="0"/>
          </a:p>
        </p:txBody>
      </p:sp>
      <p:sp>
        <p:nvSpPr>
          <p:cNvPr id="5" name="TextBox 4"/>
          <p:cNvSpPr txBox="1"/>
          <p:nvPr/>
        </p:nvSpPr>
        <p:spPr>
          <a:xfrm>
            <a:off x="1979712" y="0"/>
            <a:ext cx="6048672" cy="369332"/>
          </a:xfrm>
          <a:prstGeom prst="rect">
            <a:avLst/>
          </a:prstGeom>
          <a:noFill/>
        </p:spPr>
        <p:txBody>
          <a:bodyPr wrap="square" rtlCol="0">
            <a:spAutoFit/>
          </a:bodyPr>
          <a:lstStyle/>
          <a:p>
            <a:r>
              <a:rPr lang="ru-RU" dirty="0" smtClean="0"/>
              <a:t>Лужение и художественная роспись. </a:t>
            </a:r>
            <a:endParaRPr lang="ru-RU" dirty="0"/>
          </a:p>
        </p:txBody>
      </p:sp>
      <p:pic>
        <p:nvPicPr>
          <p:cNvPr id="4100" name="Picture 4" descr="C:\Documents and Settings\1\Рабочий стол\1.gif"/>
          <p:cNvPicPr>
            <a:picLocks noChangeAspect="1" noChangeArrowheads="1"/>
          </p:cNvPicPr>
          <p:nvPr/>
        </p:nvPicPr>
        <p:blipFill>
          <a:blip r:embed="rId2" cstate="print"/>
          <a:srcRect/>
          <a:stretch>
            <a:fillRect/>
          </a:stretch>
        </p:blipFill>
        <p:spPr bwMode="auto">
          <a:xfrm>
            <a:off x="5868144" y="2780928"/>
            <a:ext cx="2581275" cy="3752850"/>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5696" y="0"/>
            <a:ext cx="5616624" cy="369332"/>
          </a:xfrm>
          <a:prstGeom prst="rect">
            <a:avLst/>
          </a:prstGeom>
          <a:noFill/>
        </p:spPr>
        <p:txBody>
          <a:bodyPr wrap="square" rtlCol="0">
            <a:spAutoFit/>
          </a:bodyPr>
          <a:lstStyle/>
          <a:p>
            <a:r>
              <a:rPr lang="ru-RU" dirty="0" smtClean="0"/>
              <a:t>Посуда расписанная хохломой.</a:t>
            </a:r>
            <a:endParaRPr lang="ru-RU" dirty="0"/>
          </a:p>
        </p:txBody>
      </p:sp>
      <p:pic>
        <p:nvPicPr>
          <p:cNvPr id="5122" name="Picture 2" descr="C:\Documents and Settings\1\Рабочий стол\gifts_img_2.jpg"/>
          <p:cNvPicPr>
            <a:picLocks noChangeAspect="1" noChangeArrowheads="1"/>
          </p:cNvPicPr>
          <p:nvPr/>
        </p:nvPicPr>
        <p:blipFill>
          <a:blip r:embed="rId2" cstate="print"/>
          <a:srcRect/>
          <a:stretch>
            <a:fillRect/>
          </a:stretch>
        </p:blipFill>
        <p:spPr bwMode="auto">
          <a:xfrm>
            <a:off x="395536" y="332656"/>
            <a:ext cx="3268663" cy="3632200"/>
          </a:xfrm>
          <a:prstGeom prst="rect">
            <a:avLst/>
          </a:prstGeom>
          <a:noFill/>
        </p:spPr>
      </p:pic>
      <p:pic>
        <p:nvPicPr>
          <p:cNvPr id="5123" name="Picture 3" descr="C:\Documents and Settings\1\Рабочий стол\HohlomskayaRospis_Lozhka1.jpg"/>
          <p:cNvPicPr>
            <a:picLocks noChangeAspect="1" noChangeArrowheads="1"/>
          </p:cNvPicPr>
          <p:nvPr/>
        </p:nvPicPr>
        <p:blipFill>
          <a:blip r:embed="rId3" cstate="print"/>
          <a:srcRect/>
          <a:stretch>
            <a:fillRect/>
          </a:stretch>
        </p:blipFill>
        <p:spPr bwMode="auto">
          <a:xfrm>
            <a:off x="4427984" y="2924944"/>
            <a:ext cx="3657602" cy="3456434"/>
          </a:xfrm>
          <a:prstGeom prst="rect">
            <a:avLst/>
          </a:prstGeom>
          <a:noFill/>
        </p:spPr>
      </p:pic>
      <p:pic>
        <p:nvPicPr>
          <p:cNvPr id="5124" name="Picture 4" descr="C:\Documents and Settings\1\Рабочий стол\033__001.jpg"/>
          <p:cNvPicPr>
            <a:picLocks noChangeAspect="1" noChangeArrowheads="1"/>
          </p:cNvPicPr>
          <p:nvPr/>
        </p:nvPicPr>
        <p:blipFill>
          <a:blip r:embed="rId4" cstate="print"/>
          <a:srcRect/>
          <a:stretch>
            <a:fillRect/>
          </a:stretch>
        </p:blipFill>
        <p:spPr bwMode="auto">
          <a:xfrm>
            <a:off x="6876256" y="404664"/>
            <a:ext cx="1256504" cy="2968326"/>
          </a:xfrm>
          <a:prstGeom prst="rect">
            <a:avLst/>
          </a:prstGeom>
          <a:noFill/>
        </p:spPr>
      </p:pic>
      <p:pic>
        <p:nvPicPr>
          <p:cNvPr id="5125" name="Picture 5" descr="C:\Documents and Settings\1\Рабочий стол\i (1).jpg"/>
          <p:cNvPicPr>
            <a:picLocks noChangeAspect="1" noChangeArrowheads="1"/>
          </p:cNvPicPr>
          <p:nvPr/>
        </p:nvPicPr>
        <p:blipFill>
          <a:blip r:embed="rId5" cstate="print"/>
          <a:srcRect/>
          <a:stretch>
            <a:fillRect/>
          </a:stretch>
        </p:blipFill>
        <p:spPr bwMode="auto">
          <a:xfrm>
            <a:off x="3851920" y="1196752"/>
            <a:ext cx="2009775" cy="1428750"/>
          </a:xfrm>
          <a:prstGeom prst="rect">
            <a:avLst/>
          </a:prstGeom>
          <a:noFill/>
        </p:spPr>
      </p:pic>
      <p:pic>
        <p:nvPicPr>
          <p:cNvPr id="5126" name="Picture 6" descr="C:\Documents and Settings\1\Рабочий стол\i.jpg"/>
          <p:cNvPicPr>
            <a:picLocks noChangeAspect="1" noChangeArrowheads="1"/>
          </p:cNvPicPr>
          <p:nvPr/>
        </p:nvPicPr>
        <p:blipFill>
          <a:blip r:embed="rId6" cstate="print"/>
          <a:srcRect/>
          <a:stretch>
            <a:fillRect/>
          </a:stretch>
        </p:blipFill>
        <p:spPr bwMode="auto">
          <a:xfrm>
            <a:off x="1907704" y="3717032"/>
            <a:ext cx="2736304" cy="252028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fade">
                                      <p:cBhvr>
                                        <p:cTn id="12" dur="20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fade">
                                      <p:cBhvr>
                                        <p:cTn id="17" dur="2000"/>
                                        <p:tgtEl>
                                          <p:spTgt spid="51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fade">
                                      <p:cBhvr>
                                        <p:cTn id="22" dur="2000"/>
                                        <p:tgtEl>
                                          <p:spTgt spid="51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fade">
                                      <p:cBhvr>
                                        <p:cTn id="27" dur="2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7784" y="0"/>
            <a:ext cx="5040560" cy="369332"/>
          </a:xfrm>
          <a:prstGeom prst="rect">
            <a:avLst/>
          </a:prstGeom>
          <a:noFill/>
        </p:spPr>
        <p:txBody>
          <a:bodyPr wrap="square" rtlCol="0">
            <a:spAutoFit/>
          </a:bodyPr>
          <a:lstStyle/>
          <a:p>
            <a:r>
              <a:rPr lang="ru-RU" dirty="0" smtClean="0"/>
              <a:t>Современная хохлома.</a:t>
            </a:r>
            <a:endParaRPr lang="ru-RU" dirty="0"/>
          </a:p>
        </p:txBody>
      </p:sp>
      <p:pic>
        <p:nvPicPr>
          <p:cNvPr id="7170" name="Picture 2" descr="C:\Documents and Settings\1\Рабочий стол\phOqvESDhRY.jpg"/>
          <p:cNvPicPr>
            <a:picLocks noChangeAspect="1" noChangeArrowheads="1"/>
          </p:cNvPicPr>
          <p:nvPr/>
        </p:nvPicPr>
        <p:blipFill>
          <a:blip r:embed="rId2" cstate="print"/>
          <a:srcRect/>
          <a:stretch>
            <a:fillRect/>
          </a:stretch>
        </p:blipFill>
        <p:spPr bwMode="auto">
          <a:xfrm>
            <a:off x="971600" y="403502"/>
            <a:ext cx="7488832" cy="547377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1\Рабочий стол\viewer.png"/>
          <p:cNvPicPr>
            <a:picLocks noChangeAspect="1" noChangeArrowheads="1"/>
          </p:cNvPicPr>
          <p:nvPr/>
        </p:nvPicPr>
        <p:blipFill>
          <a:blip r:embed="rId2" cstate="print"/>
          <a:srcRect/>
          <a:stretch>
            <a:fillRect/>
          </a:stretch>
        </p:blipFill>
        <p:spPr bwMode="auto">
          <a:xfrm>
            <a:off x="443541" y="332656"/>
            <a:ext cx="8160907" cy="612068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1\Рабочий стол\033__03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0" y="1196752"/>
            <a:ext cx="9036496" cy="2800767"/>
          </a:xfrm>
          <a:prstGeom prst="rect">
            <a:avLst/>
          </a:prstGeom>
          <a:noFill/>
        </p:spPr>
        <p:txBody>
          <a:bodyPr wrap="square" rtlCol="0">
            <a:spAutoFit/>
          </a:bodyPr>
          <a:lstStyle/>
          <a:p>
            <a:r>
              <a:rPr lang="ru-RU" sz="8800" dirty="0" smtClean="0">
                <a:solidFill>
                  <a:schemeClr val="bg1"/>
                </a:solidFill>
              </a:rPr>
              <a:t>Спасибо </a:t>
            </a:r>
          </a:p>
          <a:p>
            <a:r>
              <a:rPr lang="ru-RU" sz="8800" dirty="0">
                <a:solidFill>
                  <a:schemeClr val="bg1"/>
                </a:solidFill>
              </a:rPr>
              <a:t>з</a:t>
            </a:r>
            <a:r>
              <a:rPr lang="ru-RU" sz="8800" dirty="0" smtClean="0">
                <a:solidFill>
                  <a:schemeClr val="bg1"/>
                </a:solidFill>
              </a:rPr>
              <a:t>а внимание!!!</a:t>
            </a:r>
            <a:endParaRPr lang="ru-RU" sz="8800" dirty="0">
              <a:solidFill>
                <a:schemeClr val="bg1"/>
              </a:solidFill>
            </a:endParaRPr>
          </a:p>
        </p:txBody>
      </p:sp>
    </p:spTree>
  </p:cSld>
  <p:clrMapOvr>
    <a:masterClrMapping/>
  </p:clrMapOvr>
  <p:transition>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115</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9</vt:i4>
      </vt:variant>
    </vt:vector>
  </HeadingPairs>
  <TitlesOfParts>
    <vt:vector size="11" baseType="lpstr">
      <vt:lpstr>Аспект</vt:lpstr>
      <vt:lpstr>Тема Office</vt:lpstr>
      <vt:lpstr>Хохлома-народный промысел</vt:lpstr>
      <vt:lpstr>Слайд 2</vt:lpstr>
      <vt:lpstr>Слайд 3</vt:lpstr>
      <vt:lpstr>Слайд 4</vt:lpstr>
      <vt:lpstr>Слайд 5</vt:lpstr>
      <vt:lpstr>Слайд 6</vt:lpstr>
      <vt:lpstr>Слайд 7</vt:lpstr>
      <vt:lpstr>Слайд 8</vt:lpstr>
      <vt:lpstr>Слайд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Хохолома-народное творчество.</dc:title>
  <dc:creator>1</dc:creator>
  <cp:lastModifiedBy>1</cp:lastModifiedBy>
  <cp:revision>31</cp:revision>
  <dcterms:created xsi:type="dcterms:W3CDTF">2013-01-16T09:49:33Z</dcterms:created>
  <dcterms:modified xsi:type="dcterms:W3CDTF">2013-01-30T16:44:59Z</dcterms:modified>
</cp:coreProperties>
</file>