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7504" autoAdjust="0"/>
  </p:normalViewPr>
  <p:slideViewPr>
    <p:cSldViewPr snapToGrid="0">
      <p:cViewPr varScale="1">
        <p:scale>
          <a:sx n="50" d="100"/>
          <a:sy n="50" d="100"/>
        </p:scale>
        <p:origin x="15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0AF6D-9464-4408-81A5-E3B8E54AECD1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97F84-BA1F-4B73-90B4-01EAF2CE9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44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Добрый день, коллеги! Моя </a:t>
            </a:r>
            <a:r>
              <a:rPr lang="ru-RU" dirty="0" err="1" smtClean="0"/>
              <a:t>минипрезентация</a:t>
            </a:r>
            <a:r>
              <a:rPr lang="ru-RU" dirty="0" smtClean="0"/>
              <a:t> затрагивает</a:t>
            </a:r>
            <a:r>
              <a:rPr lang="ru-RU" baseline="0" dirty="0" smtClean="0"/>
              <a:t> одну из пяти образовательных областей принятых на внедрение на период январь 2014- декабрь 2015 федеральных государственных образовательных стандартов, куда входит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Социально-коммуникативное развитие; Познавательное развитие;</a:t>
            </a:r>
            <a:r>
              <a:rPr lang="ru-RU" sz="1200" b="1" baseline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Речевое  развитие; </a:t>
            </a:r>
            <a:r>
              <a:rPr lang="ru-RU" sz="1200" b="1" baseline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Художественно -эстетическое развитие;</a:t>
            </a:r>
            <a:r>
              <a:rPr lang="ru-RU" sz="1200" b="1" baseline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Физическое  развитие. </a:t>
            </a:r>
          </a:p>
          <a:p>
            <a:pPr>
              <a:buFont typeface="Wingdings" pitchFamily="2" charset="2"/>
              <a:buNone/>
            </a:pPr>
            <a:r>
              <a:rPr lang="ru-R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Речевое развитие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является важнейшим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средством коммуникации между людьми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развитием связной, грамматически правильной речи; развитие правильной культуры речи, восприятия информации на слух; знакомством с книгой; формирование навыков построения предложений.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7F84-BA1F-4B73-90B4-01EAF2CE949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869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Звукопроизношение</a:t>
            </a:r>
            <a:r>
              <a:rPr lang="ru-RU" baseline="0" dirty="0" smtClean="0"/>
              <a:t> у детей осуществляется в три этапа. Остановимся подробнее на втором и третьем.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Как же вытащить из ребёнка нужные нам звуки? Хорошо поможет метод звукоподражания. </a:t>
            </a:r>
            <a:r>
              <a:rPr lang="ru-RU" dirty="0" smtClean="0"/>
              <a:t>Уточнение произношения звука: как лепечет ребёнок а-а-</a:t>
            </a:r>
            <a:r>
              <a:rPr lang="ru-RU" dirty="0" err="1" smtClean="0"/>
              <a:t>а,сигналит</a:t>
            </a:r>
            <a:r>
              <a:rPr lang="ru-RU" dirty="0" smtClean="0"/>
              <a:t> паровоз - у-у-у, ревёт медведь - э-э-э , </a:t>
            </a:r>
            <a:r>
              <a:rPr lang="ru-RU" sz="800" i="1" dirty="0" smtClean="0"/>
              <a:t>ф-ф-ф – ёж</a:t>
            </a:r>
            <a:r>
              <a:rPr lang="ru-RU" sz="800" dirty="0" smtClean="0"/>
              <a:t> </a:t>
            </a:r>
            <a:r>
              <a:rPr lang="ru-RU" dirty="0" smtClean="0"/>
              <a:t>и т.д.  Также</a:t>
            </a:r>
            <a:r>
              <a:rPr lang="ru-RU" baseline="0" dirty="0" smtClean="0"/>
              <a:t> произносим </a:t>
            </a:r>
            <a:r>
              <a:rPr lang="ru-RU" dirty="0" smtClean="0"/>
              <a:t>хором</a:t>
            </a:r>
            <a:r>
              <a:rPr lang="ru-RU" baseline="0" dirty="0" smtClean="0"/>
              <a:t> и</a:t>
            </a:r>
            <a:r>
              <a:rPr lang="ru-RU" dirty="0" smtClean="0"/>
              <a:t> индивидуально. «А теперь,</a:t>
            </a:r>
            <a:r>
              <a:rPr lang="ru-RU" baseline="0" dirty="0" smtClean="0"/>
              <a:t> как сигналит Олин, Петин паровоз?»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Игры «Волшебный кубик», где на гранях кубика наклеены картинки: малыш, паровоз, пароход, жеребёнок</a:t>
            </a:r>
            <a:r>
              <a:rPr lang="ru-RU" baseline="0" dirty="0" smtClean="0"/>
              <a:t> и другие. Вместе с воспитателем приговариваем: «кубик вертись, крутись, на бочок ложись». Вниманию детей предлагается одна из картинок.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Далее на третьем этапе</a:t>
            </a:r>
            <a:r>
              <a:rPr lang="ru-RU" baseline="0" dirty="0" smtClean="0"/>
              <a:t> </a:t>
            </a:r>
            <a:r>
              <a:rPr lang="ru-RU" dirty="0" smtClean="0"/>
              <a:t>закрепляем звуки в словах и фразовой речи (через игры инсценировки, использование стихотворных строк, чтение небольших новых программных произведений, повторение детьми слов из рассказа педагога, повторение </a:t>
            </a:r>
            <a:r>
              <a:rPr lang="ru-RU" dirty="0" err="1" smtClean="0"/>
              <a:t>чистоговорок</a:t>
            </a:r>
            <a:r>
              <a:rPr lang="ru-RU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7F84-BA1F-4B73-90B4-01EAF2CE949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0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Дети данного</a:t>
            </a:r>
            <a:r>
              <a:rPr lang="ru-RU" baseline="0" dirty="0" smtClean="0"/>
              <a:t> возраста часто путают морфологию слов в именительном, родительном и винительном падежах множественного числа. Поэтому отрабатываем правильное употребление окончаний: </a:t>
            </a:r>
            <a:r>
              <a:rPr lang="ru-RU" dirty="0" smtClean="0"/>
              <a:t>(дети вместо ежей – говорят </a:t>
            </a:r>
            <a:r>
              <a:rPr lang="ru-RU" dirty="0" err="1" smtClean="0"/>
              <a:t>ежов</a:t>
            </a:r>
            <a:r>
              <a:rPr lang="ru-RU" dirty="0" smtClean="0"/>
              <a:t>, обезьян  -</a:t>
            </a:r>
            <a:r>
              <a:rPr lang="ru-RU" dirty="0" err="1" smtClean="0"/>
              <a:t>обезьянов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7F84-BA1F-4B73-90B4-01EAF2CE949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25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этом возрасте дети часто не правильно строят предложения, часто</a:t>
            </a:r>
            <a:r>
              <a:rPr lang="ru-RU" baseline="0" dirty="0" smtClean="0"/>
              <a:t> не проговаривают союзы. Поэтому педагог подсказывает им, как лучше построить фразу, поправляет их.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7F84-BA1F-4B73-90B4-01EAF2CE949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45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Ребёнок в возрасте 3-4 года уже знает много слов, некоторое уже строят сложные предложения, но в детском саду мы не ставим цель научить рассказыванию, но уже</a:t>
            </a:r>
            <a:r>
              <a:rPr lang="ru-RU" baseline="0" dirty="0" smtClean="0"/>
              <a:t> на этом этапе проводится подготовительная работа через обучение детей…</a:t>
            </a:r>
          </a:p>
          <a:p>
            <a:r>
              <a:rPr lang="ru-RU" baseline="0" dirty="0" smtClean="0"/>
              <a:t>Прочитать со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7F84-BA1F-4B73-90B4-01EAF2CE949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34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Развитие речи неразрывно связано с изучением материалов художественной литературы. Рекомендуется всегда иметь 6-7 иллюстрированных книг в наличии. Рассказывать нужно по иллюстрациям,</a:t>
            </a:r>
            <a:r>
              <a:rPr lang="ru-RU" baseline="0" dirty="0" smtClean="0"/>
              <a:t> чтобы «дух захватывало», а потом спрашивать, какая картинка понравилась и почему. И помочь рассказать всё по картинке.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Развитие речи у детей в детском саду это не только лишь проведение занятий по развитию речи в отведённое время. Воспитателю нужно при каждом удобном случае (в</a:t>
            </a:r>
            <a:r>
              <a:rPr lang="ru-RU" baseline="0" dirty="0" smtClean="0"/>
              <a:t> быту, во время наблюдений, на занятиях: при рассматривании предметов, картин, бесед по прочитанному произведению) подсказывать детям, как правильно выговаривать окончания, употреблять разные слова, строить предложения.</a:t>
            </a:r>
          </a:p>
          <a:p>
            <a:r>
              <a:rPr lang="ru-RU" baseline="0" dirty="0" smtClean="0"/>
              <a:t>Надеюсь, что вам понравилось. Спасибо за внимание!</a:t>
            </a:r>
            <a:br>
              <a:rPr lang="ru-RU" baseline="0" dirty="0" smtClean="0"/>
            </a:br>
            <a:r>
              <a:rPr lang="ru-RU" dirty="0" smtClean="0"/>
              <a:t>Источники: 1.</a:t>
            </a:r>
            <a:r>
              <a:rPr lang="ru-RU" baseline="0" dirty="0" smtClean="0"/>
              <a:t> Основной материал: В.В. </a:t>
            </a:r>
            <a:r>
              <a:rPr lang="ru-RU" baseline="0" dirty="0" err="1" smtClean="0"/>
              <a:t>Гербова</a:t>
            </a:r>
            <a:r>
              <a:rPr lang="ru-RU" baseline="0" dirty="0" smtClean="0"/>
              <a:t> «Развитие речи в детском саду» Вторая младшая группа. М. «Мозаика-синтез», 2014 г.</a:t>
            </a:r>
          </a:p>
          <a:p>
            <a:r>
              <a:rPr lang="ru-RU" baseline="0" dirty="0" smtClean="0"/>
              <a:t>2. Картинки: поисковые запросы на порталах </a:t>
            </a:r>
            <a:r>
              <a:rPr lang="en-US" baseline="0" dirty="0" smtClean="0"/>
              <a:t>Google.com </a:t>
            </a:r>
            <a:r>
              <a:rPr lang="ru-RU" baseline="0" dirty="0" smtClean="0"/>
              <a:t>и </a:t>
            </a:r>
            <a:r>
              <a:rPr lang="en-US" baseline="0" dirty="0" smtClean="0"/>
              <a:t>Yandex.ru</a:t>
            </a:r>
            <a:endParaRPr lang="ru-RU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7F84-BA1F-4B73-90B4-01EAF2CE949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03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Всё что развивали в  первой младшей группе мы </a:t>
            </a:r>
            <a:r>
              <a:rPr lang="ru-RU" dirty="0" smtClean="0"/>
              <a:t> продолжаем использовать во второй младшей группе</a:t>
            </a:r>
            <a:r>
              <a:rPr lang="ru-RU" baseline="0" dirty="0" smtClean="0"/>
              <a:t>, конечно учитывая, что они немного повзрослели.</a:t>
            </a:r>
          </a:p>
          <a:p>
            <a:r>
              <a:rPr lang="ru-RU" baseline="0" dirty="0" smtClean="0"/>
              <a:t>То есть совершенствуем звуковую культуру речи, грамматическую правильность речи и воспитываем интерес к книге.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7F84-BA1F-4B73-90B4-01EAF2CE949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62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Допустимо проводить занятия не только лишь по развитию речи, как одной части, но и комбинированно, то есть развиваем речь и на других занятиях.</a:t>
            </a:r>
          </a:p>
          <a:p>
            <a:r>
              <a:rPr lang="ru-RU" dirty="0" smtClean="0"/>
              <a:t>Например, учим стихотворение и одновременно совершенствуем грамматическую</a:t>
            </a:r>
            <a:r>
              <a:rPr lang="ru-RU" baseline="0" dirty="0" smtClean="0"/>
              <a:t> правильность речи.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7F84-BA1F-4B73-90B4-01EAF2CE949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3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Чтобы удержать внимание детей, занятие проводим с игрой, чередуем хоровые и индивидуальные ответы, используем различные демонстрационные материалы.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7F84-BA1F-4B73-90B4-01EAF2CE949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510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Существует такой подход</a:t>
            </a:r>
            <a:r>
              <a:rPr lang="ru-RU" baseline="0" dirty="0" smtClean="0"/>
              <a:t>, когда педагог продолжает рассматривать игрушки, использованные на занятии, уже после его окончания, так как малоактивные дети охотнее отвечают на вопросы именно в это время. На это выделяется ещё 3-5 минут.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7F84-BA1F-4B73-90B4-01EAF2CE949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22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</a:t>
            </a:r>
            <a:r>
              <a:rPr lang="ru-RU" baseline="0" dirty="0" smtClean="0"/>
              <a:t> успешно провести занятие, нужно их правильно рассадить.</a:t>
            </a:r>
          </a:p>
          <a:p>
            <a:r>
              <a:rPr lang="ru-RU" baseline="0" dirty="0" smtClean="0"/>
              <a:t>Во второй младшей группе желательно рассадить детей, так чтобы они не задевали друг друга, особенно если предполагается имитация движений.</a:t>
            </a:r>
          </a:p>
          <a:p>
            <a:r>
              <a:rPr lang="ru-RU" baseline="0" dirty="0" smtClean="0"/>
              <a:t>Легко возбудимых детей лучше садить рядом с уравновешенными. В этом возрасте дети не поднимают руку и могут не вставать при ответе с места. Считается, что это увеличивает время занятия и отвлекает от сути занятия.</a:t>
            </a:r>
          </a:p>
          <a:p>
            <a:r>
              <a:rPr lang="ru-RU" baseline="0" dirty="0" smtClean="0"/>
              <a:t>Столы ставят в соответствии со стандартами.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7F84-BA1F-4B73-90B4-01EAF2CE949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792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Педагог во второй младшей группе использует такие приёмы словарной работы, как рассматривание предмета, исследование качеств, сочетание показа предмета с действиями, повторение нового слова многократно. Как и в первой младшей группе мы, сочетаем показ предмета с активными действиями ребёнка по его обследованию (ощупывание, восприятие на слух, различение по вкусу, запаху). Например, педагог показывает лист фикуса и говорит: «Посмотрите, какие большие листья у фикуса. Мне кажется, что они больше Андрюшиной ладошки. Проверим?»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7F84-BA1F-4B73-90B4-01EAF2CE949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67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занятиях по развитию речи также педагог использует различные дидактические игры, особенно в первой половине года обучения.</a:t>
            </a:r>
          </a:p>
          <a:p>
            <a:r>
              <a:rPr lang="ru-RU" baseline="0" dirty="0" smtClean="0"/>
              <a:t>Например (игра «не ошибись!»), воспитатель показывает картинки: груши, яблоки, апельсин и говорит: это фрукты. А покажи мне картинку, где нарисован овощ.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7F84-BA1F-4B73-90B4-01EAF2CE949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78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</a:t>
            </a:r>
            <a:r>
              <a:rPr lang="ru-RU" baseline="0" dirty="0" smtClean="0"/>
              <a:t> второй младшей группе уже отрабатывают чёткое произношение почти всех звуков родного языка. Исключаются только шипящие и сонорные, так как они наиболее трудные для произношения в этой возрастной группе. В будущем чёткое произношение «простых» звуков позволит научиться выговаривать наиболее «трудные» звуки.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7F84-BA1F-4B73-90B4-01EAF2CE949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65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E5E6-B352-4D1E-BB64-C4BB47B6E196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3201-C418-4E62-96C2-54F057F38991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E7C9-6FDE-4104-97AA-E5ED56E02249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B1C5-7017-4E8A-AE15-DF16FB5DB202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AEF1-695F-4C86-B502-949B274FA819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7A21-BE8B-40EE-A04E-940F9C7FA8B3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1CF-41F9-4187-A6A7-FFB84424C6DA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CF65-072D-4B82-B4A3-2B5D2174C718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CE0F-758A-4749-AB17-EC926B5AAE5A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C72C-F7C9-49B9-ACB7-520117C4F925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C28C-0BCD-429A-B546-AC644DBFEDE1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B05B-9F05-4372-9F4B-B1286CECFAA8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B738-E793-4CC0-9140-567594FCC30C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C204-96F5-4106-9A64-B7744EFB2F40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81B4-3958-4A63-A508-70DEDAB0268C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9587-E972-4DC7-8999-1526805A0881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4441-1BE9-43C2-A226-7B705F8DB667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99076BE-EB62-445D-A2C1-01D5F5CB9227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ru-RU" smtClean="0"/>
              <a:t>Развитие речи в ДОУ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5712" y="1310639"/>
            <a:ext cx="8001000" cy="29718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Речевое развитие в ДОУ во второй младшей группе по программе ФГОС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66807" y="4910667"/>
            <a:ext cx="11672252" cy="1947333"/>
          </a:xfrm>
        </p:spPr>
        <p:txBody>
          <a:bodyPr/>
          <a:lstStyle/>
          <a:p>
            <a:pPr algn="r"/>
            <a:r>
              <a:rPr lang="ru-RU" dirty="0" smtClean="0"/>
              <a:t>Выполнила воспитатель </a:t>
            </a:r>
          </a:p>
          <a:p>
            <a:pPr algn="r"/>
            <a:r>
              <a:rPr lang="ru-RU" dirty="0" smtClean="0"/>
              <a:t>Гребенщикова А.С.</a:t>
            </a:r>
          </a:p>
          <a:p>
            <a:pPr algn="ctr"/>
            <a:r>
              <a:rPr lang="ru-RU" sz="1400" dirty="0"/>
              <a:t>п</a:t>
            </a:r>
            <a:r>
              <a:rPr lang="ru-RU" sz="1400" dirty="0" smtClean="0"/>
              <a:t>ос. Первомайский, МДОУ </a:t>
            </a:r>
            <a:r>
              <a:rPr lang="ru-RU" sz="1400" dirty="0" err="1" smtClean="0"/>
              <a:t>дс</a:t>
            </a:r>
            <a:r>
              <a:rPr lang="ru-RU" sz="1400" dirty="0" smtClean="0"/>
              <a:t> №4</a:t>
            </a:r>
          </a:p>
          <a:p>
            <a:pPr algn="ctr"/>
            <a:r>
              <a:rPr lang="ru-RU" sz="1400" dirty="0" smtClean="0"/>
              <a:t>2014 год, ноябрь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3600" b="1" smtClean="0">
                <a:solidFill>
                  <a:schemeClr val="tx1"/>
                </a:solidFill>
              </a:rPr>
              <a:pPr/>
              <a:t>1</a:t>
            </a:fld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1" y="361949"/>
            <a:ext cx="6572250" cy="13716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Этапы формирования звукопроизношения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3600" dirty="0" smtClean="0"/>
              <a:t>Подготовка артикуляционного аппарата (гимнастика)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3600" dirty="0" smtClean="0"/>
              <a:t>Уточнение произношения </a:t>
            </a:r>
            <a:r>
              <a:rPr lang="ru-RU" sz="3600" dirty="0"/>
              <a:t>звука </a:t>
            </a:r>
            <a:endParaRPr lang="ru-RU" sz="3600" dirty="0" smtClean="0"/>
          </a:p>
          <a:p>
            <a:pPr marL="457200" indent="-457200">
              <a:buFont typeface="+mj-lt"/>
              <a:buAutoNum type="arabicParenR"/>
            </a:pPr>
            <a:r>
              <a:rPr lang="ru-RU" sz="3600" dirty="0" smtClean="0"/>
              <a:t>Закрепление звука в словах и фразовой речи</a:t>
            </a:r>
            <a:endParaRPr lang="ru-RU" sz="3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maminovse.ru/uploads/2013/02/uzn_13439620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9811" y="2470149"/>
            <a:ext cx="38100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933487" y="5919787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z="3600" b="1" smtClean="0">
                <a:solidFill>
                  <a:schemeClr val="tx1"/>
                </a:solidFill>
              </a:rPr>
              <a:pPr/>
              <a:t>10</a:t>
            </a:fld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1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3550" y="486302"/>
            <a:ext cx="5122862" cy="1371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Усвоение морфологических средств языка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912" y="486302"/>
            <a:ext cx="6418263" cy="530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Дети в этом возрасте часто путают окончания (ежей – </a:t>
            </a:r>
            <a:r>
              <a:rPr lang="ru-RU" sz="2400" dirty="0" err="1" smtClean="0"/>
              <a:t>ежов</a:t>
            </a:r>
            <a:r>
              <a:rPr lang="ru-RU" sz="2400" dirty="0" smtClean="0"/>
              <a:t>, обезьян  -</a:t>
            </a:r>
            <a:r>
              <a:rPr lang="ru-RU" sz="2400" dirty="0" err="1" smtClean="0"/>
              <a:t>обезьянов</a:t>
            </a:r>
            <a:r>
              <a:rPr lang="ru-RU" sz="2400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Можно отработать окончания с помощью </a:t>
            </a:r>
            <a:r>
              <a:rPr lang="ru-RU" sz="2400" dirty="0" err="1" smtClean="0"/>
              <a:t>договаривания</a:t>
            </a:r>
            <a:r>
              <a:rPr lang="ru-RU" sz="2400" dirty="0" smtClean="0"/>
              <a:t>, дидактического упражнения «что одно, а чего много?»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Особое внимание к существительным, обозначающим детёнышей животных (котят, цыплят), посуды, «назови ласково», задания на сочетание существительного с прилагательным (мой домик, мою книжку, моё ведёрко, дай белого щенка)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175" y="2386540"/>
            <a:ext cx="5514975" cy="413385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979905" y="6202362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z="3600" b="1" smtClean="0">
                <a:solidFill>
                  <a:schemeClr val="tx1"/>
                </a:solidFill>
              </a:rPr>
              <a:pPr/>
              <a:t>11</a:t>
            </a:fld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7813" y="823912"/>
            <a:ext cx="5735637" cy="1371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Совершенствование синтаксиса (построения предложений)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548" y="115357"/>
            <a:ext cx="6418263" cy="6280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Легче усваиваются предложения, построенные с помощью союзов «чтобы», «как».</a:t>
            </a:r>
          </a:p>
          <a:p>
            <a:pPr marL="0" indent="0">
              <a:buNone/>
            </a:pPr>
            <a:r>
              <a:rPr lang="ru-RU" sz="2400" dirty="0" smtClean="0"/>
              <a:t>	Также поможет развивать более сложные построения предложений у детей: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 рассказ ребёнка об увиденном (в парке, на прогулке и т.п.)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err="1"/>
              <a:t>д</a:t>
            </a:r>
            <a:r>
              <a:rPr lang="ru-RU" sz="2400" dirty="0" err="1" smtClean="0"/>
              <a:t>оговаривание</a:t>
            </a:r>
            <a:r>
              <a:rPr lang="ru-RU" sz="2400" dirty="0" smtClean="0"/>
              <a:t> предложений за педагогом (Очень мамочку люблю, потому что она…)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рассматривание сюжетных картин (Таня взяла совок, чтобы насыпать песок)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всегда в этом возрасте избегайте многословия!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049755" y="6202362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z="3600" b="1" smtClean="0">
                <a:solidFill>
                  <a:schemeClr val="bg1"/>
                </a:solidFill>
              </a:rPr>
              <a:pPr/>
              <a:t>12</a:t>
            </a:fld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3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7813" y="838199"/>
            <a:ext cx="5256207" cy="1371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Подготовка детей к овладению монологической речью</a:t>
            </a:r>
            <a:endParaRPr lang="ru-RU" sz="3600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33350" y="133351"/>
            <a:ext cx="6494463" cy="64039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Монологическая речь формируется в недрах диалога, что считается основной формой общения. Поэтому начинать нужно с развития диалога: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Обучение детей понимать вопросы и отвечать на них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Обучение детей задавать вопросы с возможностью развёрнутых высказываний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Воспроизведение ребёнком отрывка из сказки (как сможет)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Активное участие в фиксированном диалоге («Кисонька – </a:t>
            </a:r>
            <a:r>
              <a:rPr lang="ru-RU" sz="2400" dirty="0" err="1" smtClean="0"/>
              <a:t>мурысонька</a:t>
            </a:r>
            <a:r>
              <a:rPr lang="ru-RU" sz="2400" dirty="0" smtClean="0"/>
              <a:t>»)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Рассматривание сюжетных картин (специально подготовленных для детских садов)</a:t>
            </a:r>
          </a:p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 этом возрасте проводится только подготовительная работа к овладению навыком рассказа.</a:t>
            </a:r>
            <a:endParaRPr lang="ru-RU" dirty="0"/>
          </a:p>
        </p:txBody>
      </p:sp>
      <p:pic>
        <p:nvPicPr>
          <p:cNvPr id="1026" name="Picture 2" descr="TOMSK.FM :: Карапуз отлично читает сти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1" y="3255432"/>
            <a:ext cx="4000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41775" y="55022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z="3600" b="1" smtClean="0">
                <a:solidFill>
                  <a:schemeClr val="tx1"/>
                </a:solidFill>
              </a:rPr>
              <a:pPr/>
              <a:t>13</a:t>
            </a:fld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8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8018" y="641349"/>
            <a:ext cx="5106988" cy="1371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Приобщение детей к художественной литературе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5800"/>
            <a:ext cx="7085012" cy="5308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В книжном уголке рекомендуется наличие 6-7 книг (программных, внепрограммных, природоведческих)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Книги должны быть иллюстрированы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Особо рекомендуются русские, народные сказки, народные песни, в которых ребёнок и слушатель, и зритель и участник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Можно использовать те же сказки и песенки, что использовались с первой младшей группы («Жили у бабуси», «тили-бом»)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Нужно помнить, что у детей слишком маленький жизненный опыт, чтобы подробно спрашивать о прочитанном. Нужно просто спросить: «про кого сказка?», «кто там ещё был и что делал?»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Читать различные рекомендуемые произведения желательно ежедневно: с одними – на занятиях, с другими во время игр и быту.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049755" y="5684837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z="3600" b="1" smtClean="0">
                <a:solidFill>
                  <a:schemeClr val="tx1"/>
                </a:solidFill>
              </a:rPr>
              <a:pPr/>
              <a:t>14</a:t>
            </a:fld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2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809706" y="1005415"/>
            <a:ext cx="3657600" cy="1371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Речевое развитие детей 3-4 лет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На занятиях во второй младшей группе продолжается работа по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с</a:t>
            </a:r>
            <a:r>
              <a:rPr lang="ru-RU" sz="2800" dirty="0" smtClean="0"/>
              <a:t>овершенствованию звуковой культуры речи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с</a:t>
            </a:r>
            <a:r>
              <a:rPr lang="ru-RU" sz="2800" dirty="0" smtClean="0"/>
              <a:t>овершенствованию грамматической правильности речи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воспитанию интереса к художественному слову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63200" y="5874806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z="3600" b="1" smtClean="0">
                <a:solidFill>
                  <a:schemeClr val="tx1"/>
                </a:solidFill>
              </a:rPr>
              <a:pPr/>
              <a:t>2</a:t>
            </a:fld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4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284243" y="664633"/>
            <a:ext cx="4491037" cy="1371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Как организуются занятия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600" dirty="0" smtClean="0"/>
              <a:t>Занятия по речевому развитию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/>
              <a:t>состоят из одной части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/>
              <a:t>комбинированно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к музыкально дидактическим играм в детском саду - Новинки из мира кни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525" y="2758015"/>
            <a:ext cx="53244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401300" y="6019799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z="3600" b="1" smtClean="0">
                <a:solidFill>
                  <a:schemeClr val="tx1"/>
                </a:solidFill>
              </a:rPr>
              <a:pPr/>
              <a:t>3</a:t>
            </a:fld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5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5106988" cy="1371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Как удержать внимание детей на занятии?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о</a:t>
            </a:r>
            <a:r>
              <a:rPr lang="ru-RU" sz="3200" dirty="0" smtClean="0"/>
              <a:t>бучение с игрой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/>
              <a:t>методика </a:t>
            </a:r>
            <a:r>
              <a:rPr lang="ru-RU" sz="3200" dirty="0"/>
              <a:t>ответов на вопросы хором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использование демонстрационных материалов (игрушки, картинки, настольный театр</a:t>
            </a:r>
            <a:r>
              <a:rPr lang="ru-RU" sz="2800" dirty="0"/>
              <a:t>)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42612" y="5994400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z="3600" b="1" smtClean="0"/>
              <a:pPr/>
              <a:t>4</a:t>
            </a:fld>
            <a:endParaRPr lang="en-US" sz="3600" b="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2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1085321"/>
            <a:ext cx="4799845" cy="1371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Что делать с детьми, которые хуже усваивают материал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Такие дети общаются с педагогом 3-5 мин, </a:t>
            </a:r>
            <a:r>
              <a:rPr lang="ru-RU" sz="3200" dirty="0" smtClean="0"/>
              <a:t>как бы </a:t>
            </a:r>
            <a:r>
              <a:rPr lang="ru-RU" sz="3200" dirty="0"/>
              <a:t>продолжая закончившееся игрой занятие теми же игрушками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250" y="2818341"/>
            <a:ext cx="5715000" cy="381476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42612" y="5963179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z="3600" b="1" smtClean="0">
                <a:solidFill>
                  <a:schemeClr val="tx1"/>
                </a:solidFill>
              </a:rPr>
              <a:pPr/>
              <a:t>5</a:t>
            </a:fld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4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8369" y="896404"/>
            <a:ext cx="4916488" cy="861485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Как рассаживать детей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Детей усаживают так, чтобы они не задевали друг друга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Легко возбудимых детей чередуют с уравновешенными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Не стоит предлагать детям поднимать руку и вставать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Столы расставляют таким образом, чтобы было видно воспитателя и демонстрируемый материал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Столы стоят отдельно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Полукругом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В ряд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365" y="2167464"/>
            <a:ext cx="5465374" cy="409998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42612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z="3600" b="1" smtClean="0">
                <a:solidFill>
                  <a:schemeClr val="tx1"/>
                </a:solidFill>
              </a:rPr>
              <a:pPr/>
              <a:t>6</a:t>
            </a:fld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0599" y="838199"/>
            <a:ext cx="6648450" cy="1371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Используемые приемы словарной работы с предыдущей возрастной ступени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99" y="601132"/>
            <a:ext cx="5943601" cy="5308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Рассматривание предмета и установление его назначения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Исследование качеств предмета и его характеристик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Сочетание показа предмета с активными действиями ребенка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Многократное повторение ребенком нового слова</a:t>
            </a: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business-pro.pro/wp-content/uploads/2013/07/%D1%81%D0%B0%D0%B4%D0%B8%D0%B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6500" y="1824566"/>
            <a:ext cx="654249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479742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z="3600" b="1" smtClean="0">
                <a:solidFill>
                  <a:schemeClr val="tx1"/>
                </a:solidFill>
              </a:rPr>
              <a:pPr/>
              <a:t>7</a:t>
            </a:fld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4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5106988" cy="1371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Используемые дидактические игры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424" y="457200"/>
            <a:ext cx="5943601" cy="5308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Игра «На группировку знакомых детям предметов: посуды, одежды, игрушек, </a:t>
            </a:r>
            <a:r>
              <a:rPr lang="ru-RU" sz="2400" dirty="0"/>
              <a:t>м</a:t>
            </a:r>
            <a:r>
              <a:rPr lang="ru-RU" sz="2400" dirty="0" smtClean="0"/>
              <a:t>ебели, овощей.»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Игра «Не ошибись!»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Игра «Что изменилось?» что находится справа, слева, спереди, сзади, перед, позади предмета.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Занятие «У матрешки-новоселье» игра на определение цветов и оттенков.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Проблема названия предметов в Им. п., Род. </a:t>
            </a:r>
            <a:r>
              <a:rPr lang="ru-RU" sz="2400" dirty="0"/>
              <a:t>п</a:t>
            </a:r>
            <a:r>
              <a:rPr lang="ru-RU" sz="2400" dirty="0" smtClean="0"/>
              <a:t>., </a:t>
            </a:r>
            <a:r>
              <a:rPr lang="ru-RU" sz="2400" dirty="0" err="1"/>
              <a:t>е</a:t>
            </a:r>
            <a:r>
              <a:rPr lang="ru-RU" sz="2400" dirty="0" err="1" smtClean="0"/>
              <a:t>д.ч</a:t>
            </a:r>
            <a:r>
              <a:rPr lang="ru-RU" sz="2400" dirty="0" smtClean="0"/>
              <a:t>., и </a:t>
            </a:r>
            <a:r>
              <a:rPr lang="ru-RU" sz="2400" dirty="0" err="1" smtClean="0"/>
              <a:t>мн.ч</a:t>
            </a:r>
            <a:r>
              <a:rPr lang="ru-RU" sz="2400" dirty="0" smtClean="0"/>
              <a:t>. Решаются на уровне бытовых процессов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845" y="2262715"/>
            <a:ext cx="5393155" cy="396537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42612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z="3600" b="1" smtClean="0">
                <a:solidFill>
                  <a:schemeClr val="tx1"/>
                </a:solidFill>
              </a:rPr>
              <a:pPr/>
              <a:t>8</a:t>
            </a:fld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9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393561"/>
            <a:ext cx="4685921" cy="1371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Звуковая культура речи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949" y="258232"/>
            <a:ext cx="5943601" cy="5994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/>
              <a:t>Отрабатываются все звуки кроме шипящих ( ж, ш, ч, щ), сонорных ( р, л ), то есть те, которыми дети владеют хорошо.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/>
              <a:t>Отрабатываются хорошо произносимые звуки для предпосылки произношения более сложных звуков (например, плотно смыкать губы – «м», «п», «б»; из «и» - «з», изучение звуков «т», «д», «н» позволит научится произносить звуки «ш», «ж» и т.д.)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Занятия с логопедом - 10 Ноября 2011 - ПОЧЕМУчк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5061" y="2057400"/>
            <a:ext cx="3714750" cy="47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628688" y="5659437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z="3600" b="1" smtClean="0">
                <a:solidFill>
                  <a:schemeClr val="tx1"/>
                </a:solidFill>
              </a:rPr>
              <a:pPr/>
              <a:t>9</a:t>
            </a:fld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Развитие речи в ДОУ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539</TotalTime>
  <Words>1566</Words>
  <Application>Microsoft Office PowerPoint</Application>
  <PresentationFormat>Широкоэкранный</PresentationFormat>
  <Paragraphs>144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Courier New</vt:lpstr>
      <vt:lpstr>Wingdings</vt:lpstr>
      <vt:lpstr>Wingdings 3</vt:lpstr>
      <vt:lpstr>Сектор</vt:lpstr>
      <vt:lpstr>Речевое развитие в ДОУ во второй младшей группе по программе ФГОС</vt:lpstr>
      <vt:lpstr>Речевое развитие детей 3-4 лет</vt:lpstr>
      <vt:lpstr>Как организуются занятия </vt:lpstr>
      <vt:lpstr>Как удержать внимание детей на занятии?</vt:lpstr>
      <vt:lpstr>Что делать с детьми, которые хуже усваивают материал</vt:lpstr>
      <vt:lpstr>Как рассаживать детей</vt:lpstr>
      <vt:lpstr>Используемые приемы словарной работы с предыдущей возрастной ступени</vt:lpstr>
      <vt:lpstr>Используемые дидактические игры</vt:lpstr>
      <vt:lpstr>Звуковая культура речи</vt:lpstr>
      <vt:lpstr>Этапы формирования звукопроизношения</vt:lpstr>
      <vt:lpstr>Усвоение морфологических средств языка</vt:lpstr>
      <vt:lpstr>Совершенствование синтаксиса (построения предложений)</vt:lpstr>
      <vt:lpstr>Подготовка детей к овладению монологической речью</vt:lpstr>
      <vt:lpstr>Приобщение детей к художественной литературе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во второй младшей группе</dc:title>
  <dc:creator>Альбина</dc:creator>
  <cp:lastModifiedBy>Альбина</cp:lastModifiedBy>
  <cp:revision>75</cp:revision>
  <dcterms:created xsi:type="dcterms:W3CDTF">2014-11-04T09:20:44Z</dcterms:created>
  <dcterms:modified xsi:type="dcterms:W3CDTF">2014-11-12T03:54:26Z</dcterms:modified>
</cp:coreProperties>
</file>