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70" r:id="rId14"/>
    <p:sldId id="267" r:id="rId15"/>
    <p:sldId id="268" r:id="rId16"/>
    <p:sldId id="269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9F8"/>
    <a:srgbClr val="E9DEEA"/>
    <a:srgbClr val="F0B6E5"/>
    <a:srgbClr val="D8C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586E1D-5A11-48F2-B388-0400256A6FF9}" type="datetimeFigureOut">
              <a:rPr lang="ru-RU"/>
              <a:pPr>
                <a:defRPr/>
              </a:pPr>
              <a:t>08.05.2011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C58BE5-4DA4-474B-83F1-6E073BF7B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91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D65B243-4C0F-486B-A551-0C259BC730A6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F2CBAB-2CDB-4705-B8F7-AF1FD2E75C51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41786F-B1DD-4B59-B4AD-FF6FCED8250A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CBCBA0D-03BF-4378-AAEE-6BC408392016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4285F2D-F728-4524-9CC8-F6E43F8FEC49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5BC724B-4C78-4DCB-8AD4-C07097511BEE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44421A-C604-4DA7-A641-8D6BCE12D790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522319-5FA0-45C7-81B3-DCF56164FAD9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99A1A28-573D-4F12-BCA4-268DE16A27EC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9F3EAC-19E7-4866-8AAD-94847FE84E02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DE73B1-C0DF-4715-B643-FAADA83D916A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A987AA5-00E8-48FA-A1E6-E325FE97F2E6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19FC37A-73AB-490A-8BBE-26857AD87A16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E9FDEB1-264C-4C56-85ED-9F5B69C2A388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FF0F6F5-F9AC-4EBF-B69A-91A96B89EF04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85704EA-57FA-4A4B-9997-520345889A08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A1387E-D9F7-4F0F-B2D5-F2AD0BA7F63B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343400"/>
            <a:ext cx="8077200" cy="708025"/>
          </a:xfrm>
        </p:spPr>
        <p:txBody>
          <a:bodyPr/>
          <a:lstStyle>
            <a:lvl1pPr algn="ctr">
              <a:defRPr b="1">
                <a:solidFill>
                  <a:srgbClr val="E9DEE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685800"/>
          </a:xfrm>
        </p:spPr>
        <p:txBody>
          <a:bodyPr/>
          <a:lstStyle>
            <a:lvl1pPr marL="0" indent="0" algn="ctr">
              <a:buNone/>
              <a:defRPr>
                <a:solidFill>
                  <a:srgbClr val="D8C4D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3BF02-C8BA-46E6-9DE3-80371C85725E}" type="datetimeFigureOut">
              <a:rPr lang="ru-RU"/>
              <a:pPr>
                <a:defRPr/>
              </a:pPr>
              <a:t>08.05.2011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2DAC5F-CEEC-4D42-B7C6-46F636682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3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1E7C7-8A3A-4FB3-8B93-E327E08744B1}" type="datetimeFigureOut">
              <a:rPr lang="ru-RU"/>
              <a:pPr>
                <a:defRPr/>
              </a:pPr>
              <a:t>08.05.2011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FAD21-B267-4E4D-9103-7DB2E43C5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8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B53F-A477-4D9C-8F78-609C50D0DD65}" type="datetimeFigureOut">
              <a:rPr lang="ru-RU"/>
              <a:pPr>
                <a:defRPr/>
              </a:pPr>
              <a:t>08.05.2011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10B21-0B9D-4475-BD35-946C2400C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9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D521-8207-4EBA-8BA8-D571CF88877D}" type="datetimeFigureOut">
              <a:rPr lang="ru-RU"/>
              <a:pPr>
                <a:defRPr/>
              </a:pPr>
              <a:t>08.05.2011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DD85C-946F-48AF-A04D-1DD79DE82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0A90-440A-45F9-AEE7-53DC97A640DE}" type="datetimeFigureOut">
              <a:rPr lang="ru-RU"/>
              <a:pPr>
                <a:defRPr/>
              </a:pPr>
              <a:t>08.05.2011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3AB8-FC9C-4B41-B10D-E152A6B8D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5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DA19-9BE9-458B-91F0-34787DDDDD82}" type="datetimeFigureOut">
              <a:rPr lang="ru-RU"/>
              <a:pPr>
                <a:defRPr/>
              </a:pPr>
              <a:t>08.05.2011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CDAE-22D3-4A74-8F92-D8DE3E9AD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7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5F37-3BC1-4590-8834-1DA8A29349B8}" type="datetimeFigureOut">
              <a:rPr lang="ru-RU"/>
              <a:pPr>
                <a:defRPr/>
              </a:pPr>
              <a:t>08.05.2011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3589-9A42-4F8F-8A5F-D6D8E46C4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CE24-040B-4859-A03A-B27D3CBFDA92}" type="datetimeFigureOut">
              <a:rPr lang="ru-RU"/>
              <a:pPr>
                <a:defRPr/>
              </a:pPr>
              <a:t>08.05.2011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EA62-AD1A-42DC-8FAE-03198F821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3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730B-FAEA-4EDD-8E30-BCEA6E0C7A0E}" type="datetimeFigureOut">
              <a:rPr lang="ru-RU"/>
              <a:pPr>
                <a:defRPr/>
              </a:pPr>
              <a:t>08.05.2011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C08E-83A2-46AA-A7DA-99354E56E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0148B-A99E-4BD1-90D8-CB4BB268195A}" type="datetimeFigureOut">
              <a:rPr lang="ru-RU"/>
              <a:pPr>
                <a:defRPr/>
              </a:pPr>
              <a:t>08.05.2011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BCC0-DB97-40F7-85EF-67651B7BE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5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4B31-2AEF-4F34-963B-791D7783527C}" type="datetimeFigureOut">
              <a:rPr lang="ru-RU"/>
              <a:pPr>
                <a:defRPr/>
              </a:pPr>
              <a:t>08.05.2011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849F5-BB61-4B26-9595-638D76233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1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274638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6002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1EEC03-C044-44B7-9467-84693725C76C}" type="datetimeFigureOut">
              <a:rPr lang="ru-RU"/>
              <a:pPr>
                <a:defRPr/>
              </a:pPr>
              <a:t>08.05.2011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2425" y="6356350"/>
            <a:ext cx="1984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D09888-CC62-4F69-8534-CB17D48F8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E9DEEA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9DEE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D8C4D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D8C4D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D8C4D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D8C4D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D8C4D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653136"/>
            <a:ext cx="8437240" cy="708025"/>
          </a:xfrm>
          <a:extLst/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Насекомые. Какие они?</a:t>
            </a:r>
            <a:endParaRPr lang="ru-RU" sz="540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3296"/>
            <a:ext cx="2915816" cy="504056"/>
          </a:xfrm>
          <a:extLst/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Подготовила учитель - логопед:                                                                                                    Зинченко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ветлана 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вановна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1331913" y="333375"/>
            <a:ext cx="7494587" cy="5176838"/>
            <a:chOff x="1331640" y="332656"/>
            <a:chExt cx="7494561" cy="5177556"/>
          </a:xfrm>
        </p:grpSpPr>
        <p:sp>
          <p:nvSpPr>
            <p:cNvPr id="12292" name="TextBox 3"/>
            <p:cNvSpPr txBox="1">
              <a:spLocks noChangeArrowheads="1"/>
            </p:cNvSpPr>
            <p:nvPr/>
          </p:nvSpPr>
          <p:spPr bwMode="auto">
            <a:xfrm>
              <a:off x="1331640" y="332656"/>
              <a:ext cx="7344816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ru-RU" b="1">
                  <a:solidFill>
                    <a:schemeClr val="bg1"/>
                  </a:solidFill>
                  <a:latin typeface="Arial" charset="0"/>
                  <a:cs typeface="Arial" charset="0"/>
                </a:rPr>
                <a:t>У него стройное тело, очень длинные усики и мощные ноги.</a:t>
              </a:r>
            </a:p>
            <a:p>
              <a:pPr eaLnBrk="1" hangingPunct="1"/>
              <a:r>
                <a:rPr lang="ru-RU" b="1">
                  <a:solidFill>
                    <a:schemeClr val="bg1"/>
                  </a:solidFill>
                  <a:latin typeface="Arial" charset="0"/>
                  <a:cs typeface="Arial" charset="0"/>
                </a:rPr>
                <a:t>А знаете ли вы, где находятся у кузнечика уши?</a:t>
              </a:r>
            </a:p>
            <a:p>
              <a:pPr eaLnBrk="1" hangingPunct="1"/>
              <a:r>
                <a:rPr lang="ru-RU" b="1">
                  <a:solidFill>
                    <a:schemeClr val="bg1"/>
                  </a:solidFill>
                  <a:latin typeface="Arial" charset="0"/>
                  <a:cs typeface="Arial" charset="0"/>
                </a:rPr>
                <a:t>Представьте себе - на ногах! </a:t>
              </a:r>
            </a:p>
            <a:p>
              <a:pPr eaLnBrk="1" hangingPunct="1"/>
              <a:r>
                <a:rPr lang="ru-RU" b="1">
                  <a:solidFill>
                    <a:schemeClr val="bg1"/>
                  </a:solidFill>
                  <a:latin typeface="Arial" charset="0"/>
                  <a:cs typeface="Arial" charset="0"/>
                </a:rPr>
                <a:t>Тонкая щель на голенях пе­редних ног – это уши кузнечиков.</a:t>
              </a:r>
            </a:p>
            <a:p>
              <a:pPr eaLnBrk="1" hangingPunct="1"/>
              <a:r>
                <a:rPr lang="ru-RU" b="1">
                  <a:solidFill>
                    <a:schemeClr val="bg1"/>
                  </a:solidFill>
                  <a:latin typeface="Arial" charset="0"/>
                  <a:cs typeface="Arial" charset="0"/>
                </a:rPr>
                <a:t>А вот «поют» кузнечики с помощью крыльев.</a:t>
              </a:r>
            </a:p>
            <a:p>
              <a:pPr eaLnBrk="1" hangingPunct="1"/>
              <a:r>
                <a:rPr lang="ru-RU" b="1">
                  <a:solidFill>
                    <a:schemeClr val="bg1"/>
                  </a:solidFill>
                  <a:latin typeface="Arial" charset="0"/>
                  <a:cs typeface="Arial" charset="0"/>
                </a:rPr>
                <a:t>Кузнечик трет одно крыло о другое и слышится стрекотание.</a:t>
              </a:r>
            </a:p>
            <a:p>
              <a:pPr eaLnBrk="1" hangingPunct="1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/>
            <a:srcRect l="3178" t="5353" r="2966" b="4210"/>
            <a:stretch/>
          </p:blipFill>
          <p:spPr>
            <a:xfrm rot="1073884">
              <a:off x="4932078" y="2661842"/>
              <a:ext cx="3894123" cy="2848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136" t="1722" r="1327" b="2344"/>
          <a:stretch/>
        </p:blipFill>
        <p:spPr>
          <a:xfrm rot="20899694">
            <a:off x="1439863" y="3621088"/>
            <a:ext cx="3902075" cy="2892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241" y="0"/>
            <a:ext cx="5688632" cy="1066130"/>
          </a:xfrm>
          <a:extLst/>
        </p:spPr>
        <p:txBody>
          <a:bodyPr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Стрекоза</a:t>
            </a:r>
            <a:endParaRPr lang="ru-RU" sz="6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61" y="4149080"/>
            <a:ext cx="3690343" cy="2460229"/>
          </a:xfrm>
          <a:scene3d>
            <a:camera prst="perspectiveRight"/>
            <a:lightRig rig="threePt" dir="t"/>
          </a:scene3d>
        </p:spPr>
      </p:pic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1403350" y="1341438"/>
            <a:ext cx="7519988" cy="2592387"/>
            <a:chOff x="1403648" y="1340768"/>
            <a:chExt cx="7519233" cy="2592288"/>
          </a:xfrm>
        </p:grpSpPr>
        <p:sp>
          <p:nvSpPr>
            <p:cNvPr id="13319" name="TextBox 3"/>
            <p:cNvSpPr txBox="1">
              <a:spLocks noChangeArrowheads="1"/>
            </p:cNvSpPr>
            <p:nvPr/>
          </p:nvSpPr>
          <p:spPr bwMode="auto">
            <a:xfrm>
              <a:off x="1403648" y="2098303"/>
              <a:ext cx="338437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ru-RU" sz="1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Давайте вспомним, как выглядит стрекоза.</a:t>
              </a:r>
            </a:p>
            <a:p>
              <a:pPr eaLnBrk="1" hangingPunct="1"/>
              <a:r>
                <a:rPr lang="ru-RU" sz="16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У нее четыре сетчатых крыла, длинное, стройное брюшко.  </a:t>
              </a:r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0557" y="1340768"/>
              <a:ext cx="3892324" cy="2592288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19700" y="4797425"/>
            <a:ext cx="35147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Стрекоза летает быстро, ловко, увёртливо, а ее удлинённое тело, словно руль, помогает ей</a:t>
            </a:r>
          </a:p>
          <a:p>
            <a:pPr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сохранить нужное направле­ние в полёте.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03350" y="3789363"/>
            <a:ext cx="7632700" cy="3068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80664"/>
            <a:ext cx="5328592" cy="3996444"/>
          </a:xfrm>
          <a:solidFill>
            <a:srgbClr val="FFFFFF">
              <a:shade val="85000"/>
            </a:srgbClr>
          </a:solidFill>
          <a:ln w="88900" cap="sq">
            <a:solidFill>
              <a:srgbClr val="E9DE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1913" y="333375"/>
            <a:ext cx="734377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А какая стрекоза глазастая!</a:t>
            </a:r>
          </a:p>
          <a:p>
            <a:pPr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Ее огромные глаза облегают го­лову почти со всех сторон и помогают крылатой красавице высматривать добычу.</a:t>
            </a:r>
          </a:p>
          <a:p>
            <a:pPr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Усики у стрекозы короткие, почти незаметные. </a:t>
            </a:r>
          </a:p>
          <a:p>
            <a:pPr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Стрекоза - хищное насекомое. Она питается маленькими мошками, ловит комаров и жуков, схватывает их цепкими ногами в воздухе и поедает прямо на лету.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0"/>
            <a:ext cx="5688632" cy="1066130"/>
          </a:xfrm>
          <a:extLst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Комар</a:t>
            </a:r>
            <a:endParaRPr lang="ru-RU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491">
            <a:off x="4519056" y="1784625"/>
            <a:ext cx="4068885" cy="3024336"/>
          </a:xfrm>
          <a:scene3d>
            <a:camera prst="perspectiveLeft"/>
            <a:lightRig rig="threePt" dir="t"/>
          </a:scene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6375" y="1343025"/>
            <a:ext cx="3059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Теплой летней но­чью, едва погасишь свет, слышится зау­нывная «песня»</a:t>
            </a:r>
            <a:r>
              <a:rPr lang="ru-RU" sz="1600"/>
              <a:t>«</a:t>
            </a:r>
          </a:p>
          <a:p>
            <a:pPr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Дзи-и-и-и-ии. </a:t>
            </a:r>
          </a:p>
          <a:p>
            <a:pPr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Кто же это кружится над кроватью и не дает ус­нуть?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5383213"/>
            <a:ext cx="73802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На вид комарик совсем небольшой и безобидный - у него тон­кое тело, слабые ноги и два брюшка. На голове комара есть хо­боток, которым комар прокалывает кожу жертвы и сосет кровь, а также пара маленьких усиков.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354138" y="79375"/>
            <a:ext cx="7564437" cy="5295900"/>
            <a:chOff x="1353737" y="79619"/>
            <a:chExt cx="7565008" cy="5295445"/>
          </a:xfrm>
        </p:grpSpPr>
        <p:pic>
          <p:nvPicPr>
            <p:cNvPr id="16388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4" r="7353"/>
            <a:stretch>
              <a:fillRect/>
            </a:stretch>
          </p:blipFill>
          <p:spPr bwMode="auto">
            <a:xfrm rot="809255">
              <a:off x="4933599" y="2782776"/>
              <a:ext cx="3985146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TextBox 7"/>
            <p:cNvSpPr txBox="1">
              <a:spLocks noChangeArrowheads="1"/>
            </p:cNvSpPr>
            <p:nvPr/>
          </p:nvSpPr>
          <p:spPr bwMode="auto">
            <a:xfrm>
              <a:off x="1353737" y="79619"/>
              <a:ext cx="7466479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defRPr/>
              </a:pPr>
              <a:r>
                <a:rPr lang="ru-RU" sz="16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" charset="0"/>
                  <a:cs typeface="Arial" charset="0"/>
                </a:rPr>
                <a:t>Как вы думаете, есть ли у комаров уши?</a:t>
              </a:r>
            </a:p>
            <a:p>
              <a:pPr algn="just" eaLnBrk="1" hangingPunct="1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Оказывается, есть. И прячутся они у самца комара в... усах. Конечно, не такие уши, как у человека, но с их помощью комарик-самец находит по звону свою подруж­ку.</a:t>
              </a:r>
            </a:p>
            <a:p>
              <a:pPr algn="just" eaLnBrk="1" hangingPunct="1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Кстати, у самца-комара хоботок слабый, он не может про­колоть кожу человека или животного, а вот </a:t>
              </a:r>
              <a:r>
                <a:rPr lang="ru-RU" sz="1600" b="1" dirty="0" err="1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комарихи</a:t>
              </a:r>
              <a:r>
                <a:rPr lang="ru-RU" sz="16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 кусаются больно и звенят надоедливо. Они про­калывают кожу острым хоботком и пускают в ранку ядови­тую слюну. Укусы </a:t>
              </a:r>
              <a:r>
                <a:rPr lang="ru-RU" sz="1600" b="1" dirty="0" err="1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комарихи</a:t>
              </a:r>
              <a:r>
                <a:rPr lang="ru-RU" sz="16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 болезненны и вызывают сильный зуд.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3300">
            <a:off x="1395413" y="3759200"/>
            <a:ext cx="3735387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528" y="0"/>
            <a:ext cx="5688632" cy="1066130"/>
          </a:xfrm>
          <a:extLst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Муха</a:t>
            </a:r>
            <a:endParaRPr lang="ru-RU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"/>
          <a:stretch/>
        </p:blipFill>
        <p:spPr>
          <a:xfrm rot="567279" flipH="1">
            <a:off x="4150650" y="3443168"/>
            <a:ext cx="4238265" cy="311090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03350" y="1076325"/>
            <a:ext cx="73390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   Помните сказку Корнея, Ива­новича Чуковского «Муха-цоко­туха», в которой щедрая муха приглашает и потчует гостей?</a:t>
            </a:r>
          </a:p>
          <a:p>
            <a:pPr algn="just"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   На самом деле муха никого к себе в гости не зовет, а вот сама наведаться к нам без приглашения очень любит.</a:t>
            </a:r>
          </a:p>
          <a:p>
            <a:pPr algn="just"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Только накроешь стол к обеду, как непрошеная гостья тут как тут! Ползает по столу, садится на хлеб и норовит угоститься из тарелки вкусным супом. Гонишь ее, а она взлетит на минутку и опять как ни в чем не бывало опуска­ется на приглянувшуюся еду. </a:t>
            </a:r>
          </a:p>
          <a:p>
            <a:pPr algn="just"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Эдакая надоеда. Нахальная и увертливая!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3350" y="1052513"/>
            <a:ext cx="7632700" cy="5805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87450" y="1052513"/>
            <a:ext cx="7993063" cy="5805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03350" y="1076325"/>
            <a:ext cx="7993063" cy="580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025">
            <a:off x="5084775" y="334510"/>
            <a:ext cx="3810000" cy="2800350"/>
          </a:xfrm>
          <a:scene3d>
            <a:camera prst="perspectiveLeft"/>
            <a:lightRig rig="threePt" dir="t"/>
          </a:scene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73188" y="188913"/>
            <a:ext cx="3517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Муху, конечно, видел каждый</a:t>
            </a: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</a:t>
            </a:r>
          </a:p>
          <a:p>
            <a:pPr algn="just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У нее огромные глаза, об­легающие почти всю голову, ими муха великолепно видит, поэтому и подобраться к ней незамеченным нелегко.</a:t>
            </a:r>
          </a:p>
          <a:p>
            <a:pPr algn="just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Мушиный рот напоминает хоботок, через него муха лов­ко втягивает пищу.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374">
            <a:off x="1255439" y="3661947"/>
            <a:ext cx="3518336" cy="2638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91088" y="3644900"/>
            <a:ext cx="400139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Мухи - очень вредные насекомые</a:t>
            </a: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! Они летают по свал­кам и помойкам и на своих лапках переносят болезнетвор­ных микробов и яйца глистов. Мухи разносят многие тя­желые инфекционные болезни. Поэтому лучше затягивать форточки на окнах сеткой или марлей и развешивать на кухне клейкие ленты, к которым прилипают незваные гос­тьи. Но самое главное, чтобы в доме была чистота!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3068960"/>
            <a:ext cx="4248472" cy="1066130"/>
          </a:xfrm>
          <a:extLst/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ru-RU" sz="8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онец</a:t>
            </a:r>
            <a:endParaRPr lang="ru-RU" sz="8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0"/>
            <a:ext cx="716280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Arial" charset="0"/>
                <a:cs typeface="Arial" charset="0"/>
              </a:rPr>
              <a:t>Муравей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1913" y="1406525"/>
            <a:ext cx="45362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Кто самый сильный на земле?</a:t>
            </a:r>
          </a:p>
          <a:p>
            <a:pPr algn="just" eaLnBrk="1" hangingPunct="1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Думаете - слон или бегемот? Нет, не угада­ли! Самый сильный на земле - муравей, ведь он переносит тяжести, которые в 10 раз  больше его собственного веса.</a:t>
            </a:r>
          </a:p>
        </p:txBody>
      </p:sp>
      <p:pic>
        <p:nvPicPr>
          <p:cNvPr id="7" name="Объект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t="5739" r="3878" b="3108"/>
          <a:stretch/>
        </p:blipFill>
        <p:spPr>
          <a:xfrm>
            <a:off x="4106732" y="2983461"/>
            <a:ext cx="4586809" cy="342036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271588" y="525463"/>
            <a:ext cx="7747000" cy="2663825"/>
            <a:chOff x="1271190" y="525205"/>
            <a:chExt cx="7746910" cy="266429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6"/>
            <a:stretch/>
          </p:blipFill>
          <p:spPr>
            <a:xfrm>
              <a:off x="1271190" y="525205"/>
              <a:ext cx="3649292" cy="266429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perspectiveRight"/>
              <a:lightRig rig="threePt" dir="t"/>
            </a:scene3d>
          </p:spPr>
        </p:pic>
        <p:sp>
          <p:nvSpPr>
            <p:cNvPr id="5127" name="TextBox 9"/>
            <p:cNvSpPr txBox="1">
              <a:spLocks noChangeArrowheads="1"/>
            </p:cNvSpPr>
            <p:nvPr/>
          </p:nvSpPr>
          <p:spPr bwMode="auto">
            <a:xfrm>
              <a:off x="5003531" y="810912"/>
              <a:ext cx="4014569" cy="1816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defRPr/>
              </a:pPr>
              <a:r>
                <a:rPr lang="ru-RU" sz="16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" charset="0"/>
                  <a:cs typeface="Arial" charset="0"/>
                </a:rPr>
                <a:t>Вот какой силач малютка-муравей! </a:t>
              </a:r>
              <a:r>
                <a:rPr lang="ru-RU" sz="16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Как выглядит муравей? </a:t>
              </a:r>
            </a:p>
            <a:p>
              <a:pPr algn="just" eaLnBrk="1" hangingPunct="1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Давайте вместе вспомним. </a:t>
              </a:r>
            </a:p>
            <a:p>
              <a:pPr algn="just" eaLnBrk="1" hangingPunct="1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У него утолщенное брюшко, грудь, голова, три пары ма­леньких ножек. </a:t>
              </a:r>
            </a:p>
            <a:p>
              <a:pPr algn="just" eaLnBrk="1" hangingPunct="1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У муравья сильные челюсти и очень под­вижные усики.</a:t>
              </a:r>
              <a:endParaRPr lang="ru-RU" dirty="0" smtClean="0"/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1187450" y="3708400"/>
            <a:ext cx="7745413" cy="2881313"/>
            <a:chOff x="1187624" y="3707693"/>
            <a:chExt cx="7745246" cy="288234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11052">
              <a:off x="5089615" y="3707693"/>
              <a:ext cx="3843255" cy="28823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125" name="TextBox 4"/>
            <p:cNvSpPr txBox="1">
              <a:spLocks noChangeArrowheads="1"/>
            </p:cNvSpPr>
            <p:nvPr/>
          </p:nvSpPr>
          <p:spPr bwMode="auto">
            <a:xfrm>
              <a:off x="1187624" y="4221088"/>
              <a:ext cx="3816424" cy="184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" charset="0"/>
                  <a:cs typeface="Arial" charset="0"/>
                </a:rPr>
                <a:t>Муравьи - великолепные строители! </a:t>
              </a:r>
              <a:r>
                <a:rPr lang="ru-RU" sz="16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Когда идешь по лесу, то там, то здесь видишь высо­кие терема муравейников в которых</a:t>
              </a:r>
            </a:p>
            <a:p>
              <a:pPr eaLnBrk="1" hangingPunct="1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муравьи живут большой и дружной семь­ей.</a:t>
              </a:r>
            </a:p>
            <a:p>
              <a:pPr eaLnBrk="1" hangingPunct="1">
                <a:defRPr/>
              </a:pPr>
              <a:endParaRPr lang="ru-RU" dirty="0" smtClean="0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0"/>
            <a:ext cx="3312368" cy="1066130"/>
          </a:xfrm>
          <a:extLst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Пчела</a:t>
            </a:r>
            <a:endParaRPr lang="ru-RU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1913" y="2060575"/>
            <a:ext cx="2933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Домовитая хозяйка </a:t>
            </a:r>
          </a:p>
          <a:p>
            <a:pPr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Пролетает над лужайкой, </a:t>
            </a:r>
          </a:p>
          <a:p>
            <a:pPr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Похлопочет над цветком - </a:t>
            </a:r>
          </a:p>
          <a:p>
            <a:pPr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Он поделится медком.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/>
          <a:stretch/>
        </p:blipFill>
        <p:spPr>
          <a:xfrm rot="409652">
            <a:off x="4368061" y="1617478"/>
            <a:ext cx="3782143" cy="2878081"/>
          </a:xfrm>
          <a:solidFill>
            <a:srgbClr val="FFFFFF">
              <a:shade val="85000"/>
            </a:srgbClr>
          </a:solidFill>
          <a:ln w="88900" cap="sq">
            <a:solidFill>
              <a:srgbClr val="E9DE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52563" y="5084763"/>
            <a:ext cx="6696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b="1">
                <a:solidFill>
                  <a:schemeClr val="bg1"/>
                </a:solidFill>
                <a:latin typeface="Arial" charset="0"/>
                <a:cs typeface="Arial" charset="0"/>
              </a:rPr>
              <a:t>Люди называют пчел хлопотуньями, труженицами, а когда говорят о трудолюбивом человеке, сравнивают его с пчелой. О таком человеке обычно говорят, что он трудится, как пчела.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204">
            <a:off x="1507022" y="2347476"/>
            <a:ext cx="3003382" cy="2246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8C4D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1116013" y="260350"/>
            <a:ext cx="7704137" cy="4862513"/>
            <a:chOff x="1115616" y="260648"/>
            <a:chExt cx="7704856" cy="4861477"/>
          </a:xfrm>
        </p:grpSpPr>
        <p:pic>
          <p:nvPicPr>
            <p:cNvPr id="7" name="Объект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4" r="4505"/>
            <a:stretch/>
          </p:blipFill>
          <p:spPr>
            <a:xfrm rot="795044">
              <a:off x="5368645" y="2761963"/>
              <a:ext cx="3250200" cy="23601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D8C4DA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perspectiveLef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174" name="TextBox 2"/>
            <p:cNvSpPr txBox="1">
              <a:spLocks noChangeArrowheads="1"/>
            </p:cNvSpPr>
            <p:nvPr/>
          </p:nvSpPr>
          <p:spPr bwMode="auto">
            <a:xfrm>
              <a:off x="1115616" y="260648"/>
              <a:ext cx="7704856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defRPr/>
              </a:pPr>
              <a:r>
                <a:rPr lang="ru-RU" sz="16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" charset="0"/>
                  <a:cs typeface="Arial" charset="0"/>
                </a:rPr>
                <a:t>Вспомним, как выглядит пчела. </a:t>
              </a:r>
              <a:r>
                <a:rPr lang="ru-RU" sz="16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У нее есть голова, грудь, брюшко, ножки. Тело пчелы покрыто волосками черного и желтого цвета. С их помощью она переносит пыльцу с цветка на цветок. На задних ножках пчелы на­ходятся особые корзинки для сбора пыльцы. Пчелиные крылышки полупрозрачные. У пчелки большие глаза, которыми она прекрасно различает окрас­ку цветов. А язычок пчелы имеет форму желобка и покрыт во­лосками. Язычком она всасывает сладкий цветочный не­ктар и воду.</a:t>
              </a:r>
            </a:p>
          </p:txBody>
        </p:sp>
      </p:grp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7"/>
          <a:stretch/>
        </p:blipFill>
        <p:spPr>
          <a:xfrm rot="21043019">
            <a:off x="3336741" y="4700266"/>
            <a:ext cx="2520280" cy="1852264"/>
          </a:xfrm>
          <a:solidFill>
            <a:srgbClr val="FFFFFF">
              <a:shade val="85000"/>
            </a:srgbClr>
          </a:solidFill>
          <a:ln w="88900" cap="sq">
            <a:solidFill>
              <a:srgbClr val="D8C4D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19212"/>
            <a:ext cx="3408040" cy="2272026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" b="4191"/>
          <a:stretch/>
        </p:blipFill>
        <p:spPr>
          <a:xfrm>
            <a:off x="1309705" y="4077071"/>
            <a:ext cx="3620388" cy="238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02" y="332656"/>
            <a:ext cx="3810000" cy="2857500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1283237" y="332656"/>
            <a:ext cx="325721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Как устроен пчелиный дом?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 довольно большой деревянный ящик на четырех ножках с открывающейся крышей. Внутри улья есть специальные рамки внутри которых трудолюбивые пчелы строят из воска шестигранные ячейки - соты.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 часть луга или поляны, где расположены ульи, на­зывается пасекой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0"/>
            <a:ext cx="7162800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Arial" charset="0"/>
                <a:cs typeface="Arial" charset="0"/>
              </a:rPr>
              <a:t>Бабочка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4841">
            <a:off x="4663873" y="1497121"/>
            <a:ext cx="3963839" cy="2972879"/>
          </a:xfrm>
          <a:solidFill>
            <a:srgbClr val="FFFFFF">
              <a:shade val="85000"/>
            </a:srgbClr>
          </a:solidFill>
          <a:ln w="88900" cap="sq">
            <a:solidFill>
              <a:srgbClr val="D8C4D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 prst="riblet"/>
            <a:contourClr>
              <a:srgbClr val="FFFFFF"/>
            </a:contourClr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35075" y="4941888"/>
            <a:ext cx="77041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Над зеленым лугом весело порхают пестрокрылые кра­савицы-бабочки.</a:t>
            </a:r>
          </a:p>
          <a:p>
            <a:pPr algn="just"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У бабочки две пары крыльев, Тело бабочки тоже покрыто чешуйками и волосиками. </a:t>
            </a:r>
          </a:p>
          <a:p>
            <a:pPr algn="just"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У этих насекомых короткие усики и большие глаза. Перелетая с цветка на цветок, бабочки собирают нектар и опыляют растения. Если же бабочка проснулась ранней вес­ной, когда цветы еще не раскрылись, она может полакомить­ся сладким березовым соком.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47813" y="1916113"/>
            <a:ext cx="27368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Ш</a:t>
            </a:r>
            <a:r>
              <a:rPr lang="uk-UA" sz="1600" b="1">
                <a:solidFill>
                  <a:schemeClr val="bg1"/>
                </a:solidFill>
                <a:latin typeface="Arial" charset="0"/>
                <a:cs typeface="Arial" charset="0"/>
              </a:rPr>
              <a:t>евелились у цветка </a:t>
            </a:r>
          </a:p>
          <a:p>
            <a:pPr eaLnBrk="1" hangingPunct="1"/>
            <a:r>
              <a:rPr lang="uk-UA" sz="1600" b="1">
                <a:solidFill>
                  <a:schemeClr val="bg1"/>
                </a:solidFill>
                <a:latin typeface="Arial" charset="0"/>
                <a:cs typeface="Arial" charset="0"/>
              </a:rPr>
              <a:t>Все четыре лепестка. </a:t>
            </a:r>
            <a:endParaRPr lang="ru-RU" sz="1600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Я </a:t>
            </a:r>
            <a:r>
              <a:rPr lang="uk-UA" sz="1600" b="1">
                <a:solidFill>
                  <a:schemeClr val="bg1"/>
                </a:solidFill>
                <a:latin typeface="Arial" charset="0"/>
                <a:cs typeface="Arial" charset="0"/>
              </a:rPr>
              <a:t>поймать его хотел – </a:t>
            </a:r>
            <a:endParaRPr lang="ru-RU" sz="1600" b="1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uk-UA" sz="1600" b="1">
                <a:solidFill>
                  <a:schemeClr val="bg1"/>
                </a:solidFill>
                <a:latin typeface="Arial" charset="0"/>
                <a:cs typeface="Arial" charset="0"/>
              </a:rPr>
              <a:t>А он вспорхнул и улетел </a:t>
            </a:r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    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/>
          <a:stretch/>
        </p:blipFill>
        <p:spPr>
          <a:xfrm rot="20878433">
            <a:off x="1725212" y="1742049"/>
            <a:ext cx="2715280" cy="2008963"/>
          </a:xfrm>
          <a:solidFill>
            <a:srgbClr val="FFFFFF">
              <a:shade val="85000"/>
            </a:srgbClr>
          </a:solidFill>
          <a:ln w="88900" cap="sq">
            <a:solidFill>
              <a:srgbClr val="FBE9F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364">
            <a:off x="5532520" y="4405147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BE9F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" r="549" b="14802"/>
          <a:stretch/>
        </p:blipFill>
        <p:spPr>
          <a:xfrm rot="21057124">
            <a:off x="1810765" y="4279516"/>
            <a:ext cx="2736304" cy="2043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BE9F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547813" y="260350"/>
            <a:ext cx="7056437" cy="3532188"/>
            <a:chOff x="1547664" y="260648"/>
            <a:chExt cx="7056784" cy="353160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371" y="1700808"/>
              <a:ext cx="2788596" cy="20914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BE9F8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perspectiveLef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247" name="TextBox 4"/>
            <p:cNvSpPr txBox="1">
              <a:spLocks noChangeArrowheads="1"/>
            </p:cNvSpPr>
            <p:nvPr/>
          </p:nvSpPr>
          <p:spPr bwMode="auto">
            <a:xfrm>
              <a:off x="1547664" y="260648"/>
              <a:ext cx="705678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" charset="0"/>
                  <a:cs typeface="Arial" charset="0"/>
                </a:rPr>
                <a:t>Каких толь­ко бабочек нет! </a:t>
              </a:r>
            </a:p>
            <a:p>
              <a:pPr eaLnBrk="1" hangingPunct="1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В Древнем Риме люди верили, что бабочки произошли от цветов, оторвавшихся от растений. </a:t>
              </a:r>
            </a:p>
            <a:p>
              <a:pPr eaLnBrk="1" hangingPunct="1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Ведь и вправду ба­бочка похожа на прелестный летающий цветок.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0"/>
            <a:ext cx="5688632" cy="1066130"/>
          </a:xfrm>
          <a:extLst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Кузнечик</a:t>
            </a:r>
            <a:endParaRPr lang="ru-RU" sz="6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920">
            <a:off x="4092610" y="1655214"/>
            <a:ext cx="4330801" cy="2978629"/>
          </a:xfrm>
          <a:scene3d>
            <a:camera prst="perspectiveLeft"/>
            <a:lightRig rig="threePt" dir="t"/>
          </a:scene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8263" y="5013325"/>
            <a:ext cx="6905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Среди высоких трав спрятались кузнечики. </a:t>
            </a:r>
          </a:p>
          <a:p>
            <a:pPr algn="just"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Они стрекочут так ве­село и звонко, словно играют на ма­леньких скрипочках.</a:t>
            </a:r>
          </a:p>
          <a:p>
            <a:pPr algn="just" eaLnBrk="1" hangingPunct="1"/>
            <a:r>
              <a:rPr lang="ru-RU" sz="1600" b="1">
                <a:solidFill>
                  <a:schemeClr val="bg1"/>
                </a:solidFill>
                <a:latin typeface="Arial" charset="0"/>
                <a:cs typeface="Arial" charset="0"/>
              </a:rPr>
              <a:t>Заметить поющего кузнечика в густых зарослях нелегко: ведь он такой же зеленый, как листья и стебли растений.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Копия Пчела и ромашк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E492B0-4888-4863-B9E0-6569DC3D26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Копия Пчела и ромашка</Template>
  <TotalTime>0</TotalTime>
  <Words>985</Words>
  <Application>Microsoft Office PowerPoint</Application>
  <PresentationFormat>Экран (4:3)</PresentationFormat>
  <Paragraphs>86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Calibri</vt:lpstr>
      <vt:lpstr>Arial</vt:lpstr>
      <vt:lpstr>Копия Пчела и ромашка</vt:lpstr>
      <vt:lpstr>Насекомые. Какие они?</vt:lpstr>
      <vt:lpstr>Муравей</vt:lpstr>
      <vt:lpstr>Презентация PowerPoint</vt:lpstr>
      <vt:lpstr>Пчела</vt:lpstr>
      <vt:lpstr>Презентация PowerPoint</vt:lpstr>
      <vt:lpstr>Презентация PowerPoint</vt:lpstr>
      <vt:lpstr>Бабочка</vt:lpstr>
      <vt:lpstr>Презентация PowerPoint</vt:lpstr>
      <vt:lpstr>Кузнечик</vt:lpstr>
      <vt:lpstr>Презентация PowerPoint</vt:lpstr>
      <vt:lpstr>Стрекоза</vt:lpstr>
      <vt:lpstr>Презентация PowerPoint</vt:lpstr>
      <vt:lpstr>Комар</vt:lpstr>
      <vt:lpstr>Презентация PowerPoint</vt:lpstr>
      <vt:lpstr>Муха</vt:lpstr>
      <vt:lpstr>Презентация PowerPoint</vt:lpstr>
      <vt:lpstr>конец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2011-05-08T09:43:33Z</dcterms:created>
  <dcterms:modified xsi:type="dcterms:W3CDTF">2011-05-08T17:52:52Z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TC030005278</vt:lpwstr>
  </property>
</Properties>
</file>