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92" r:id="rId5"/>
    <p:sldId id="260" r:id="rId6"/>
    <p:sldId id="290" r:id="rId7"/>
    <p:sldId id="291" r:id="rId8"/>
    <p:sldId id="266" r:id="rId9"/>
    <p:sldId id="267" r:id="rId10"/>
    <p:sldId id="283" r:id="rId11"/>
    <p:sldId id="28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9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94660"/>
  </p:normalViewPr>
  <p:slideViewPr>
    <p:cSldViewPr>
      <p:cViewPr varScale="1">
        <p:scale>
          <a:sx n="69" d="100"/>
          <a:sy n="69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7F24C8-1F5A-46AA-9225-595FAA93E1DE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250605-67D4-478C-BD07-DAF80137C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5E43-B74B-43B0-9659-D6D1E0615404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62BE-5E37-49AB-B3BD-E88875204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22E1-91D5-4B60-9CB0-BD0BDD3F73B8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4D2F-F140-423B-9121-E2C20B6CE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1018-2BC7-46C6-9B92-82C8238ECF91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0472-48F5-4129-B302-519E84CFE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4AFF-BAE5-42C4-A98F-11759ABE8ACD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8D3C-55FE-41CF-B982-C07C2C1D1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4550-43DE-45B1-B1DA-A325DE26D839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8CC4-1ECA-4876-8C49-354EAF7EC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B3D9-3A50-41B8-BCC5-A0EEF25646CE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09F8-3907-4468-842B-C300CD025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5620-6B84-4A12-8E33-1B26B5C3EA67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BC2C-3F0F-4638-9EBA-06917A09A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F72C-8E7A-4CFE-8043-015CA3038FB6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8E09-98B5-4232-8953-769168A5D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C0F5-AB4A-4924-9A69-326C90B39306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333B-1FD9-4B7B-95A6-CDDE671CA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3DB3-5947-412C-9480-DD10D0186091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14C6-590F-41EC-A4FF-28D220DBA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C5BF-B796-4DD7-B538-61F717905A62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F4B2-D5B0-44C2-8652-790438B72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0FA9A0-8099-4BA2-9561-534CE415FA0B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F9BC81-9540-4C6C-8219-D5BC07CB7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214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Психолого-педагогическое обследование детей раннего возраста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7" name="Picture 3" descr="C:\Users\Артем\Desktop\102262807_large_5111852_0a0c72cb__B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2357430"/>
            <a:ext cx="3888432" cy="369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8" name="Picture 4" descr="C:\Users\Артем\Desktop\110920433_eyes_full_of_sunshine_by_emeraldi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7752" y="2357430"/>
            <a:ext cx="4100233" cy="369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6143625"/>
            <a:ext cx="8358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entury Schoolbook"/>
              </a:rPr>
              <a:t>Педагог-психолог МБДОУ №53 «Светофорик» Маклова Н.А.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57563"/>
            <a:ext cx="3959225" cy="863600"/>
          </a:xfrm>
        </p:spPr>
        <p:txBody>
          <a:bodyPr/>
          <a:lstStyle/>
          <a:p>
            <a:pPr algn="ctr"/>
            <a:r>
              <a:rPr lang="ru-RU" smtClean="0"/>
              <a:t>9</a:t>
            </a:r>
            <a:r>
              <a:rPr lang="ru-RU" sz="2400" smtClean="0"/>
              <a:t>. «</a:t>
            </a:r>
            <a:r>
              <a:rPr lang="ru-RU" smtClean="0"/>
              <a:t>Достань</a:t>
            </a:r>
            <a:r>
              <a:rPr lang="ru-RU" sz="2400" smtClean="0"/>
              <a:t> </a:t>
            </a:r>
            <a:r>
              <a:rPr lang="ru-RU" smtClean="0"/>
              <a:t>тележку»</a:t>
            </a:r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>
          <a:xfrm>
            <a:off x="1428750" y="3573463"/>
            <a:ext cx="2782888" cy="784225"/>
          </a:xfrm>
        </p:spPr>
        <p:txBody>
          <a:bodyPr/>
          <a:lstStyle/>
          <a:p>
            <a:endParaRPr lang="ru-RU" i="1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899592" y="692696"/>
            <a:ext cx="3168352" cy="266429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64088" y="764704"/>
            <a:ext cx="2952328" cy="2672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859338" y="3716338"/>
            <a:ext cx="36734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latin typeface="Century Schoolbook"/>
              </a:rPr>
              <a:t>10. «Нарисуй: дорожку, домик»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5362" name="Picture 2" descr="C:\Users\Артем\Desktop\igry-dlja-razvitija-motorik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419872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750"/>
            <a:ext cx="6804025" cy="5735638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/>
              <a:t>Результаты диагностического обследования:</a:t>
            </a:r>
          </a:p>
          <a:p>
            <a:pPr fontAlgn="auto">
              <a:lnSpc>
                <a:spcPct val="2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10-12 баллов - </a:t>
            </a:r>
            <a:r>
              <a:rPr lang="ru-RU" sz="2400" b="1" i="1" dirty="0" smtClean="0">
                <a:solidFill>
                  <a:srgbClr val="FF0000"/>
                </a:solidFill>
              </a:rPr>
              <a:t>первая группа</a:t>
            </a:r>
            <a:r>
              <a:rPr lang="ru-RU" sz="2400" b="1" dirty="0" smtClean="0"/>
              <a:t>; </a:t>
            </a:r>
          </a:p>
          <a:p>
            <a:pPr fontAlgn="auto">
              <a:lnSpc>
                <a:spcPct val="2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13-23 балла – </a:t>
            </a:r>
            <a:r>
              <a:rPr lang="ru-RU" sz="2400" b="1" i="1" dirty="0" smtClean="0">
                <a:solidFill>
                  <a:srgbClr val="FF0000"/>
                </a:solidFill>
              </a:rPr>
              <a:t>вторая группа</a:t>
            </a:r>
            <a:r>
              <a:rPr lang="ru-RU" sz="2400" b="1" dirty="0" smtClean="0"/>
              <a:t>; </a:t>
            </a:r>
          </a:p>
          <a:p>
            <a:pPr fontAlgn="auto">
              <a:lnSpc>
                <a:spcPct val="2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24-33 балла –  </a:t>
            </a:r>
            <a:r>
              <a:rPr lang="ru-RU" sz="2400" b="1" i="1" dirty="0" smtClean="0">
                <a:solidFill>
                  <a:srgbClr val="FF0000"/>
                </a:solidFill>
              </a:rPr>
              <a:t>третья группа</a:t>
            </a:r>
            <a:r>
              <a:rPr lang="ru-RU" sz="2400" b="1" dirty="0" smtClean="0"/>
              <a:t>; </a:t>
            </a:r>
          </a:p>
          <a:p>
            <a:pPr fontAlgn="auto">
              <a:lnSpc>
                <a:spcPct val="2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34-40 баллов –  </a:t>
            </a:r>
            <a:r>
              <a:rPr lang="ru-RU" sz="2400" b="1" i="1" dirty="0" smtClean="0">
                <a:solidFill>
                  <a:srgbClr val="FF0000"/>
                </a:solidFill>
              </a:rPr>
              <a:t>четвертая группа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7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921625" cy="11255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CC"/>
              </a:solidFill>
              <a:latin typeface="Impac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35600" y="620713"/>
            <a:ext cx="3600450" cy="56880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раннем возрасте ведущей деятельностью является предметная. Именно в процессе становления предметных действий и предметной деятельности происходит развитие моторики, мышления и речи.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3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" name="Picture 6" descr="SANY202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846" r="2846"/>
          <a:stretch>
            <a:fillRect/>
          </a:stretch>
        </p:blipFill>
        <p:spPr>
          <a:xfrm>
            <a:off x="467544" y="1124744"/>
            <a:ext cx="4786346" cy="4536504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357188"/>
            <a:ext cx="3678238" cy="55927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/>
              <a:t>Основной способ  усвоения общественного опыта является подражание действиям взрослого. Это происходит в тех случаях, когда ребенок уже способен к сотрудничеству, проявляя желание выполнить задание, предложенное взрослым.</a:t>
            </a:r>
            <a:endParaRPr lang="ru-RU" sz="2400" b="1" i="1" dirty="0">
              <a:solidFill>
                <a:srgbClr val="3C19BD"/>
              </a:solidFill>
              <a:latin typeface="+mj-lt"/>
            </a:endParaRPr>
          </a:p>
        </p:txBody>
      </p:sp>
      <p:pic>
        <p:nvPicPr>
          <p:cNvPr id="8" name="Picture 3" descr="C:\Users\Артем\Desktop\19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56" r="56"/>
          <a:stretch>
            <a:fillRect/>
          </a:stretch>
        </p:blipFill>
        <p:spPr>
          <a:xfrm>
            <a:off x="4429124" y="1000108"/>
            <a:ext cx="4271954" cy="450059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 descr="C:\Users\Артем\Desktop\_Стребелева Е.А., Психолого-педагогическая диагностика развития детей раннего и дошкольного возраста_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3822700" cy="4824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708" r="4708"/>
          <a:stretch>
            <a:fillRect/>
          </a:stretch>
        </p:blipFill>
        <p:spPr>
          <a:xfrm>
            <a:off x="4716463" y="2133600"/>
            <a:ext cx="3743325" cy="44735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/>
              <a:t>Основные параметры познавательного развития ребенка</a:t>
            </a:r>
            <a:endParaRPr lang="ru-RU" b="1" i="1" u="sng" dirty="0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r>
              <a:rPr lang="ru-RU" i="1" smtClean="0"/>
              <a:t>Принятие задания</a:t>
            </a:r>
          </a:p>
          <a:p>
            <a:r>
              <a:rPr lang="ru-RU" i="1" smtClean="0"/>
              <a:t>Способы его выполнения</a:t>
            </a:r>
          </a:p>
          <a:p>
            <a:r>
              <a:rPr lang="ru-RU" i="1" smtClean="0"/>
              <a:t>Обучение в процессе диагностического обследования</a:t>
            </a:r>
          </a:p>
          <a:p>
            <a:r>
              <a:rPr lang="ru-RU" i="1" smtClean="0"/>
              <a:t>Отношение к результату своей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b="1" i="1" u="sng" smtClean="0"/>
              <a:t>Количественная  оценка действий ребенка</a:t>
            </a: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- 1 балл (</a:t>
            </a:r>
            <a:r>
              <a:rPr lang="ru-RU" i="1" dirty="0" smtClean="0"/>
              <a:t>ребенок не принимает задание</a:t>
            </a:r>
            <a:r>
              <a:rPr lang="ru-RU" b="1" i="1" dirty="0" smtClean="0"/>
              <a:t>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- 2 балла (</a:t>
            </a:r>
            <a:r>
              <a:rPr lang="ru-RU" i="1" dirty="0" smtClean="0"/>
              <a:t>ребенок принимает задание, начинает его выполнять, после обучения не переходит к самостоятельному выполнению задания</a:t>
            </a:r>
            <a:r>
              <a:rPr lang="ru-RU" b="1" i="1" dirty="0" smtClean="0"/>
              <a:t>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- 3 балла (</a:t>
            </a:r>
            <a:r>
              <a:rPr lang="ru-RU" i="1" dirty="0" smtClean="0"/>
              <a:t>ребенок испытывает трудности при выполнении задания, после обучения самостоятельно выполняет задание</a:t>
            </a:r>
            <a:r>
              <a:rPr lang="ru-RU" b="1" i="1" dirty="0" smtClean="0"/>
              <a:t>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- 4 балла (</a:t>
            </a:r>
            <a:r>
              <a:rPr lang="ru-RU" i="1" dirty="0" smtClean="0"/>
              <a:t>ребенок сразу принимает и самостоятельно выполняет задание</a:t>
            </a:r>
            <a:r>
              <a:rPr lang="ru-RU" b="1" i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err="1" smtClean="0"/>
              <a:t>Е.А.Стребелева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700" b="1" dirty="0" smtClean="0"/>
              <a:t>«Методические рекомендации к психолого-педагогическому изучению детей (2-3 лет). Ранняя диагностика умственного развития». 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5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5715000" cy="4181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213100"/>
            <a:ext cx="2520950" cy="679450"/>
          </a:xfrm>
        </p:spPr>
        <p:txBody>
          <a:bodyPr/>
          <a:lstStyle/>
          <a:p>
            <a:pPr algn="ctr"/>
            <a:r>
              <a:rPr lang="ru-RU" smtClean="0"/>
              <a:t>1. «Лови шарик»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260350"/>
            <a:ext cx="8135937" cy="1223963"/>
          </a:xfrm>
        </p:spPr>
        <p:txBody>
          <a:bodyPr/>
          <a:lstStyle/>
          <a:p>
            <a:pPr algn="ctr"/>
            <a:r>
              <a:rPr lang="ru-RU" sz="2800" b="1" i="1" smtClean="0"/>
              <a:t>Задания для обследования.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1281" y="908720"/>
            <a:ext cx="2556284" cy="2475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/>
            </a:extLst>
          </a:blip>
          <a:srcRect t="7727" b="7727"/>
          <a:stretch>
            <a:fillRect/>
          </a:stretch>
        </p:blipFill>
        <p:spPr>
          <a:xfrm>
            <a:off x="3526630" y="908720"/>
            <a:ext cx="2346648" cy="2378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17825" y="3500438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entury Schoolbook"/>
              </a:rPr>
              <a:t>2. «Спрячь шарик»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75090" y="897855"/>
            <a:ext cx="2283190" cy="2306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300788" y="3205163"/>
            <a:ext cx="29511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latin typeface="Century Schoolbook"/>
              </a:rPr>
              <a:t>3. «Разборка и складывание матрешки»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0431" y="4400038"/>
            <a:ext cx="2550485" cy="2124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348038" y="5084763"/>
            <a:ext cx="3527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latin typeface="Century Schoolbook"/>
              </a:rPr>
              <a:t>4. «Разборка и складывание пирамидки</a:t>
            </a:r>
            <a:r>
              <a:rPr lang="ru-RU" sz="2400" b="1">
                <a:latin typeface="Century Schoolbook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08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sz="2400" b="1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9682" y="548680"/>
            <a:ext cx="239814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2714625"/>
            <a:ext cx="31321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latin typeface="Century Schoolbook"/>
              </a:rPr>
              <a:t>5. «Парные картинки»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563888" y="545778"/>
            <a:ext cx="2376264" cy="2451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492500" y="2779713"/>
            <a:ext cx="27352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latin typeface="Century Schoolbook"/>
              </a:rPr>
              <a:t>6. «Цветные кубики»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4208" y="554411"/>
            <a:ext cx="2520280" cy="2442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43663" y="2928938"/>
            <a:ext cx="2700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latin typeface="Century Schoolbook"/>
              </a:rPr>
              <a:t>7. «Разрезные картинки»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6248" y="4000504"/>
            <a:ext cx="2850704" cy="2594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4724400"/>
            <a:ext cx="4535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>
                <a:latin typeface="Century Schoolbook"/>
              </a:rPr>
              <a:t>8. «Конструирование из палочек»</a:t>
            </a:r>
          </a:p>
          <a:p>
            <a:pPr algn="ctr"/>
            <a:r>
              <a:rPr lang="ru-RU" sz="2000" b="1">
                <a:latin typeface="Century Schoolbook"/>
              </a:rPr>
              <a:t>(«молоточек», «домик»)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261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Психолого-педагогическое обследование детей раннего возраста</vt:lpstr>
      <vt:lpstr>В раннем возрасте ведущей деятельностью является предметная. Именно в процессе становления предметных действий и предметной деятельности происходит развитие моторики, мышления и речи.</vt:lpstr>
      <vt:lpstr>Слайд 3</vt:lpstr>
      <vt:lpstr>Слайд 4</vt:lpstr>
      <vt:lpstr>Основные параметры познавательного развития ребенка</vt:lpstr>
      <vt:lpstr>Количественная  оценка действий ребенка</vt:lpstr>
      <vt:lpstr>Е.А.Стребелева  «Методические рекомендации к психолого-педагогическому изучению детей (2-3 лет). Ранняя диагностика умственного развития». </vt:lpstr>
      <vt:lpstr>1. «Лови шарик»</vt:lpstr>
      <vt:lpstr>Слайд 9</vt:lpstr>
      <vt:lpstr>9. «Достань тележку»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обследование детей раннего возраста</dc:title>
  <dc:creator>Детский сад 53</dc:creator>
  <cp:lastModifiedBy>Детский сад 53</cp:lastModifiedBy>
  <cp:revision>79</cp:revision>
  <dcterms:created xsi:type="dcterms:W3CDTF">2014-09-22T10:55:11Z</dcterms:created>
  <dcterms:modified xsi:type="dcterms:W3CDTF">2015-02-08T17:45:12Z</dcterms:modified>
</cp:coreProperties>
</file>