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4" r:id="rId12"/>
    <p:sldId id="275" r:id="rId13"/>
    <p:sldId id="267" r:id="rId14"/>
    <p:sldId id="269" r:id="rId15"/>
    <p:sldId id="276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91" d="100"/>
          <a:sy n="91" d="100"/>
        </p:scale>
        <p:origin x="-78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E460-8F62-43D1-A5EB-CB2B273F6463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A4198-F0FF-4328-86A5-0B1CB63C6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A4198-F0FF-4328-86A5-0B1CB63C6F6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A4198-F0FF-4328-86A5-0B1CB63C6F6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CBCE-4AAC-4DBF-B38D-3E54B45B84C1}" type="datetimeFigureOut">
              <a:rPr lang="ru-RU" smtClean="0"/>
              <a:pPr/>
              <a:t>25.12.2014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1C64-EF13-4911-8938-7332A473E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tvoyrebenok.ru/ded_moroz_uzbekistan.s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tvoyrebenok.ru/ded_moroz_belgium.shtml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://www.tvoyrebenok.ru/ded_moroz_france.s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tvoyrebenok.ru/ded_moroz_russia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oyrebenok.ru/ded_moroz_sweden.shtml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tvoyrebenok.ru/ded_moroz_usa.s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tvoyrebenok.ru/ded_moroz_italy.shtml" TargetMode="External"/><Relationship Id="rId7" Type="http://schemas.openxmlformats.org/officeDocument/2006/relationships/hyperlink" Target="http://www.tvoyrebenok.ru/ded_moroz_holland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tvoyrebenok.ru/ded_moroz_mongolia.shtml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tvoyrebenok.ru/ded_moroz_yakutia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oyrebenok.ru/ded_moroz_japan.shtml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tvoyrebenok.ru/ded_moroz_finland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tvoyrebenok.ru/ded_moroz_belgium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oyrebenok.ru/ded_moroz_france.shtml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tvoyrebenok.ru/ded_moroz_uzbekistan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Презентация интерактивного Н.О.Д.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в образовательной области: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«Познавательное развитие»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выполнила: </a:t>
            </a:r>
            <a:r>
              <a:rPr lang="ru-RU" sz="2400" dirty="0" err="1" smtClean="0">
                <a:solidFill>
                  <a:schemeClr val="accent2"/>
                </a:solidFill>
              </a:rPr>
              <a:t>Костина.Г.А</a:t>
            </a:r>
            <a:r>
              <a:rPr lang="ru-RU" sz="240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ВНУТРЕННИЕ УБРАНСТВО ДОМА ДЕДА МОРОЗА СКАЗОЧНО И ВОЛШЕБНО. И ЕСЛИ СНЕГУРОЧКА ВО ВРЕМЯ УБОРКИ ХОРОШО ВСТРЕХНЕТ ЕГО ПУХОВУЮ ПЕРИНУ  В ГОРОДАХ И СЕЛАХ ПОЙДЕТ СНЕГ.</a:t>
            </a:r>
            <a:endParaRPr lang="ru-RU" sz="1400" i="1" dirty="0"/>
          </a:p>
        </p:txBody>
      </p:sp>
      <p:pic>
        <p:nvPicPr>
          <p:cNvPr id="4" name="Содержимое 3" descr="0_86f25_40b6871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124744"/>
            <a:ext cx="3888432" cy="2664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_7041c_eca0eaa3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124744"/>
            <a:ext cx="4176464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6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933056"/>
            <a:ext cx="3816424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093_4eb807b910e5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933056"/>
            <a:ext cx="4176464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НА РОДИНЕ ДЕДА МОРОЗА ОЧЕНЬ МНОГО ЧУДЕСНЫХ  И ВОЛШЕБНЫХ МЕСТ.ЕСТЬ ТАМ И ОРАНЖЕРЕЯ И ЗООПАРК,МУЗЕЙ ЕЛОЧЕК И ВЫСТАВКА ЛЕДЯНЫХ СКУЛЬПТУР.</a:t>
            </a:r>
            <a:endParaRPr lang="ru-RU" sz="1400" i="1" dirty="0"/>
          </a:p>
        </p:txBody>
      </p:sp>
      <p:pic>
        <p:nvPicPr>
          <p:cNvPr id="4" name="Содержимое 3" descr="1211191206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268760"/>
            <a:ext cx="4248472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galery_zoo_b_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268760"/>
            <a:ext cx="4211960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95780147_4029600_Lednik_Deda_Moroza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933056"/>
            <a:ext cx="4248472" cy="2664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_869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3933056"/>
            <a:ext cx="4104456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И ПРОСТО УДИВИТЕЛЬНЫЕ МЕСТА.</a:t>
            </a:r>
            <a:endParaRPr lang="ru-RU" sz="1400" i="1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980728"/>
            <a:ext cx="4176464" cy="2520280"/>
          </a:xfrm>
        </p:spPr>
      </p:pic>
      <p:pic>
        <p:nvPicPr>
          <p:cNvPr id="5" name="Рисунок 4" descr="5655ec7592a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573016"/>
            <a:ext cx="4176464" cy="3096344"/>
          </a:xfrm>
          <a:prstGeom prst="rect">
            <a:avLst/>
          </a:prstGeom>
        </p:spPr>
      </p:pic>
      <p:pic>
        <p:nvPicPr>
          <p:cNvPr id="6" name="Рисунок 5" descr="feed_phot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980728"/>
            <a:ext cx="4032448" cy="2520280"/>
          </a:xfrm>
          <a:prstGeom prst="rect">
            <a:avLst/>
          </a:prstGeom>
        </p:spPr>
      </p:pic>
      <p:pic>
        <p:nvPicPr>
          <p:cNvPr id="9" name="Рисунок 8" descr="dedmo_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3573016"/>
            <a:ext cx="4032448" cy="3096344"/>
          </a:xfrm>
          <a:prstGeom prst="rect">
            <a:avLst/>
          </a:prstGeom>
        </p:spPr>
      </p:pic>
      <p:pic>
        <p:nvPicPr>
          <p:cNvPr id="10" name="Рисунок 9" descr="i9VBEVTRN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91880" y="2636912"/>
            <a:ext cx="2592288" cy="18722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ВЕСЬ ГОД ДЕД МОРОЗ ЧИТАЕТ ПИСЬМА  И ГОТОВИТ ПОДАРКИ ДЛЯ ДЕТЕЙ НАШЕЙ ОГРОМНОЙ СТРАНЫ.ВЕДЬ НИ ОДИН РЕБЕНОК НЕДОЛЖЕН ОСТАТЬСЯ БЕЗ ПОДАРКА И БЕЗ ВНИМАНИЯ.</a:t>
            </a:r>
            <a:endParaRPr lang="ru-RU" sz="1400" i="1" dirty="0"/>
          </a:p>
        </p:txBody>
      </p:sp>
      <p:pic>
        <p:nvPicPr>
          <p:cNvPr id="4" name="Содержимое 3" descr="682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124744"/>
            <a:ext cx="4104456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3480" y="1124744"/>
            <a:ext cx="4429000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1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4077072"/>
            <a:ext cx="4032448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_87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7984" y="4077072"/>
            <a:ext cx="4464496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И,КОНЕЧНО,КАКОЙ НОВЫЙ ГОД БЕЗ ЛЕСНОЙ КРАСАВИЦЫ ЕЛИ. ВЕДЬ ОНА ТОЖЕ ПОМОЩНИЦА ДЕДА МОРОЗА.</a:t>
            </a:r>
            <a:endParaRPr lang="ru-RU" sz="1400" i="1" dirty="0"/>
          </a:p>
        </p:txBody>
      </p:sp>
      <p:pic>
        <p:nvPicPr>
          <p:cNvPr id="5" name="Содержимое 4" descr="1211191209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1340769"/>
            <a:ext cx="4680520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ПОЧТИ ВО ВСЕХ СТРАНАХ МИРА ПРИНЯТО НА НОВЫЙ ГОД УКРАШАТЬ , ИМЕННО,ЕЛЬ.НО ВСЕ-ТАКИ СУЩЕСТВУЮТ ТЕПЛЫЕ ,ДАЛЬНИЕ СТРАНЫ В КОТОРЫХ НА ПРАЗДНИК УКРАШАЮТ  ДРУГИЕ ДЕРЕВЬЯ,НАПРИМЕР,ПАЛЬМУ.</a:t>
            </a:r>
            <a:endParaRPr lang="ru-RU" sz="1400" i="1" dirty="0"/>
          </a:p>
        </p:txBody>
      </p:sp>
      <p:pic>
        <p:nvPicPr>
          <p:cNvPr id="4" name="Содержимое 3" descr="Noviy_god_bambuk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844824"/>
            <a:ext cx="6603175" cy="431746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А ПОСЛЕ КОГДА ВСЕ ГОТОВО ДЕД МОРОЗ  ЗАПРЯГАЕТ ТРОЙКУ СВОИХ БЕЛОСНЕЖНЫХ ЛОШАДЕЙ И ОТПРАВЛЯЕТСЯ В ПУТЬ РАЗВОЗИТЬ ПОДАРКИ  И ПРИНОСИТЬ РАДОСТЬ И ПРАЗДНИК В КАЖДЫЙ ДОМ.ВЕДЬ НАЧИНАЕТСЯ ПРАЗДНИК ,НАЧИНАЕТСЯ НОВЫЙ ГОД.И НЕЗАБУДЬТЕ В НОВЫЙ ГОД ЗАГАДАТЬ ЖЕЛАНИЕ ОНО ,ОБЯЗАТЕЛЬНО СБУДЕТСЯ.</a:t>
            </a:r>
            <a:endParaRPr lang="ru-RU" sz="1400" i="1" dirty="0"/>
          </a:p>
        </p:txBody>
      </p:sp>
      <p:pic>
        <p:nvPicPr>
          <p:cNvPr id="6" name="Рисунок 5" descr="88cc875d9fe4b75a-lar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340768"/>
            <a:ext cx="4536504" cy="4104456"/>
          </a:xfrm>
          <a:prstGeom prst="rect">
            <a:avLst/>
          </a:prstGeom>
        </p:spPr>
      </p:pic>
      <p:pic>
        <p:nvPicPr>
          <p:cNvPr id="8" name="Содержимое 7" descr="p_396880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995936" y="3284984"/>
            <a:ext cx="4891321" cy="345638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i="1" dirty="0" smtClean="0"/>
              <a:t>С НАСТУПАЮЩИМ НОВЫМ ГОДОМ!</a:t>
            </a:r>
            <a:endParaRPr lang="ru-RU" sz="1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" b="1" i="1" dirty="0" smtClean="0"/>
              <a:t>Спешит на ёлку Дед Мороз</a:t>
            </a:r>
          </a:p>
          <a:p>
            <a:pPr algn="ctr"/>
            <a:r>
              <a:rPr lang="ru-RU" sz="1000" i="1" dirty="0" smtClean="0"/>
              <a:t>Ольга Корнеева</a:t>
            </a:r>
          </a:p>
          <a:p>
            <a:pPr algn="ctr"/>
            <a:r>
              <a:rPr lang="ru-RU" sz="1000" i="1" dirty="0" smtClean="0"/>
              <a:t>Спешит на ёлку Дед Мороз -</a:t>
            </a:r>
            <a:br>
              <a:rPr lang="ru-RU" sz="1000" i="1" dirty="0" smtClean="0"/>
            </a:br>
            <a:r>
              <a:rPr lang="ru-RU" sz="1000" i="1" dirty="0" smtClean="0"/>
              <a:t>Он не устал и не замёрз,</a:t>
            </a:r>
            <a:br>
              <a:rPr lang="ru-RU" sz="1000" i="1" dirty="0" smtClean="0"/>
            </a:br>
            <a:r>
              <a:rPr lang="ru-RU" sz="1000" i="1" dirty="0" smtClean="0"/>
              <a:t>Ведь быстрые салазки</a:t>
            </a:r>
            <a:br>
              <a:rPr lang="ru-RU" sz="1000" i="1" dirty="0" smtClean="0"/>
            </a:br>
            <a:r>
              <a:rPr lang="ru-RU" sz="1000" i="1" dirty="0" smtClean="0"/>
              <a:t>Везут его из сказки.</a:t>
            </a:r>
            <a:br>
              <a:rPr lang="ru-RU" sz="1000" i="1" dirty="0" smtClean="0"/>
            </a:br>
            <a:r>
              <a:rPr lang="ru-RU" sz="1000" i="1" dirty="0" smtClean="0"/>
              <a:t>Из снежной сказочной страны</a:t>
            </a:r>
            <a:br>
              <a:rPr lang="ru-RU" sz="1000" i="1" dirty="0" smtClean="0"/>
            </a:br>
            <a:r>
              <a:rPr lang="ru-RU" sz="1000" i="1" dirty="0" smtClean="0"/>
              <a:t>И неизвестной стороны</a:t>
            </a:r>
            <a:br>
              <a:rPr lang="ru-RU" sz="1000" i="1" dirty="0" smtClean="0"/>
            </a:br>
            <a:r>
              <a:rPr lang="ru-RU" sz="1000" i="1" dirty="0" smtClean="0"/>
              <a:t>Салазки с бубенцами</a:t>
            </a:r>
            <a:br>
              <a:rPr lang="ru-RU" sz="1000" i="1" dirty="0" smtClean="0"/>
            </a:br>
            <a:r>
              <a:rPr lang="ru-RU" sz="1000" i="1" dirty="0" smtClean="0"/>
              <a:t>Летят по небу сами.</a:t>
            </a:r>
            <a:br>
              <a:rPr lang="ru-RU" sz="1000" i="1" dirty="0" smtClean="0"/>
            </a:br>
            <a:r>
              <a:rPr lang="ru-RU" sz="1000" i="1" dirty="0" smtClean="0"/>
              <a:t>И, раздвигая облака,</a:t>
            </a:r>
            <a:br>
              <a:rPr lang="ru-RU" sz="1000" i="1" dirty="0" smtClean="0"/>
            </a:br>
            <a:r>
              <a:rPr lang="ru-RU" sz="1000" i="1" dirty="0" smtClean="0"/>
              <a:t>Мороз волнуется слегка,</a:t>
            </a:r>
            <a:br>
              <a:rPr lang="ru-RU" sz="1000" i="1" dirty="0" smtClean="0"/>
            </a:br>
            <a:r>
              <a:rPr lang="ru-RU" sz="1000" i="1" dirty="0" smtClean="0"/>
              <a:t>Ведь ждут его ребята -</a:t>
            </a:r>
            <a:br>
              <a:rPr lang="ru-RU" sz="1000" i="1" dirty="0" smtClean="0"/>
            </a:br>
            <a:r>
              <a:rPr lang="ru-RU" sz="1000" i="1" dirty="0" smtClean="0"/>
              <a:t>И птички, и зверята:</a:t>
            </a:r>
            <a:br>
              <a:rPr lang="ru-RU" sz="1000" i="1" dirty="0" smtClean="0"/>
            </a:br>
            <a:r>
              <a:rPr lang="ru-RU" sz="1000" i="1" dirty="0" smtClean="0"/>
              <a:t>Волчонок, лось и глухари,</a:t>
            </a:r>
            <a:br>
              <a:rPr lang="ru-RU" sz="1000" i="1" dirty="0" smtClean="0"/>
            </a:br>
            <a:r>
              <a:rPr lang="ru-RU" sz="1000" i="1" dirty="0" smtClean="0"/>
              <a:t>Лиса, тигрята, снегири.</a:t>
            </a:r>
            <a:br>
              <a:rPr lang="ru-RU" sz="1000" i="1" dirty="0" smtClean="0"/>
            </a:br>
            <a:r>
              <a:rPr lang="ru-RU" sz="1000" i="1" dirty="0" smtClean="0"/>
              <a:t>Его хомяк ждёт в норке.</a:t>
            </a:r>
            <a:br>
              <a:rPr lang="ru-RU" sz="1000" i="1" dirty="0" smtClean="0"/>
            </a:br>
            <a:r>
              <a:rPr lang="ru-RU" sz="1000" i="1" dirty="0" smtClean="0"/>
              <a:t>И зайчики на горке.</a:t>
            </a:r>
            <a:br>
              <a:rPr lang="ru-RU" sz="1000" i="1" dirty="0" smtClean="0"/>
            </a:br>
            <a:r>
              <a:rPr lang="ru-RU" sz="1000" i="1" dirty="0" smtClean="0"/>
              <a:t>Вот прибыл Дедушка Мороз,</a:t>
            </a:r>
            <a:br>
              <a:rPr lang="ru-RU" sz="1000" i="1" dirty="0" smtClean="0"/>
            </a:br>
            <a:r>
              <a:rPr lang="ru-RU" sz="1000" i="1" dirty="0" smtClean="0"/>
              <a:t>Подарки новые привёз -</a:t>
            </a:r>
            <a:br>
              <a:rPr lang="ru-RU" sz="1000" i="1" dirty="0" smtClean="0"/>
            </a:br>
            <a:r>
              <a:rPr lang="ru-RU" sz="1000" i="1" dirty="0" smtClean="0"/>
              <a:t>Конфеты и игрушки,</a:t>
            </a:r>
            <a:br>
              <a:rPr lang="ru-RU" sz="1000" i="1" dirty="0" smtClean="0"/>
            </a:br>
            <a:r>
              <a:rPr lang="ru-RU" sz="1000" i="1" dirty="0" smtClean="0"/>
              <a:t>Гирлянды и хлопушки!</a:t>
            </a:r>
            <a:br>
              <a:rPr lang="ru-RU" sz="1000" i="1" dirty="0" smtClean="0"/>
            </a:br>
            <a:r>
              <a:rPr lang="ru-RU" sz="1000" i="1" dirty="0" smtClean="0"/>
              <a:t>- Как рад ,ребятки, видеть вас!</a:t>
            </a:r>
            <a:br>
              <a:rPr lang="ru-RU" sz="1000" i="1" dirty="0" smtClean="0"/>
            </a:br>
            <a:r>
              <a:rPr lang="ru-RU" sz="1000" i="1" dirty="0" smtClean="0"/>
              <a:t>Я всех побалую сейчас!</a:t>
            </a:r>
            <a:br>
              <a:rPr lang="ru-RU" sz="1000" i="1" dirty="0" smtClean="0"/>
            </a:br>
            <a:r>
              <a:rPr lang="ru-RU" sz="1000" i="1" dirty="0" smtClean="0"/>
              <a:t>У ёлки становитесь</a:t>
            </a:r>
            <a:br>
              <a:rPr lang="ru-RU" sz="1000" i="1" dirty="0" smtClean="0"/>
            </a:br>
            <a:r>
              <a:rPr lang="ru-RU" sz="1000" i="1" dirty="0" smtClean="0"/>
              <a:t>И за руки беритесь!</a:t>
            </a:r>
            <a:br>
              <a:rPr lang="ru-RU" sz="1000" i="1" dirty="0" smtClean="0"/>
            </a:br>
            <a:r>
              <a:rPr lang="ru-RU" sz="1000" i="1" dirty="0" smtClean="0"/>
              <a:t>Подружка ёлочка, зажгись,</a:t>
            </a:r>
            <a:br>
              <a:rPr lang="ru-RU" sz="1000" i="1" dirty="0" smtClean="0"/>
            </a:br>
            <a:r>
              <a:rPr lang="ru-RU" sz="1000" i="1" dirty="0" smtClean="0"/>
              <a:t>Огнями яркими светись!</a:t>
            </a:r>
            <a:br>
              <a:rPr lang="ru-RU" sz="1000" i="1" dirty="0" smtClean="0"/>
            </a:br>
            <a:r>
              <a:rPr lang="ru-RU" sz="1000" i="1" dirty="0" smtClean="0"/>
              <a:t>Пусть шарики при этом</a:t>
            </a:r>
            <a:br>
              <a:rPr lang="ru-RU" sz="1000" i="1" dirty="0" smtClean="0"/>
            </a:br>
            <a:r>
              <a:rPr lang="ru-RU" sz="1000" i="1" dirty="0" smtClean="0"/>
              <a:t>Сверкают дивным светом!</a:t>
            </a:r>
            <a:br>
              <a:rPr lang="ru-RU" sz="1000" i="1" dirty="0" smtClean="0"/>
            </a:br>
            <a:r>
              <a:rPr lang="ru-RU" sz="1000" i="1" dirty="0" smtClean="0"/>
              <a:t>Успел на ёлку Дед Мороз,</a:t>
            </a:r>
            <a:br>
              <a:rPr lang="ru-RU" sz="1000" i="1" dirty="0" smtClean="0"/>
            </a:br>
            <a:r>
              <a:rPr lang="ru-RU" sz="1000" i="1" dirty="0" smtClean="0"/>
              <a:t>Он не стал и не замёрз.</a:t>
            </a:r>
            <a:br>
              <a:rPr lang="ru-RU" sz="1000" i="1" dirty="0" smtClean="0"/>
            </a:br>
            <a:r>
              <a:rPr lang="ru-RU" sz="1000" i="1" dirty="0" smtClean="0"/>
              <a:t>У ёлки песни льются,</a:t>
            </a:r>
            <a:br>
              <a:rPr lang="ru-RU" sz="1000" i="1" dirty="0" smtClean="0"/>
            </a:br>
            <a:r>
              <a:rPr lang="ru-RU" sz="1000" i="1" dirty="0" smtClean="0"/>
              <a:t>Все пляшут и смеются</a:t>
            </a:r>
            <a:r>
              <a:rPr lang="ru-RU" sz="900" i="1" dirty="0" smtClean="0"/>
              <a:t>!</a:t>
            </a:r>
            <a:endParaRPr lang="ru-RU" sz="900" i="1" dirty="0"/>
          </a:p>
        </p:txBody>
      </p:sp>
      <p:pic>
        <p:nvPicPr>
          <p:cNvPr id="4" name="Рисунок 3" descr="80181255_VelikiyUstyugtamgdezhi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980728"/>
            <a:ext cx="3672408" cy="3528392"/>
          </a:xfrm>
          <a:prstGeom prst="rect">
            <a:avLst/>
          </a:prstGeom>
        </p:spPr>
      </p:pic>
      <p:pic>
        <p:nvPicPr>
          <p:cNvPr id="5" name="Рисунок 4" descr="gallery_b_200_0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2636912"/>
            <a:ext cx="3312368" cy="41044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Знакомить детей с отечественными традициями.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Приобщение детей к народной культуре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Знакомить детей с историей возникновения праздника.</a:t>
            </a:r>
          </a:p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Знакомить детей с традициями празднования в других странах.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/>
              <a:t>ЭТОТ ВОЛШЕБНЫЙ ПРАЗДНИК –НОВЫЙ ГОД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i="1" dirty="0" smtClean="0"/>
              <a:t/>
            </a:r>
            <a:br>
              <a:rPr lang="ru-RU" sz="1100" i="1" dirty="0" smtClean="0"/>
            </a:br>
            <a:r>
              <a:rPr lang="ru-RU" sz="1200" b="1" i="1" dirty="0" smtClean="0"/>
              <a:t>новый год </a:t>
            </a:r>
            <a:r>
              <a:rPr lang="ru-RU" sz="1200" i="1" dirty="0" smtClean="0"/>
              <a:t>- самый любимый праздник для миллионов людей из самых разных стран. это один из тех немногих дней в году, когда почти весь мир занят одним и тем же: все следят за часами и радуются наступлению нового году .</a:t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секрет такой популярности очень прост: новогодняя полночь - то время, когда даже взрослым позволительно верить в чудеса. это «разрешение» идет из такой глубины веков, которую нам и представить сложно: считается, что новый год - один из самых первых праздников всего человечества. самые ранние документальные свидетельства восходят к третьему тысячелетию до нашей эры, точно известно, что новый год отмечали, например, в Месопотамии. но историки полагают, что праздник еще древнее, а значит, нашим новогодним традициям, по крайней мере, 5 000 лет. </a:t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новый год, в том виде, в каком он нам известен, родом из древнего Египта. на протяжении веков египтяне отмечали сентябрьский разлив реки Нил, который знаменовал собой начало нового посевного сезона и был, жизненно важным событием. уже тогда было принято устраивать ночные празднования с танцами и музыкой, дарить друг другу подарки. </a:t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1 января стал первым днем нового года при Юлии цезаре: в нововведенном календаре этот месяц был назван в честь двуликого бога Януса, одна голова которого смотрит в прошлое, а другая - в будущее. считается, что именно тогда появился обычай украшать дома. </a:t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однако во всем мире новый год еще много столетий отмечали либо в начале весны, либо в конце осени - в соответствии с сельскохозяйственными циклами. на Руси, например, до xv века начало года праздновали 1 марта. </a:t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в 1600 году праздник перенесли на осень, а еще через сто лет, приблизительно в то же время, что и по всей Европе, Петр1 выпустил указ о всеобщем праздновании нового года 1 января. он же повелел устраивать в этот день фейерверки и народные гуляния.</a:t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400" i="1" dirty="0" smtClean="0"/>
              <a:t>И,КОНЕЧНО,КАКОЙ НОВЫЙ ГОД БЕЗ ДЕДУШКИ МОРОЗА,НО НАШ ДЕДУШКА МОРОЗ НЕ ОДИНОК,У НЕГО МНОГО БРАТЬЕВ ПО ВСЕМУ МИРУ.</a:t>
            </a:r>
            <a:endParaRPr lang="ru-RU" sz="1400" i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67944" y="3501008"/>
            <a:ext cx="1190625" cy="1190625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6687" y="1772817"/>
            <a:ext cx="1190625" cy="1008111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0112" y="980728"/>
            <a:ext cx="1190625" cy="1190625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3717032"/>
            <a:ext cx="1190625" cy="1190625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6016" y="5445224"/>
            <a:ext cx="1190625" cy="1190625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63688" y="2348880"/>
            <a:ext cx="1190625" cy="1190625"/>
          </a:xfrm>
          <a:prstGeom prst="rect">
            <a:avLst/>
          </a:prstGeo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835696" y="3717032"/>
            <a:ext cx="1190625" cy="1190625"/>
          </a:xfrm>
          <a:prstGeom prst="rect">
            <a:avLst/>
          </a:prstGeom>
        </p:spPr>
      </p:pic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084168" y="5229200"/>
            <a:ext cx="1190625" cy="1190625"/>
          </a:xfrm>
          <a:prstGeom prst="rect">
            <a:avLst/>
          </a:prstGeom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835696" y="5229200"/>
            <a:ext cx="1190625" cy="119062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644008" y="2852936"/>
            <a:ext cx="1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148064" y="2708920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64088" y="414908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20072" y="4725144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059832" y="270892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131840" y="42210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059832" y="465313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67944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2" name="Рисунок 31" descr="Бельгийский Дед Мороз Святой Николай">
            <a:hlinkClick r:id="rId11"/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119062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Узбекский Дед Мороз Корбобо">
            <a:hlinkClick r:id="rId13"/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1190625" cy="11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4788024" y="2132856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3563888" y="2204864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 descr="Французский Дед Мороз Пер Ноэль">
            <a:hlinkClick r:id="rId15"/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5224"/>
            <a:ext cx="1190625" cy="11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Прямая со стрелкой 40"/>
          <p:cNvCxnSpPr/>
          <p:nvPr/>
        </p:nvCxnSpPr>
        <p:spPr>
          <a:xfrm flipH="1">
            <a:off x="3995936" y="4725144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788024" y="4725144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У КАЖДОГО ДЕДУШКИ МОРОЗА В СВОЕЙ СТРАНЕ СВОЕ ОСОБОЕ ИМЯ И СВОЙ ВОЛШЕБНЫЙ ПОМОЩНИК.</a:t>
            </a:r>
            <a:endParaRPr lang="ru-RU" sz="1400" i="1" dirty="0"/>
          </a:p>
        </p:txBody>
      </p:sp>
      <p:pic>
        <p:nvPicPr>
          <p:cNvPr id="5" name="Содержимое 4" descr="Русский Дед Мороз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35696" y="148478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2"/>
              </a:rPr>
              <a:t>Русский Дед Мороз</a:t>
            </a:r>
            <a:endParaRPr lang="ru-RU" sz="1200" dirty="0" smtClean="0"/>
          </a:p>
          <a:p>
            <a:r>
              <a:rPr lang="ru-RU" sz="1200" i="1" dirty="0" smtClean="0"/>
              <a:t>Вы его хорошо знаете - каждый год он поздравляет Вас с Новым годом и дарит подарки. У него в руках хрустальный посох с головой быка - символ плодородия и счастья. Он ездит в расписных санях, запряженных тройкой белоснежных коней. Снегурочка - это внучка Деда Мороза, которую слепили из снега. </a:t>
            </a:r>
            <a:endParaRPr lang="ru-RU" sz="1200" i="1" dirty="0"/>
          </a:p>
        </p:txBody>
      </p:sp>
      <p:pic>
        <p:nvPicPr>
          <p:cNvPr id="7" name="Рисунок 6" descr="Санта Клаус">
            <a:hlinkClick r:id="rId4"/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35696" y="292494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4"/>
              </a:rPr>
              <a:t>Американский  Дед Мороза - Санта Клаус</a:t>
            </a:r>
            <a:endParaRPr lang="ru-RU" sz="1200" dirty="0" smtClean="0"/>
          </a:p>
          <a:p>
            <a:r>
              <a:rPr lang="ru-RU" sz="1200" i="1" dirty="0" smtClean="0"/>
              <a:t>Санту сопровождает волшебный говорящий олень по имени Рудольф - Красный Нос. Для того, чтобы лететь по небу, Санте достаточно засунуть палец в ноздрю.</a:t>
            </a:r>
            <a:endParaRPr lang="ru-RU" sz="1200" i="1" dirty="0"/>
          </a:p>
        </p:txBody>
      </p:sp>
      <p:pic>
        <p:nvPicPr>
          <p:cNvPr id="16" name="Рисунок 15" descr="Шведский Дед Мороз Юль Томтен">
            <a:hlinkClick r:id="rId6"/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07704" y="4653136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6"/>
              </a:rPr>
              <a:t>Маленький шведский заместитель Деда Мороза - Юль Томтен</a:t>
            </a:r>
            <a:endParaRPr lang="ru-RU" sz="1200" dirty="0" smtClean="0"/>
          </a:p>
          <a:p>
            <a:r>
              <a:rPr lang="ru-RU" sz="1200" i="1" dirty="0" smtClean="0"/>
              <a:t>Юль Томтен по-шведски значит "Рождественский гном". Он живет в волшебном лесу и у него есть помощник - снеговик Дасти. Если вы прийдете в гости к Юлю Томтену - внимательно смотрите под ноги: по тропинкам снуют крошечные эльфы.</a:t>
            </a:r>
          </a:p>
          <a:p>
            <a:endParaRPr lang="ru-RU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тальянский Дед Мороз Баббе Натале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1720" y="206084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3"/>
              </a:rPr>
              <a:t>Итальянский ассистент Деда Мороза Баббе Натале</a:t>
            </a:r>
            <a:endParaRPr lang="ru-RU" sz="1200" dirty="0" smtClean="0"/>
          </a:p>
          <a:p>
            <a:r>
              <a:rPr lang="ru-RU" sz="1200" i="1" dirty="0" smtClean="0"/>
              <a:t>Баббе Натале проникает в дом через печную трубу. В каждом доме для него оставляют чашечку молока</a:t>
            </a:r>
          </a:p>
          <a:p>
            <a:endParaRPr lang="ru-RU" dirty="0"/>
          </a:p>
        </p:txBody>
      </p:sp>
      <p:pic>
        <p:nvPicPr>
          <p:cNvPr id="6" name="Рисунок 5" descr="Монгольский Дед Мороз Увлин Увгун">
            <a:hlinkClick r:id="rId5"/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3717032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5"/>
              </a:rPr>
              <a:t>Монгольский  приятель Деда Мороза Увлин Увгун</a:t>
            </a:r>
            <a:endParaRPr lang="ru-RU" sz="1200" dirty="0" smtClean="0"/>
          </a:p>
          <a:p>
            <a:r>
              <a:rPr lang="ru-RU" sz="1200" i="1" dirty="0" smtClean="0"/>
              <a:t>В Монголии Новый год еще и праздник пастухов. Поэтому монгольский Дед Мороз - самый главный пастух. В руке у него кнут, а на поясе - сумка с трутом и огнивом. Его помощницу зовут Зазан Охин - "Девочка Снег"</a:t>
            </a:r>
          </a:p>
          <a:p>
            <a:endParaRPr lang="ru-RU" dirty="0"/>
          </a:p>
        </p:txBody>
      </p:sp>
      <p:pic>
        <p:nvPicPr>
          <p:cNvPr id="8" name="Рисунок 7" descr="Голландский Дед Мороз Синтер Клаас">
            <a:hlinkClick r:id="rId7"/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23728" y="5661248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7"/>
              </a:rPr>
              <a:t>Голландский коллега Деда Мороза Синтер Клаас</a:t>
            </a:r>
            <a:endParaRPr lang="ru-RU" sz="1200" dirty="0" smtClean="0"/>
          </a:p>
          <a:p>
            <a:r>
              <a:rPr lang="ru-RU" sz="1200" i="1" dirty="0" smtClean="0"/>
              <a:t>Приплывает в Голландию на корабле в сопровождении чернокожих 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Якутский Дед Мороз Эхээ Дьыл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79712" y="19888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2"/>
              </a:rPr>
              <a:t>Якутский помощник Деда Мороза Эхээ  Дьыл</a:t>
            </a:r>
            <a:endParaRPr lang="ru-RU" sz="1200" dirty="0" smtClean="0"/>
          </a:p>
          <a:p>
            <a:r>
              <a:rPr lang="ru-RU" sz="1200" i="1" dirty="0" smtClean="0"/>
              <a:t>У него есть огромный бык, который каждую осень выходит из океана и начинает отращивать рога. Чем длиннее рог - тем крепче мороз.</a:t>
            </a:r>
            <a:endParaRPr lang="ru-RU" sz="1200" i="1" dirty="0"/>
          </a:p>
        </p:txBody>
      </p:sp>
      <p:pic>
        <p:nvPicPr>
          <p:cNvPr id="6" name="Рисунок 5" descr="Якутский Дед Мороз Эхээ Дьыл">
            <a:hlinkClick r:id="rId4"/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3501008"/>
            <a:ext cx="5688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4"/>
              </a:rPr>
              <a:t>Финский друг Деда Мороза Йоулупукки</a:t>
            </a:r>
            <a:endParaRPr lang="ru-RU" sz="1200" dirty="0" smtClean="0"/>
          </a:p>
          <a:p>
            <a:r>
              <a:rPr lang="ru-RU" sz="1200" i="1" dirty="0" smtClean="0"/>
              <a:t>С финского языка переводится как Рождественский дед или Рождественский козел. Избушка Деда-Мороза стоит на горе. В ней живут его жена Муори и еще целое семейство гномов. Он носит куртку из козлиной шкуры с кожаным поясом и красный колпак.</a:t>
            </a:r>
          </a:p>
          <a:p>
            <a:endParaRPr lang="ru-RU" dirty="0"/>
          </a:p>
        </p:txBody>
      </p:sp>
      <p:pic>
        <p:nvPicPr>
          <p:cNvPr id="8" name="Рисунок 7" descr="Якутский Дед Мороз Эхээ Дьыл">
            <a:hlinkClick r:id="rId6"/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23728" y="5373216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6"/>
              </a:rPr>
              <a:t>Заморский коллега Деда Мороза из Японии Одзи-сан</a:t>
            </a:r>
            <a:endParaRPr lang="ru-RU" sz="1200" dirty="0" smtClean="0"/>
          </a:p>
          <a:p>
            <a:r>
              <a:rPr lang="ru-RU" sz="1200" i="1" dirty="0" smtClean="0"/>
              <a:t>В Японии Новый год возвещают 108 ударов колокола. Самый популярный новогодний подарок - Кумаде - грабли из бамбука, чтобы было чем счастье загребать. Дома украшают ветками сосны, сосна - символ долголетия.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льгийский Дед Мороз Святой Николай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79712" y="1700808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2"/>
              </a:rPr>
              <a:t>Соратник Деда Мороза из Бельгии - Святой Николай</a:t>
            </a:r>
            <a:endParaRPr lang="ru-RU" sz="1200" dirty="0" smtClean="0"/>
          </a:p>
          <a:p>
            <a:r>
              <a:rPr lang="ru-RU" sz="1200" i="1" dirty="0" smtClean="0"/>
              <a:t>Бельгийцы знают, что семье, которая приютит Святого Николая достанется золотое яблоко. Мавр по имени Черный Питер - слуга, сопровождающий Святого Николая повсюду.</a:t>
            </a:r>
          </a:p>
          <a:p>
            <a:endParaRPr lang="ru-RU" dirty="0"/>
          </a:p>
        </p:txBody>
      </p:sp>
      <p:pic>
        <p:nvPicPr>
          <p:cNvPr id="6" name="Рисунок 5" descr="Узбекский Дед Мороз Корбобо">
            <a:hlinkClick r:id="rId4"/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23728" y="3645024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4"/>
              </a:rPr>
              <a:t>Узбекский товарищ Деда Мороза Корбобо</a:t>
            </a:r>
            <a:endParaRPr lang="ru-RU" sz="1200" dirty="0" smtClean="0"/>
          </a:p>
          <a:p>
            <a:r>
              <a:rPr lang="ru-RU" sz="1200" i="1" dirty="0" smtClean="0"/>
              <a:t>Приезжает в узбекские кишлаки на ослике вместе со своей внучкой Коргыз</a:t>
            </a:r>
          </a:p>
          <a:p>
            <a:endParaRPr lang="ru-RU" i="1" dirty="0"/>
          </a:p>
        </p:txBody>
      </p:sp>
      <p:pic>
        <p:nvPicPr>
          <p:cNvPr id="9" name="Рисунок 8" descr="Французский Дед Мороз Пер Ноэль">
            <a:hlinkClick r:id="rId6"/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051720" y="544522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6"/>
              </a:rPr>
              <a:t>Французский друг Деда Мороза Пер Ноэль</a:t>
            </a:r>
            <a:endParaRPr lang="ru-RU" sz="1200" dirty="0" smtClean="0"/>
          </a:p>
          <a:p>
            <a:r>
              <a:rPr lang="ru-RU" sz="1200" i="1" dirty="0" smtClean="0"/>
              <a:t>В Новый год бродит по крышам и спускается по дымоходам в дома, чтобы оставить подарки в башмачках французских детей.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i="1" dirty="0" smtClean="0"/>
              <a:t>НАШ РОССИЙСКИЙ ДЕДУШКА МОРОЗ ПРОЖИВАЕТ В ВЕЛИКОМ УСТЮГЕ В КРАСИВОМ РЕЗНОМ ТЕРЕМЕ ВМЕСТЕ СО СВОЕЙ ЛЮБИМОЙ ВНУЧКОЙ-ПОМОЩНИЦЕЙ СНЕГУРОЧКОЙ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Содержимое 3" descr="velikij-ustyu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1" y="1124745"/>
            <a:ext cx="3888432" cy="3168352"/>
          </a:xfrm>
        </p:spPr>
      </p:pic>
      <p:pic>
        <p:nvPicPr>
          <p:cNvPr id="5" name="Рисунок 4" descr="ustyug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124744"/>
            <a:ext cx="4320480" cy="3096344"/>
          </a:xfrm>
          <a:prstGeom prst="rect">
            <a:avLst/>
          </a:prstGeom>
        </p:spPr>
      </p:pic>
      <p:pic>
        <p:nvPicPr>
          <p:cNvPr id="6" name="Рисунок 5" descr="IMG_1434_jpg_Thumbnail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67744" y="3933056"/>
            <a:ext cx="4248472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323</TotalTime>
  <Words>704</Words>
  <Application>Microsoft Office PowerPoint</Application>
  <PresentationFormat>Экран (4:3)</PresentationFormat>
  <Paragraphs>55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интерактивного Н.О.Д.  в образовательной области: «Познавательное развитие»    выполнила: Костина.Г.А.</vt:lpstr>
      <vt:lpstr>Цели:</vt:lpstr>
      <vt:lpstr>ЭТОТ ВОЛШЕБНЫЙ ПРАЗДНИК –НОВЫЙ ГОД.</vt:lpstr>
      <vt:lpstr>И,КОНЕЧНО,КАКОЙ НОВЫЙ ГОД БЕЗ ДЕДУШКИ МОРОЗА,НО НАШ ДЕДУШКА МОРОЗ НЕ ОДИНОК,У НЕГО МНОГО БРАТЬЕВ ПО ВСЕМУ МИРУ.</vt:lpstr>
      <vt:lpstr>У КАЖДОГО ДЕДУШКИ МОРОЗА В СВОЕЙ СТРАНЕ СВОЕ ОСОБОЕ ИМЯ И СВОЙ ВОЛШЕБНЫЙ ПОМОЩНИК.</vt:lpstr>
      <vt:lpstr>Слайд 6</vt:lpstr>
      <vt:lpstr>Слайд 7</vt:lpstr>
      <vt:lpstr>Слайд 8</vt:lpstr>
      <vt:lpstr>НАШ РОССИЙСКИЙ ДЕДУШКА МОРОЗ ПРОЖИВАЕТ В ВЕЛИКОМ УСТЮГЕ В КРАСИВОМ РЕЗНОМ ТЕРЕМЕ ВМЕСТЕ СО СВОЕЙ ЛЮБИМОЙ ВНУЧКОЙ-ПОМОЩНИЦЕЙ СНЕГУРОЧКОЙ.</vt:lpstr>
      <vt:lpstr>ВНУТРЕННИЕ УБРАНСТВО ДОМА ДЕДА МОРОЗА СКАЗОЧНО И ВОЛШЕБНО. И ЕСЛИ СНЕГУРОЧКА ВО ВРЕМЯ УБОРКИ ХОРОШО ВСТРЕХНЕТ ЕГО ПУХОВУЮ ПЕРИНУ  В ГОРОДАХ И СЕЛАХ ПОЙДЕТ СНЕГ.</vt:lpstr>
      <vt:lpstr>НА РОДИНЕ ДЕДА МОРОЗА ОЧЕНЬ МНОГО ЧУДЕСНЫХ  И ВОЛШЕБНЫХ МЕСТ.ЕСТЬ ТАМ И ОРАНЖЕРЕЯ И ЗООПАРК,МУЗЕЙ ЕЛОЧЕК И ВЫСТАВКА ЛЕДЯНЫХ СКУЛЬПТУР.</vt:lpstr>
      <vt:lpstr>И ПРОСТО УДИВИТЕЛЬНЫЕ МЕСТА.</vt:lpstr>
      <vt:lpstr>ВЕСЬ ГОД ДЕД МОРОЗ ЧИТАЕТ ПИСЬМА  И ГОТОВИТ ПОДАРКИ ДЛЯ ДЕТЕЙ НАШЕЙ ОГРОМНОЙ СТРАНЫ.ВЕДЬ НИ ОДИН РЕБЕНОК НЕДОЛЖЕН ОСТАТЬСЯ БЕЗ ПОДАРКА И БЕЗ ВНИМАНИЯ.</vt:lpstr>
      <vt:lpstr>И,КОНЕЧНО,КАКОЙ НОВЫЙ ГОД БЕЗ ЛЕСНОЙ КРАСАВИЦЫ ЕЛИ. ВЕДЬ ОНА ТОЖЕ ПОМОЩНИЦА ДЕДА МОРОЗА.</vt:lpstr>
      <vt:lpstr>ПОЧТИ ВО ВСЕХ СТРАНАХ МИРА ПРИНЯТО НА НОВЫЙ ГОД УКРАШАТЬ , ИМЕННО,ЕЛЬ.НО ВСЕ-ТАКИ СУЩЕСТВУЮТ ТЕПЛЫЕ ,ДАЛЬНИЕ СТРАНЫ В КОТОРЫХ НА ПРАЗДНИК УКРАШАЮТ  ДРУГИЕ ДЕРЕВЬЯ,НАПРИМЕР,ПАЛЬМУ.</vt:lpstr>
      <vt:lpstr>А ПОСЛЕ КОГДА ВСЕ ГОТОВО ДЕД МОРОЗ  ЗАПРЯГАЕТ ТРОЙКУ СВОИХ БЕЛОСНЕЖНЫХ ЛОШАДЕЙ И ОТПРАВЛЯЕТСЯ В ПУТЬ РАЗВОЗИТЬ ПОДАРКИ  И ПРИНОСИТЬ РАДОСТЬ И ПРАЗДНИК В КАЖДЫЙ ДОМ.ВЕДЬ НАЧИНАЕТСЯ ПРАЗДНИК ,НАЧИНАЕТСЯ НОВЫЙ ГОД.И НЕЗАБУДЬТЕ В НОВЫЙ ГОД ЗАГАДАТЬ ЖЕЛАНИЕ ОНО ,ОБЯЗАТЕЛЬНО СБУДЕТСЯ.</vt:lpstr>
      <vt:lpstr>С НАСТУПАЮЩИМ НОВЫМ ГОДОМ!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иван александров</dc:creator>
  <cp:lastModifiedBy>иван александров</cp:lastModifiedBy>
  <cp:revision>44</cp:revision>
  <dcterms:created xsi:type="dcterms:W3CDTF">2014-12-08T17:04:15Z</dcterms:created>
  <dcterms:modified xsi:type="dcterms:W3CDTF">2014-12-25T15:50:38Z</dcterms:modified>
</cp:coreProperties>
</file>