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5;&#1056;&#1054;&#1044;&#1051;&#1045;&#1053;&#1050;&#1040;\Documents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5;&#1056;&#1054;&#1044;&#1051;&#1045;&#1053;&#1050;&#1040;\Documents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5;&#1056;&#1054;&#1044;&#1051;&#1045;&#1053;&#1050;&#1040;\Documents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>
              <a:defRPr>
                <a:solidFill>
                  <a:schemeClr val="tx1"/>
                </a:solidFill>
              </a:defRPr>
            </a:pPr>
            <a:r>
              <a:rPr lang="ru-RU" sz="3200" dirty="0">
                <a:solidFill>
                  <a:schemeClr val="tx1"/>
                </a:solidFill>
              </a:rPr>
              <a:t>Как противостоять сквернословию?</a:t>
            </a:r>
          </a:p>
          <a:p>
            <a:pPr algn="ctr">
              <a:defRPr>
                <a:solidFill>
                  <a:schemeClr val="tx1"/>
                </a:solidFill>
              </a:defRPr>
            </a:pPr>
            <a:r>
              <a:rPr lang="ru-RU" sz="2000" dirty="0">
                <a:solidFill>
                  <a:schemeClr val="tx1"/>
                </a:solidFill>
              </a:rPr>
              <a:t>(ученики)</a:t>
            </a:r>
          </a:p>
        </c:rich>
      </c:tx>
      <c:layout>
        <c:manualLayout>
          <c:xMode val="edge"/>
          <c:yMode val="edge"/>
          <c:x val="0.31178127734033356"/>
          <c:y val="1.2403062417028069E-2"/>
        </c:manualLayout>
      </c:layout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Лист2!$B$1</c:f>
              <c:strCache>
                <c:ptCount val="1"/>
                <c:pt idx="0">
                  <c:v>Как противостоять сквернословию?</c:v>
                </c:pt>
              </c:strCache>
            </c:strRef>
          </c:tx>
          <c:dLbls>
            <c:dLbl>
              <c:idx val="0"/>
              <c:layout>
                <c:manualLayout>
                  <c:x val="4.3616523320676257E-3"/>
                  <c:y val="-0.19201265432962869"/>
                </c:manualLayout>
              </c:layout>
              <c:showVal val="1"/>
            </c:dLbl>
            <c:dLbl>
              <c:idx val="1"/>
              <c:layout>
                <c:manualLayout>
                  <c:x val="1.1963876908598988E-2"/>
                  <c:y val="-0.10254798265363149"/>
                </c:manualLayout>
              </c:layout>
              <c:showVal val="1"/>
            </c:dLbl>
            <c:dLbl>
              <c:idx val="2"/>
              <c:layout>
                <c:manualLayout>
                  <c:x val="9.2104158040612824E-3"/>
                  <c:y val="-8.3472222173002722E-2"/>
                </c:manualLayout>
              </c:layout>
              <c:showVal val="1"/>
            </c:dLbl>
            <c:dLbl>
              <c:idx val="3"/>
              <c:layout>
                <c:manualLayout>
                  <c:x val="1.5959981001806022E-2"/>
                  <c:y val="-8.0672414532420966E-2"/>
                </c:manualLayout>
              </c:layout>
              <c:showVal val="1"/>
            </c:dLbl>
            <c:dLbl>
              <c:idx val="4"/>
              <c:layout>
                <c:manualLayout>
                  <c:x val="1.0063320764466173E-2"/>
                  <c:y val="-8.2006845982406901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</c:dLbls>
          <c:cat>
            <c:strRef>
              <c:f>Лист2!$A$2:$A$6</c:f>
              <c:strCache>
                <c:ptCount val="5"/>
                <c:pt idx="0">
                  <c:v> не знают</c:v>
                </c:pt>
                <c:pt idx="1">
                  <c:v>самим не сквернословить</c:v>
                </c:pt>
                <c:pt idx="2">
                  <c:v>молчать в ответ</c:v>
                </c:pt>
                <c:pt idx="3">
                  <c:v>не обращать внимания</c:v>
                </c:pt>
                <c:pt idx="4">
                  <c:v>не брать пример </c:v>
                </c:pt>
              </c:strCache>
            </c:strRef>
          </c:cat>
          <c:val>
            <c:numRef>
              <c:f>Лист2!$B$2:$B$6</c:f>
              <c:numCache>
                <c:formatCode>0%</c:formatCode>
                <c:ptCount val="5"/>
                <c:pt idx="0">
                  <c:v>0.51</c:v>
                </c:pt>
                <c:pt idx="1">
                  <c:v>0.19000000000000022</c:v>
                </c:pt>
                <c:pt idx="2">
                  <c:v>8.0000000000000224E-2</c:v>
                </c:pt>
                <c:pt idx="3">
                  <c:v>9.0000000000000066E-2</c:v>
                </c:pt>
                <c:pt idx="4">
                  <c:v>0.13</c:v>
                </c:pt>
              </c:numCache>
            </c:numRef>
          </c:val>
        </c:ser>
        <c:shape val="cylinder"/>
        <c:axId val="49871104"/>
        <c:axId val="49916928"/>
        <c:axId val="0"/>
      </c:bar3DChart>
      <c:catAx>
        <c:axId val="4987110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49916928"/>
        <c:crosses val="autoZero"/>
        <c:auto val="1"/>
        <c:lblAlgn val="ctr"/>
        <c:lblOffset val="100"/>
      </c:catAx>
      <c:valAx>
        <c:axId val="49916928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4987110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title>
      <c:tx>
        <c:rich>
          <a:bodyPr/>
          <a:lstStyle/>
          <a:p>
            <a:pPr>
              <a:defRPr sz="2800"/>
            </a:pPr>
            <a:r>
              <a:rPr lang="ru-RU" sz="2800" dirty="0"/>
              <a:t>Как противостоять сквернословию?(родители)</a:t>
            </a:r>
          </a:p>
        </c:rich>
      </c:tx>
      <c:layout>
        <c:manualLayout>
          <c:xMode val="edge"/>
          <c:yMode val="edge"/>
          <c:x val="0.19375000000000001"/>
          <c:y val="1.851851851851858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Лист2!$B$28</c:f>
              <c:strCache>
                <c:ptCount val="1"/>
                <c:pt idx="0">
                  <c:v>Как противостоять сквернословию?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Лист2!$A$29:$A$33</c:f>
              <c:strCache>
                <c:ptCount val="5"/>
                <c:pt idx="0">
                  <c:v>не знают</c:v>
                </c:pt>
                <c:pt idx="1">
                  <c:v>не сквернословить взрослым</c:v>
                </c:pt>
                <c:pt idx="2">
                  <c:v>воспитывать отрицательное отношение к бранным словам</c:v>
                </c:pt>
                <c:pt idx="3">
                  <c:v>читать литературу</c:v>
                </c:pt>
                <c:pt idx="4">
                  <c:v>наказывать штрафом родителей</c:v>
                </c:pt>
              </c:strCache>
            </c:strRef>
          </c:cat>
          <c:val>
            <c:numRef>
              <c:f>Лист2!$B$29:$B$33</c:f>
              <c:numCache>
                <c:formatCode>0%</c:formatCode>
                <c:ptCount val="5"/>
                <c:pt idx="0">
                  <c:v>0.13</c:v>
                </c:pt>
                <c:pt idx="1">
                  <c:v>0.32000000000000112</c:v>
                </c:pt>
                <c:pt idx="2">
                  <c:v>0.25</c:v>
                </c:pt>
                <c:pt idx="3">
                  <c:v>0.13</c:v>
                </c:pt>
                <c:pt idx="4">
                  <c:v>0.17</c:v>
                </c:pt>
              </c:numCache>
            </c:numRef>
          </c:val>
        </c:ser>
        <c:axId val="49810816"/>
        <c:axId val="49893376"/>
      </c:barChart>
      <c:catAx>
        <c:axId val="49810816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49893376"/>
        <c:crosses val="autoZero"/>
        <c:auto val="1"/>
        <c:lblAlgn val="ctr"/>
        <c:lblOffset val="100"/>
      </c:catAx>
      <c:valAx>
        <c:axId val="49893376"/>
        <c:scaling>
          <c:orientation val="minMax"/>
        </c:scaling>
        <c:axPos val="l"/>
        <c:majorGridlines>
          <c:spPr>
            <a:ln>
              <a:solidFill>
                <a:prstClr val="black"/>
              </a:solidFill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ru-RU"/>
          </a:p>
        </c:txPr>
        <c:crossAx val="49810816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"/>
  <c:chart>
    <c:title>
      <c:tx>
        <c:rich>
          <a:bodyPr/>
          <a:lstStyle/>
          <a:p>
            <a:pPr>
              <a:defRPr/>
            </a:pPr>
            <a:r>
              <a:rPr lang="ru-RU" sz="2800" dirty="0"/>
              <a:t>Оказывает ли вред здоровью человека сквернословие?</a:t>
            </a:r>
          </a:p>
        </c:rich>
      </c:tx>
      <c:layout>
        <c:manualLayout>
          <c:xMode val="edge"/>
          <c:yMode val="edge"/>
          <c:x val="0.16409033245844346"/>
          <c:y val="3.2407407407407607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Лист2!$B$45</c:f>
              <c:strCache>
                <c:ptCount val="1"/>
                <c:pt idx="0">
                  <c:v>Оказывает ли вред здоровью человека сквернословие?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Лист2!$A$46:$A$48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знают</c:v>
                </c:pt>
              </c:strCache>
            </c:strRef>
          </c:cat>
          <c:val>
            <c:numRef>
              <c:f>Лист2!$B$46:$B$48</c:f>
              <c:numCache>
                <c:formatCode>0%</c:formatCode>
                <c:ptCount val="3"/>
                <c:pt idx="0">
                  <c:v>0.4</c:v>
                </c:pt>
                <c:pt idx="1">
                  <c:v>0.32000000000000112</c:v>
                </c:pt>
                <c:pt idx="2">
                  <c:v>0.28000000000000008</c:v>
                </c:pt>
              </c:numCache>
            </c:numRef>
          </c:val>
        </c:ser>
        <c:axId val="49964544"/>
        <c:axId val="49971200"/>
      </c:barChart>
      <c:catAx>
        <c:axId val="4996454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49971200"/>
        <c:crosses val="autoZero"/>
        <c:auto val="1"/>
        <c:lblAlgn val="ctr"/>
        <c:lblOffset val="100"/>
      </c:catAx>
      <c:valAx>
        <c:axId val="49971200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49964544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11/27/2014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vsp.ru/media/posts/konkurent/25506/img/420454_node_main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starworm13.chat.ru/lj/mati.jpe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67000" y="304800"/>
            <a:ext cx="6248400" cy="4495800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Black" pitchFamily="34" charset="0"/>
              </a:rPr>
              <a:t>МБОУ «НОШ» с.Хову-Аксы </a:t>
            </a:r>
            <a:br>
              <a:rPr lang="ru-RU" sz="1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Arial Black" pitchFamily="34" charset="0"/>
              </a:rPr>
              <a:t>Чеди-Хольского района </a:t>
            </a:r>
            <a:br>
              <a:rPr lang="ru-RU" sz="1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Arial Black" pitchFamily="34" charset="0"/>
              </a:rPr>
              <a:t>Республики Тыва</a:t>
            </a:r>
            <a:br>
              <a:rPr lang="ru-RU" sz="1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sz="1400" dirty="0" smtClean="0">
                <a:solidFill>
                  <a:srgbClr val="990000"/>
                </a:solidFill>
                <a:latin typeface="Arial Black" pitchFamily="34" charset="0"/>
              </a:rPr>
              <a:t/>
            </a:r>
            <a:br>
              <a:rPr lang="ru-RU" sz="1400" dirty="0" smtClean="0">
                <a:solidFill>
                  <a:srgbClr val="99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990000"/>
                </a:solidFill>
                <a:latin typeface="Arial Black" pitchFamily="34" charset="0"/>
              </a:rPr>
              <a:t>Проблема сквернословия в современном обществе среди </a:t>
            </a:r>
            <a:r>
              <a:rPr lang="ru-RU" sz="3600" dirty="0" smtClean="0">
                <a:solidFill>
                  <a:srgbClr val="990000"/>
                </a:solidFill>
                <a:latin typeface="Arial Black" pitchFamily="34" charset="0"/>
              </a:rPr>
              <a:t>среди </a:t>
            </a:r>
            <a:r>
              <a:rPr lang="ru-RU" sz="3600" dirty="0" smtClean="0">
                <a:solidFill>
                  <a:srgbClr val="990000"/>
                </a:solidFill>
                <a:latin typeface="Arial Black" pitchFamily="34" charset="0"/>
              </a:rPr>
              <a:t>учащихся начальных классов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05400" y="5105400"/>
            <a:ext cx="3581400" cy="10668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Подготовила : учитель начальных классов </a:t>
            </a:r>
          </a:p>
          <a:p>
            <a:r>
              <a:rPr lang="ru-RU" dirty="0" err="1" smtClean="0"/>
              <a:t>Оюн</a:t>
            </a:r>
            <a:r>
              <a:rPr lang="ru-RU" dirty="0" smtClean="0"/>
              <a:t> </a:t>
            </a:r>
            <a:r>
              <a:rPr lang="ru-RU" dirty="0" err="1" smtClean="0"/>
              <a:t>Аяна</a:t>
            </a:r>
            <a:r>
              <a:rPr lang="ru-RU" dirty="0" smtClean="0"/>
              <a:t> Алексеевна</a:t>
            </a: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 r="7767"/>
          <a:stretch>
            <a:fillRect/>
          </a:stretch>
        </p:blipFill>
        <p:spPr bwMode="auto">
          <a:xfrm>
            <a:off x="152400" y="762000"/>
            <a:ext cx="2438400" cy="4343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500188" y="704850"/>
            <a:ext cx="718661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smtClean="0">
                <a:solidFill>
                  <a:srgbClr val="990000"/>
                </a:solidFill>
              </a:rPr>
              <a:t>Как реагировать, если тебя дразнят?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688" y="1935163"/>
            <a:ext cx="7758112" cy="4389437"/>
          </a:xfrm>
        </p:spPr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2800" dirty="0" smtClean="0"/>
              <a:t>Можно дать несколько советов: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/>
              <a:t>Никак не реагировать (игнорировать, не обращать внимания).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/>
              <a:t>Ругательству можно противопоставить слово хорошее.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/>
              <a:t>Отреагировать нестандартно.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/>
              <a:t>Объясниться.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/>
              <a:t>Не поддаваться на провокацию.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/>
              <a:t>Не позволять собой манипулировать.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800" dirty="0" smtClean="0"/>
              <a:t>Отговориться.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600" dirty="0" smtClean="0"/>
          </a:p>
        </p:txBody>
      </p:sp>
      <p:pic>
        <p:nvPicPr>
          <p:cNvPr id="4" name="Рисунок 3" descr="Картинка 59 из 362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4572008"/>
            <a:ext cx="2143108" cy="19050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500063" y="642938"/>
            <a:ext cx="8229600" cy="66103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3200" b="1" smtClean="0"/>
              <a:t>«Речь – это показатель ума»</a:t>
            </a:r>
          </a:p>
          <a:p>
            <a:pPr algn="ctr">
              <a:buFont typeface="Wingdings 2" pitchFamily="18" charset="2"/>
              <a:buNone/>
            </a:pPr>
            <a:r>
              <a:rPr lang="ru-RU" sz="3200" b="1" smtClean="0">
                <a:solidFill>
                  <a:srgbClr val="990000"/>
                </a:solidFill>
              </a:rPr>
              <a:t> </a:t>
            </a:r>
            <a:r>
              <a:rPr lang="ru-RU" sz="3200" b="1" smtClean="0">
                <a:solidFill>
                  <a:srgbClr val="C00000"/>
                </a:solidFill>
              </a:rPr>
              <a:t>Сенека</a:t>
            </a:r>
            <a:r>
              <a:rPr lang="ru-RU" sz="5000" b="1" smtClean="0">
                <a:solidFill>
                  <a:srgbClr val="C00000"/>
                </a:solidFill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ru-RU" sz="3200" b="1" smtClean="0"/>
              <a:t>«Каков человек, такова его и речь».</a:t>
            </a:r>
          </a:p>
          <a:p>
            <a:pPr algn="ctr">
              <a:buFont typeface="Wingdings 2" pitchFamily="18" charset="2"/>
              <a:buNone/>
            </a:pPr>
            <a:r>
              <a:rPr lang="ru-RU" sz="3200" b="1" smtClean="0">
                <a:solidFill>
                  <a:srgbClr val="C00000"/>
                </a:solidFill>
              </a:rPr>
              <a:t>Сократ</a:t>
            </a:r>
          </a:p>
          <a:p>
            <a:pPr>
              <a:buFont typeface="Wingdings 2" pitchFamily="18" charset="2"/>
              <a:buNone/>
            </a:pPr>
            <a:r>
              <a:rPr lang="ru-RU" sz="3200" b="1" smtClean="0"/>
              <a:t>«Из привычки сквернословить развивается и склонность к совершению дурных поступков»</a:t>
            </a:r>
          </a:p>
          <a:p>
            <a:pPr>
              <a:buFont typeface="Wingdings 2" pitchFamily="18" charset="2"/>
              <a:buNone/>
            </a:pPr>
            <a:r>
              <a:rPr lang="ru-RU" sz="3200" smtClean="0">
                <a:solidFill>
                  <a:schemeClr val="tx2"/>
                </a:solidFill>
              </a:rPr>
              <a:t>                                </a:t>
            </a:r>
            <a:r>
              <a:rPr lang="ru-RU" sz="3200" b="1" smtClean="0">
                <a:solidFill>
                  <a:srgbClr val="C00000"/>
                </a:solidFill>
              </a:rPr>
              <a:t>Аристотель</a:t>
            </a:r>
          </a:p>
          <a:p>
            <a:endParaRPr lang="ru-RU" sz="3200" b="1" smtClean="0"/>
          </a:p>
          <a:p>
            <a:pPr>
              <a:buFont typeface="Wingdings 2" pitchFamily="18" charset="2"/>
              <a:buNone/>
            </a:pPr>
            <a:endParaRPr lang="ru-RU" sz="3200" b="1" smtClean="0"/>
          </a:p>
          <a:p>
            <a:pPr>
              <a:buFont typeface="Wingdings 2" pitchFamily="18" charset="2"/>
              <a:buNone/>
            </a:pPr>
            <a:r>
              <a:rPr lang="ru-RU" sz="3200" b="1" smtClean="0"/>
              <a:t>                                           </a:t>
            </a:r>
          </a:p>
          <a:p>
            <a:endParaRPr lang="ru-RU" sz="3200" b="1" smtClean="0"/>
          </a:p>
          <a:p>
            <a:endParaRPr lang="ru-RU" sz="3200" b="1" smtClean="0"/>
          </a:p>
          <a:p>
            <a:endParaRPr lang="ru-RU" sz="3200" smtClean="0"/>
          </a:p>
          <a:p>
            <a:pPr algn="ctr" eaLnBrk="1" hangingPunct="1">
              <a:buFont typeface="Wingdings 2" pitchFamily="18" charset="2"/>
              <a:buNone/>
            </a:pPr>
            <a:endParaRPr lang="ru-RU" sz="3200" b="1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928688" y="428625"/>
            <a:ext cx="7758112" cy="78581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>
                <a:solidFill>
                  <a:srgbClr val="C00000"/>
                </a:solidFill>
                <a:cs typeface="Aharoni" pitchFamily="2" charset="-79"/>
              </a:rPr>
              <a:t>Выводы ученых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2571750" y="1714500"/>
            <a:ext cx="6115050" cy="46101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Японский исследователь </a:t>
            </a:r>
            <a:r>
              <a:rPr lang="ru-RU" b="1" smtClean="0"/>
              <a:t>доктор Масару Эмото</a:t>
            </a:r>
            <a:r>
              <a:rPr lang="ru-RU" smtClean="0"/>
              <a:t> своими опытами с водой  наглядно доказал, что негативные эмоции сказываются на её структуре.  Но ведь и наш организм на 80 % состоит из воды. Но если матерные слова оказывают такое сильное влияние на воду, то   что, же происходит с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нашим организмом? </a:t>
            </a:r>
          </a:p>
        </p:txBody>
      </p:sp>
      <p:pic>
        <p:nvPicPr>
          <p:cNvPr id="4" name="Picture 4" descr="em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2428892" cy="242889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7" descr="krasota1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36" y="5072074"/>
            <a:ext cx="2000264" cy="171451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239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>
                <a:solidFill>
                  <a:srgbClr val="C00000"/>
                </a:solidFill>
                <a:cs typeface="Aharoni" pitchFamily="2" charset="-79"/>
              </a:rPr>
              <a:t>Выводы ученых</a:t>
            </a:r>
            <a:endParaRPr lang="ru-RU" smtClean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2500313" y="1857375"/>
            <a:ext cx="6500812" cy="4389438"/>
          </a:xfrm>
        </p:spPr>
        <p:txBody>
          <a:bodyPr/>
          <a:lstStyle/>
          <a:p>
            <a:r>
              <a:rPr lang="ru-RU" sz="2800" smtClean="0"/>
              <a:t>К еще более поразительным выводам недавно пришел уральский ученый </a:t>
            </a:r>
            <a:r>
              <a:rPr lang="ru-RU" sz="2800" b="1" smtClean="0"/>
              <a:t>Геннадий Чеурин</a:t>
            </a:r>
            <a:r>
              <a:rPr lang="ru-RU" sz="2800" smtClean="0"/>
              <a:t>. Он утверждает, что ненормативная лексика очень активно воздействует на организм человека, со временем губя все живое. </a:t>
            </a:r>
          </a:p>
          <a:p>
            <a:endParaRPr lang="ru-RU" sz="2800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4" name="i-main-pic" descr="Картинка 12 из 2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428736"/>
            <a:ext cx="2000264" cy="242889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857375" y="357188"/>
            <a:ext cx="6900863" cy="1143000"/>
          </a:xfrm>
        </p:spPr>
        <p:txBody>
          <a:bodyPr/>
          <a:lstStyle/>
          <a:p>
            <a:pPr algn="ctr"/>
            <a:r>
              <a:rPr lang="ru-RU" b="1" smtClean="0">
                <a:solidFill>
                  <a:srgbClr val="C00000"/>
                </a:solidFill>
                <a:cs typeface="Aharoni" pitchFamily="2" charset="-79"/>
              </a:rPr>
              <a:t>Выводы ученых</a:t>
            </a:r>
            <a:endParaRPr lang="ru-RU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2928938" y="2071688"/>
            <a:ext cx="5857875" cy="32861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800" b="1" smtClean="0"/>
              <a:t>«Любое произнесенное слово -это не что иное, как волновая программа, </a:t>
            </a:r>
            <a:r>
              <a:rPr lang="ru-RU" sz="3200" b="1" smtClean="0"/>
              <a:t>которая</a:t>
            </a:r>
            <a:r>
              <a:rPr lang="ru-RU" sz="2800" b="1" smtClean="0"/>
              <a:t> меняет вашу жизнь. Иногда слово срабатывает, вызывая рак или, наоборот, устраняя болезнь».</a:t>
            </a:r>
            <a:endParaRPr lang="ru-RU" smtClean="0"/>
          </a:p>
        </p:txBody>
      </p:sp>
      <p:pic>
        <p:nvPicPr>
          <p:cNvPr id="4" name="imgb" descr="gariaev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4"/>
            <a:ext cx="2071702" cy="207170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8437" name="Прямоугольник 5"/>
          <p:cNvSpPr>
            <a:spLocks noChangeArrowheads="1"/>
          </p:cNvSpPr>
          <p:nvPr/>
        </p:nvSpPr>
        <p:spPr bwMode="auto">
          <a:xfrm>
            <a:off x="785813" y="3286125"/>
            <a:ext cx="20002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/>
              <a:t>Петр Гаряев</a:t>
            </a:r>
          </a:p>
        </p:txBody>
      </p:sp>
      <p:sp>
        <p:nvSpPr>
          <p:cNvPr id="18438" name="Прямоугольник 7"/>
          <p:cNvSpPr>
            <a:spLocks noChangeArrowheads="1"/>
          </p:cNvSpPr>
          <p:nvPr/>
        </p:nvSpPr>
        <p:spPr bwMode="auto">
          <a:xfrm>
            <a:off x="714375" y="3643313"/>
            <a:ext cx="21431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/>
              <a:t>биолог,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/>
              <a:t>основатель             «Института квантовой генетики»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7239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>
                <a:solidFill>
                  <a:srgbClr val="C00000"/>
                </a:solidFill>
                <a:cs typeface="Aharoni" pitchFamily="2" charset="-79"/>
              </a:rPr>
              <a:t>Выводы ученых</a:t>
            </a:r>
            <a:endParaRPr lang="ru-RU" smtClean="0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285750" y="1500188"/>
            <a:ext cx="8429625" cy="2708275"/>
          </a:xfrm>
        </p:spPr>
        <p:txBody>
          <a:bodyPr>
            <a:normAutofit fontScale="85000" lnSpcReduction="20000"/>
          </a:bodyPr>
          <a:lstStyle/>
          <a:p>
            <a:pPr>
              <a:buFont typeface="Wingdings 2" pitchFamily="18" charset="2"/>
              <a:buNone/>
            </a:pPr>
            <a:r>
              <a:rPr lang="ru-RU" sz="2800" smtClean="0"/>
              <a:t>       Другая группа ученых под руководством </a:t>
            </a:r>
          </a:p>
          <a:p>
            <a:pPr>
              <a:buFont typeface="Wingdings 2" pitchFamily="18" charset="2"/>
              <a:buNone/>
            </a:pPr>
            <a:r>
              <a:rPr lang="ru-RU" sz="2800" smtClean="0"/>
              <a:t>   доктора биологических наук </a:t>
            </a:r>
            <a:r>
              <a:rPr lang="ru-RU" sz="2800" b="1" smtClean="0"/>
              <a:t>И. Б. Белявского </a:t>
            </a:r>
            <a:r>
              <a:rPr lang="ru-RU" sz="2800" smtClean="0"/>
              <a:t>семнадцать лет занималась проблемой сквернословия. Они доказали, что заядлые матерщинники живут намного меньше, чем те, кто не сквернословит, потому что в их клетках очень быстро наступают возрастные </a:t>
            </a:r>
          </a:p>
          <a:p>
            <a:pPr>
              <a:buFont typeface="Wingdings 2" pitchFamily="18" charset="2"/>
              <a:buNone/>
            </a:pPr>
            <a:r>
              <a:rPr lang="ru-RU" sz="2800" smtClean="0"/>
              <a:t>   изменения и проявляются </a:t>
            </a:r>
          </a:p>
          <a:p>
            <a:pPr>
              <a:buFont typeface="Wingdings 2" pitchFamily="18" charset="2"/>
              <a:buNone/>
            </a:pPr>
            <a:r>
              <a:rPr lang="ru-RU" sz="2800" smtClean="0"/>
              <a:t>   различные болезни.</a:t>
            </a:r>
          </a:p>
          <a:p>
            <a:endParaRPr lang="ru-RU" smtClean="0"/>
          </a:p>
        </p:txBody>
      </p:sp>
      <p:pic>
        <p:nvPicPr>
          <p:cNvPr id="19460" name="i-main-pic" descr="Картинка 18 из 2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50" y="4643438"/>
            <a:ext cx="2643188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5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3" name="AutoShape 7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4" name="AutoShape 9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5" name="AutoShape 11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6" name="Rectangle 17"/>
          <p:cNvSpPr>
            <a:spLocks noChangeArrowheads="1"/>
          </p:cNvSpPr>
          <p:nvPr/>
        </p:nvSpPr>
        <p:spPr bwMode="auto">
          <a:xfrm>
            <a:off x="928688" y="1000125"/>
            <a:ext cx="7566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tx2"/>
                </a:solidFill>
              </a:rPr>
              <a:t> </a:t>
            </a:r>
            <a:endParaRPr lang="ru-RU" sz="3200" b="1">
              <a:solidFill>
                <a:srgbClr val="990000"/>
              </a:solidFill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500034" y="785794"/>
          <a:ext cx="8143932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642910" y="857231"/>
          <a:ext cx="7858180" cy="5467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/>
        </p:nvGraphicFramePr>
        <p:xfrm>
          <a:off x="857224" y="714356"/>
          <a:ext cx="7858180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2819399" y="1143000"/>
            <a:ext cx="5838825" cy="5095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990000"/>
                </a:solidFill>
              </a:rPr>
              <a:t>Итоги исследовательской  работы</a:t>
            </a:r>
            <a:endParaRPr lang="ru-RU" sz="4000" dirty="0" smtClean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642938" y="2143125"/>
            <a:ext cx="8501062" cy="3429000"/>
          </a:xfrm>
        </p:spPr>
        <p:txBody>
          <a:bodyPr>
            <a:normAutofit fontScale="92500" lnSpcReduction="20000"/>
          </a:bodyPr>
          <a:lstStyle/>
          <a:p>
            <a:r>
              <a:rPr lang="ru-RU" sz="2400" smtClean="0"/>
              <a:t>Познакомились с историей сквернословия</a:t>
            </a:r>
          </a:p>
          <a:p>
            <a:r>
              <a:rPr lang="ru-RU" sz="2400" smtClean="0"/>
              <a:t>Получили сведения о влиянии грубых слов на здоровье человека</a:t>
            </a:r>
          </a:p>
          <a:p>
            <a:r>
              <a:rPr lang="ru-RU" sz="2400" smtClean="0"/>
              <a:t>Провели анкетирование среди 3-4 классов и родителей</a:t>
            </a:r>
          </a:p>
          <a:p>
            <a:r>
              <a:rPr lang="ru-RU" sz="2400" smtClean="0"/>
              <a:t>Подготовили памятки «Как противостоять сквернословию?» и «Добрых дел и слов»</a:t>
            </a:r>
          </a:p>
          <a:p>
            <a:r>
              <a:rPr lang="ru-RU" sz="2400" smtClean="0"/>
              <a:t>Подготовили выставку рисунков «Сквернословию -нет!»  </a:t>
            </a:r>
          </a:p>
          <a:p>
            <a:r>
              <a:rPr lang="ru-RU" sz="2400" smtClean="0"/>
              <a:t>Подготовили презентацию «Сквернословие среди учеников школы»</a:t>
            </a:r>
          </a:p>
          <a:p>
            <a:r>
              <a:rPr lang="ru-RU" sz="2400" smtClean="0"/>
              <a:t>Провели с учителем классный час «Сквернословие и здоровье»</a:t>
            </a:r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</p:txBody>
      </p:sp>
      <p:pic>
        <p:nvPicPr>
          <p:cNvPr id="23556" name="Picture 4" descr="Рисунок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357188"/>
            <a:ext cx="1793875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057400" y="609601"/>
            <a:ext cx="6672262" cy="1981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Цель исследования: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600" dirty="0" smtClean="0">
                <a:solidFill>
                  <a:schemeClr val="tx1"/>
                </a:solidFill>
              </a:rPr>
              <a:t>раскрыть  </a:t>
            </a:r>
            <a:r>
              <a:rPr lang="ru-RU" sz="2600" dirty="0" smtClean="0">
                <a:solidFill>
                  <a:schemeClr val="tx1"/>
                </a:solidFill>
              </a:rPr>
              <a:t>отрицательное   влияние сквернословия на здоровье человека;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399" cy="4038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b="1" dirty="0" smtClean="0"/>
              <a:t>Объект исследования</a:t>
            </a:r>
            <a:r>
              <a:rPr lang="ru-RU" dirty="0" smtClean="0"/>
              <a:t>: </a:t>
            </a:r>
            <a:r>
              <a:rPr lang="ru-RU" sz="2800" dirty="0" smtClean="0"/>
              <a:t>речь обучающихся школы</a:t>
            </a:r>
            <a:r>
              <a:rPr lang="ru-RU" sz="28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b="1" dirty="0" smtClean="0"/>
              <a:t>Предмет исследования</a:t>
            </a:r>
            <a:r>
              <a:rPr lang="ru-RU" dirty="0" smtClean="0"/>
              <a:t>: </a:t>
            </a:r>
            <a:r>
              <a:rPr lang="ru-RU" sz="2800" dirty="0" smtClean="0"/>
              <a:t>сквернословие среди учащихся школы</a:t>
            </a:r>
            <a:r>
              <a:rPr lang="ru-RU" sz="2800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ru-RU" sz="2800" b="1" dirty="0" smtClean="0"/>
              <a:t>Гипотеза:</a:t>
            </a:r>
            <a:r>
              <a:rPr lang="ru-RU" dirty="0" smtClean="0"/>
              <a:t> </a:t>
            </a:r>
            <a:r>
              <a:rPr lang="ru-RU" sz="2800" dirty="0" smtClean="0"/>
              <a:t>учащиеся не предполагают, что грубые и бранные слова наносят вред духовному и физическому  здоровью человека.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</p:txBody>
      </p:sp>
      <p:pic>
        <p:nvPicPr>
          <p:cNvPr id="6148" name="Picture 4" descr="Рисунок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1793875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000375" y="704850"/>
            <a:ext cx="5686425" cy="866775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990000"/>
                </a:solidFill>
              </a:rPr>
              <a:t>Заключение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>
          <a:xfrm>
            <a:off x="3214688" y="2071688"/>
            <a:ext cx="5729287" cy="4103687"/>
          </a:xfrm>
        </p:spPr>
        <p:txBody>
          <a:bodyPr/>
          <a:lstStyle/>
          <a:p>
            <a:pPr eaLnBrk="1" hangingPunct="1"/>
            <a:r>
              <a:rPr lang="ru-RU" sz="2800" smtClean="0"/>
              <a:t>В народе говорят, что страшный нож не за поясом, а на конце языка. </a:t>
            </a:r>
          </a:p>
          <a:p>
            <a:pPr eaLnBrk="1" hangingPunct="1"/>
            <a:r>
              <a:rPr lang="ru-RU" sz="2800" smtClean="0"/>
              <a:t>От мышления и слов человечества зависит  здоровье всех людей на  нашей  планете Земля.</a:t>
            </a:r>
          </a:p>
        </p:txBody>
      </p:sp>
      <p:pic>
        <p:nvPicPr>
          <p:cNvPr id="4" name="Рисунок 3" descr="1250502475_ma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2643174" cy="221455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500063" y="1643063"/>
            <a:ext cx="8229600" cy="314325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ru-RU" sz="5400" b="1" dirty="0" smtClean="0">
                <a:solidFill>
                  <a:srgbClr val="C00000"/>
                </a:solidFill>
                <a:latin typeface="Arial Narrow" pitchFamily="34" charset="0"/>
                <a:cs typeface="Angsana New" pitchFamily="18" charset="-34"/>
              </a:rPr>
              <a:t>Не сквернословьте!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ru-RU" sz="5400" b="1" dirty="0" smtClean="0">
                <a:solidFill>
                  <a:srgbClr val="C00000"/>
                </a:solidFill>
                <a:latin typeface="Arial Narrow" pitchFamily="34" charset="0"/>
              </a:rPr>
              <a:t>И в мире всегда будет весна!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63" y="428625"/>
            <a:ext cx="8229600" cy="550545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8000" dirty="0" smtClean="0"/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ru-RU" sz="8000" dirty="0" smtClean="0">
                <a:solidFill>
                  <a:srgbClr val="990000"/>
                </a:solidFill>
              </a:rPr>
              <a:t>Спасибо за внимание!</a:t>
            </a:r>
          </a:p>
        </p:txBody>
      </p:sp>
      <p:pic>
        <p:nvPicPr>
          <p:cNvPr id="31747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86256"/>
            <a:ext cx="25400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1748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9600" y="571480"/>
            <a:ext cx="21844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Содержимое 2"/>
          <p:cNvSpPr>
            <a:spLocks noGrp="1"/>
          </p:cNvSpPr>
          <p:nvPr>
            <p:ph idx="4294967295"/>
          </p:nvPr>
        </p:nvSpPr>
        <p:spPr>
          <a:xfrm>
            <a:off x="785813" y="762000"/>
            <a:ext cx="7858125" cy="53340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Задачи: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dirty="0" smtClean="0"/>
              <a:t>- п</a:t>
            </a:r>
            <a:r>
              <a:rPr lang="ru-RU" dirty="0" smtClean="0"/>
              <a:t>ознакомиться с историей сквернословия;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- провести анкетирование;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- провести наблюдение;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- сопоставить полученную информацию о влиянии сквернословия на здоровье человека;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- подготовить буклет и презентацию;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- выявить пути преодоления желания сквернословить,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- пропагандировать отрицательное отношение к этой вредной привычке.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357313" y="928688"/>
            <a:ext cx="7200900" cy="1143000"/>
          </a:xfrm>
        </p:spPr>
        <p:txBody>
          <a:bodyPr/>
          <a:lstStyle/>
          <a:p>
            <a:pPr algn="ctr" eaLnBrk="1" hangingPunct="1"/>
            <a:r>
              <a:rPr lang="ru-RU" sz="3600" b="1" dirty="0" smtClean="0">
                <a:solidFill>
                  <a:srgbClr val="C00000"/>
                </a:solidFill>
              </a:rPr>
              <a:t>Методы исследования: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endParaRPr lang="ru-RU" sz="3600" b="1" dirty="0" smtClean="0">
              <a:solidFill>
                <a:srgbClr val="C00000"/>
              </a:solidFill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1143000" y="1935163"/>
            <a:ext cx="7543800" cy="43894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800" smtClean="0"/>
              <a:t>-метод сопоставления мнений учёных с мнениями учащихся, учителей и родителей;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smtClean="0"/>
              <a:t>-метод опроса (анкетирование);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smtClean="0"/>
              <a:t>-анализ;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smtClean="0"/>
              <a:t>-обобщение.</a:t>
            </a:r>
          </a:p>
          <a:p>
            <a:pPr eaLnBrk="1" hangingPunct="1">
              <a:buFont typeface="Wingdings 2" pitchFamily="18" charset="2"/>
              <a:buNone/>
            </a:pPr>
            <a:endParaRPr lang="ru-RU" sz="2800" smtClean="0"/>
          </a:p>
          <a:p>
            <a:pPr eaLnBrk="1" hangingPunct="1">
              <a:buFont typeface="Wingdings 2" pitchFamily="18" charset="2"/>
              <a:buNone/>
            </a:pPr>
            <a:endParaRPr lang="ru-RU" sz="2800" smtClean="0"/>
          </a:p>
          <a:p>
            <a:pPr eaLnBrk="1" hangingPunct="1">
              <a:buFontTx/>
              <a:buChar char="-"/>
            </a:pPr>
            <a:endParaRPr lang="ru-RU" sz="2800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214563" y="642938"/>
            <a:ext cx="6929437" cy="12858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990000"/>
                </a:solidFill>
              </a:rPr>
              <a:t>Что такое сквернословие?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1643063" y="2143125"/>
            <a:ext cx="7143750" cy="3500438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/>
              <a:t> В словаре В. Даля сказано: «Скверна мерзость, гадость, пакость, все гнусное, противное, отвратительное, непотребное,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/>
              <a:t>что мерзит плотски и духовно; нечистота, грязь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dirty="0" smtClean="0"/>
              <a:t>и гниль, тление, мертвечина, извержения,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dirty="0" smtClean="0"/>
              <a:t>    кал; смрад, вонь; непотребство,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dirty="0" smtClean="0"/>
              <a:t>     разврат, нравственное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dirty="0" smtClean="0"/>
              <a:t>     растление; все богопротивное». </a:t>
            </a:r>
          </a:p>
        </p:txBody>
      </p:sp>
      <p:pic>
        <p:nvPicPr>
          <p:cNvPr id="7172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1714512" cy="16255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73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50" y="4429125"/>
            <a:ext cx="2127250" cy="21288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428875" y="1143000"/>
            <a:ext cx="6257925" cy="7858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solidFill>
                  <a:srgbClr val="990000"/>
                </a:solidFill>
              </a:rPr>
              <a:t>Мат в древней Руси</a:t>
            </a: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500063" y="2428875"/>
            <a:ext cx="8229600" cy="5126038"/>
          </a:xfrm>
        </p:spPr>
        <p:txBody>
          <a:bodyPr/>
          <a:lstStyle/>
          <a:p>
            <a:pPr eaLnBrk="1" hangingPunct="1"/>
            <a:r>
              <a:rPr lang="ru-RU" smtClean="0"/>
              <a:t>Матерные слова были внесены в нашу речь не монголо-татарами, а имеют исконно русские корни.</a:t>
            </a:r>
          </a:p>
          <a:p>
            <a:pPr eaLnBrk="1" hangingPunct="1"/>
            <a:r>
              <a:rPr lang="ru-RU" smtClean="0"/>
              <a:t>В древней Руси мат являлся ни чем иным, как заклинанием. Наши предки произносили эти слова, призывая себе на помощь демонов зла. Ведьмы и колдуньи использовали сквернословие в своих наговорах, насылая проклятие.</a:t>
            </a:r>
          </a:p>
          <a:p>
            <a:pPr eaLnBrk="1" hangingPunct="1"/>
            <a:endParaRPr lang="ru-RU" smtClean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785813"/>
            <a:ext cx="1917700" cy="1739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31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72125"/>
            <a:ext cx="1928813" cy="1285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31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38" y="5286375"/>
            <a:ext cx="1428750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928688" y="214313"/>
            <a:ext cx="77724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990000"/>
                </a:solidFill>
              </a:rPr>
              <a:t>Мат в середине </a:t>
            </a:r>
            <a:r>
              <a:rPr lang="en-US" b="1" smtClean="0">
                <a:solidFill>
                  <a:srgbClr val="990000"/>
                </a:solidFill>
              </a:rPr>
              <a:t>XIX</a:t>
            </a:r>
            <a:r>
              <a:rPr lang="ru-RU" b="1" smtClean="0">
                <a:solidFill>
                  <a:srgbClr val="990000"/>
                </a:solidFill>
              </a:rPr>
              <a:t> века</a:t>
            </a:r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1357313" y="1428750"/>
            <a:ext cx="7000875" cy="4895850"/>
          </a:xfrm>
        </p:spPr>
        <p:txBody>
          <a:bodyPr/>
          <a:lstStyle/>
          <a:p>
            <a:pPr eaLnBrk="1" hangingPunct="1"/>
            <a:r>
              <a:rPr lang="ru-RU" dirty="0" smtClean="0"/>
              <a:t>Сквернословие на Руси до середины XIX века не только не было распространено, но являлась уголовно наказуемо.</a:t>
            </a:r>
          </a:p>
          <a:p>
            <a:pPr eaLnBrk="1" hangingPunct="1"/>
            <a:r>
              <a:rPr lang="ru-RU" dirty="0" smtClean="0"/>
              <a:t>Во времена царя Алексея Михайловича Романова услышать на улице мат было просто невозможно.</a:t>
            </a:r>
          </a:p>
          <a:p>
            <a:pPr eaLnBrk="1" hangingPunct="1"/>
            <a:r>
              <a:rPr lang="ru-RU" dirty="0" smtClean="0"/>
              <a:t> И это объясняется не только скромностью и деликатностью наших предков, но и политикой, проводимой государством.</a:t>
            </a:r>
          </a:p>
          <a:p>
            <a:pPr eaLnBrk="1" hangingPunct="1"/>
            <a:r>
              <a:rPr lang="ru-RU" dirty="0" smtClean="0"/>
              <a:t>За сквернословия человека подвергали публичной порке.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 </a:t>
            </a:r>
            <a:r>
              <a:rPr lang="ru-RU" sz="4400" b="1" dirty="0" smtClean="0">
                <a:solidFill>
                  <a:srgbClr val="990000"/>
                </a:solidFill>
              </a:rPr>
              <a:t>Книга Петра </a:t>
            </a:r>
            <a:r>
              <a:rPr lang="en-US" sz="4400" b="1" dirty="0" smtClean="0">
                <a:solidFill>
                  <a:srgbClr val="990000"/>
                </a:solidFill>
              </a:rPr>
              <a:t>I </a:t>
            </a:r>
            <a:r>
              <a:rPr lang="ru-RU" sz="4400" b="1" dirty="0" smtClean="0">
                <a:solidFill>
                  <a:srgbClr val="990000"/>
                </a:solidFill>
              </a:rPr>
              <a:t>«Юности Честное Зерцало»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>
          <a:xfrm>
            <a:off x="2428875" y="2000250"/>
            <a:ext cx="6257925" cy="4125913"/>
          </a:xfrm>
        </p:spPr>
        <p:txBody>
          <a:bodyPr/>
          <a:lstStyle/>
          <a:p>
            <a:pPr eaLnBrk="1" hangingPunct="1"/>
            <a:r>
              <a:rPr lang="ru-RU" sz="2800" smtClean="0"/>
              <a:t>При Петре I была выпущена книга « Юности Честное Зерцало», где писалось, что приличное поведение людей может быть признано лишь с полным воздержанием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800" smtClean="0"/>
              <a:t>   бранной ругани.</a:t>
            </a:r>
          </a:p>
        </p:txBody>
      </p:sp>
      <p:pic>
        <p:nvPicPr>
          <p:cNvPr id="1024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4286250"/>
            <a:ext cx="2571750" cy="20716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45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357313"/>
            <a:ext cx="2143125" cy="21907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00063" y="1071563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990000"/>
                </a:solidFill>
              </a:rPr>
              <a:t>XXI </a:t>
            </a:r>
            <a:r>
              <a:rPr lang="ru-RU" b="1" dirty="0" smtClean="0">
                <a:solidFill>
                  <a:srgbClr val="990000"/>
                </a:solidFill>
              </a:rPr>
              <a:t>век. Сквернословие – норма повседневной жизни</a:t>
            </a:r>
            <a:endParaRPr lang="ru-RU" b="1" dirty="0" smtClean="0"/>
          </a:p>
        </p:txBody>
      </p:sp>
      <p:sp>
        <p:nvSpPr>
          <p:cNvPr id="13315" name="Содержимое 4"/>
          <p:cNvSpPr>
            <a:spLocks noGrp="1"/>
          </p:cNvSpPr>
          <p:nvPr>
            <p:ph idx="1"/>
          </p:nvPr>
        </p:nvSpPr>
        <p:spPr>
          <a:xfrm>
            <a:off x="2500313" y="2214563"/>
            <a:ext cx="5857875" cy="39290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mtClean="0"/>
          </a:p>
          <a:p>
            <a:pPr eaLnBrk="1" hangingPunct="1"/>
            <a:r>
              <a:rPr lang="ru-RU" sz="2800" smtClean="0"/>
              <a:t>Проявление независимости.</a:t>
            </a:r>
          </a:p>
          <a:p>
            <a:pPr eaLnBrk="1" hangingPunct="1"/>
            <a:r>
              <a:rPr lang="ru-RU" sz="2800" smtClean="0"/>
              <a:t>Проявление способности не подчиняться запретам.</a:t>
            </a:r>
          </a:p>
          <a:p>
            <a:pPr eaLnBrk="1" hangingPunct="1"/>
            <a:r>
              <a:rPr lang="ru-RU" sz="2800" smtClean="0"/>
              <a:t>Символ взрослости.</a:t>
            </a:r>
          </a:p>
          <a:p>
            <a:pPr eaLnBrk="1" hangingPunct="1"/>
            <a:r>
              <a:rPr lang="ru-RU" sz="2800" smtClean="0"/>
              <a:t>Сквернословие – оружие неуверенных  в себе людей.</a:t>
            </a:r>
          </a:p>
        </p:txBody>
      </p:sp>
      <p:pic>
        <p:nvPicPr>
          <p:cNvPr id="13316" name="Picture 5" descr="593994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786058"/>
            <a:ext cx="1785950" cy="20113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776</Words>
  <PresentationFormat>Экран (4:3)</PresentationFormat>
  <Paragraphs>109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МБОУ «НОШ» с.Хову-Аксы  Чеди-Хольского района  Республики Тыва   Проблема сквернословия в современном обществе среди среди учащихся начальных классов</vt:lpstr>
      <vt:lpstr> Цель исследования: раскрыть  отрицательное   влияние сквернословия на здоровье человека;  </vt:lpstr>
      <vt:lpstr>Слайд 3</vt:lpstr>
      <vt:lpstr>Методы исследования: </vt:lpstr>
      <vt:lpstr>Что такое сквернословие?</vt:lpstr>
      <vt:lpstr>Мат в древней Руси</vt:lpstr>
      <vt:lpstr>Мат в середине XIX века</vt:lpstr>
      <vt:lpstr> Книга Петра I «Юности Честное Зерцало»</vt:lpstr>
      <vt:lpstr>XXI век. Сквернословие – норма повседневной жизни</vt:lpstr>
      <vt:lpstr>Как реагировать, если тебя дразнят?</vt:lpstr>
      <vt:lpstr>Слайд 11</vt:lpstr>
      <vt:lpstr>Выводы ученых</vt:lpstr>
      <vt:lpstr>Выводы ученых</vt:lpstr>
      <vt:lpstr>Выводы ученых</vt:lpstr>
      <vt:lpstr>Выводы ученых</vt:lpstr>
      <vt:lpstr>Слайд 16</vt:lpstr>
      <vt:lpstr>Слайд 17</vt:lpstr>
      <vt:lpstr>Слайд 18</vt:lpstr>
      <vt:lpstr>Итоги исследовательской  работы</vt:lpstr>
      <vt:lpstr>Заключение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«НОШ» с.Хову-Аксы  Чеди-Хольского района  Республики Тыва   Проблема сквернословия в современном обществе среди среди учащихся начальных классов</dc:title>
  <dc:creator>2а класс</dc:creator>
  <cp:lastModifiedBy>2а класс</cp:lastModifiedBy>
  <cp:revision>5</cp:revision>
  <dcterms:created xsi:type="dcterms:W3CDTF">2014-11-27T14:37:08Z</dcterms:created>
  <dcterms:modified xsi:type="dcterms:W3CDTF">2014-11-27T15:19:15Z</dcterms:modified>
</cp:coreProperties>
</file>