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</p:sldMasterIdLst>
  <p:notesMasterIdLst>
    <p:notesMasterId r:id="rId21"/>
  </p:notesMasterIdLst>
  <p:sldIdLst>
    <p:sldId id="256" r:id="rId2"/>
    <p:sldId id="325" r:id="rId3"/>
    <p:sldId id="326" r:id="rId4"/>
    <p:sldId id="302" r:id="rId5"/>
    <p:sldId id="303" r:id="rId6"/>
    <p:sldId id="281" r:id="rId7"/>
    <p:sldId id="312" r:id="rId8"/>
    <p:sldId id="316" r:id="rId9"/>
    <p:sldId id="317" r:id="rId10"/>
    <p:sldId id="330" r:id="rId11"/>
    <p:sldId id="331" r:id="rId12"/>
    <p:sldId id="319" r:id="rId13"/>
    <p:sldId id="320" r:id="rId14"/>
    <p:sldId id="321" r:id="rId15"/>
    <p:sldId id="322" r:id="rId16"/>
    <p:sldId id="323" r:id="rId17"/>
    <p:sldId id="324" r:id="rId18"/>
    <p:sldId id="268" r:id="rId19"/>
    <p:sldId id="327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0061D"/>
    <a:srgbClr val="3E4D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84" autoAdjust="0"/>
    <p:restoredTop sz="94681" autoAdjust="0"/>
  </p:normalViewPr>
  <p:slideViewPr>
    <p:cSldViewPr>
      <p:cViewPr varScale="1">
        <p:scale>
          <a:sx n="70" d="100"/>
          <a:sy n="70" d="100"/>
        </p:scale>
        <p:origin x="-11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9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FC9F0FF-3AE1-430D-8934-D293378588F4}" type="datetimeFigureOut">
              <a:rPr lang="ru-RU"/>
              <a:pPr>
                <a:defRPr/>
              </a:pPr>
              <a:t>12.02.2013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F6DF93B-C7D0-4E9B-BC80-90D4985E93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28435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3C20B23-D3AB-4C9C-BDB0-342E25000C6D}" type="datetimeFigureOut">
              <a:rPr lang="ru-RU"/>
              <a:pPr>
                <a:defRPr/>
              </a:pPr>
              <a:t>12.02.2013</a:t>
            </a:fld>
            <a:endParaRPr lang="ru-RU" dirty="0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04BCDCD-901F-4838-B835-8A6648AC37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1713909"/>
      </p:ext>
    </p:extLst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994D8-FFA9-45E0-BC81-0BDAA97736A4}" type="datetimeFigureOut">
              <a:rPr lang="ru-RU"/>
              <a:pPr>
                <a:defRPr/>
              </a:pPr>
              <a:t>12.02.2013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706E2-023B-4E59-9059-39504848E1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8990430"/>
      </p:ext>
    </p:extLst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7DACA-5FB1-486C-BE10-F1C44F678B17}" type="datetimeFigureOut">
              <a:rPr lang="ru-RU"/>
              <a:pPr>
                <a:defRPr/>
              </a:pPr>
              <a:t>12.02.2013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57BE2-0FBA-4254-B93A-0066C2FBD24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9373129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FE8D8-E818-4352-855C-FCFB22B420E0}" type="datetimeFigureOut">
              <a:rPr lang="ru-RU"/>
              <a:pPr>
                <a:defRPr/>
              </a:pPr>
              <a:t>12.02.2013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44C6D-C11B-4980-B4CB-9D66FC09A8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65797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3EDE872-B356-49E5-BF04-6654A1843225}" type="datetimeFigureOut">
              <a:rPr lang="ru-RU"/>
              <a:pPr>
                <a:defRPr/>
              </a:pPr>
              <a:t>12.02.2013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6B6DB0C-48CC-4CD1-A851-9A2B013B81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52752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298487-36C1-4B17-853E-DF69C039AFC2}" type="datetimeFigureOut">
              <a:rPr lang="ru-RU"/>
              <a:pPr>
                <a:defRPr/>
              </a:pPr>
              <a:t>12.02.2013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CB08C56-9D8E-4C4C-8647-F5B3B808DF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3383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1C8631-DDF4-4255-A4AD-F46AB9DB5F32}" type="datetimeFigureOut">
              <a:rPr lang="ru-RU"/>
              <a:pPr>
                <a:defRPr/>
              </a:pPr>
              <a:t>12.02.2013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75030A-5C48-4D84-A4B4-2A10AF0A6A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920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E34331-0F60-4F7D-AB6B-E1C279380064}" type="datetimeFigureOut">
              <a:rPr lang="ru-RU"/>
              <a:pPr>
                <a:defRPr/>
              </a:pPr>
              <a:t>12.02.2013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A40DE6-7560-4A50-BFB1-E8F93B7455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02230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D8EAB-FDB5-4E1C-9D67-3CD42BFF2050}" type="datetimeFigureOut">
              <a:rPr lang="ru-RU"/>
              <a:pPr>
                <a:defRPr/>
              </a:pPr>
              <a:t>12.02.2013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BDB7B-CD67-409E-96EC-7B18348E06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8459144"/>
      </p:ext>
    </p:extLst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3BF6AF-0550-4993-BEE6-96FEC0A82F79}" type="datetimeFigureOut">
              <a:rPr lang="ru-RU"/>
              <a:pPr>
                <a:defRPr/>
              </a:pPr>
              <a:t>12.02.2013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CF05377-639C-4F40-A29E-6FA5651E12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8463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2AA7C3E-781A-4855-9476-4EFC2B79F792}" type="datetimeFigureOut">
              <a:rPr lang="ru-RU"/>
              <a:pPr>
                <a:defRPr/>
              </a:pPr>
              <a:t>12.02.2013</a:t>
            </a:fld>
            <a:endParaRPr lang="ru-RU" dirty="0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2582CFB-968D-4E80-81ED-E099975D23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08443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DD240EA-D6F2-4E51-8347-A656DD712A68}" type="datetimeFigureOut">
              <a:rPr lang="ru-RU"/>
              <a:pPr>
                <a:defRPr/>
              </a:pPr>
              <a:t>12.02.2013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DDD68F0-26B7-47C1-8F5E-409D0FC84B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096" r:id="rId2"/>
    <p:sldLayoutId id="2147484101" r:id="rId3"/>
    <p:sldLayoutId id="2147484102" r:id="rId4"/>
    <p:sldLayoutId id="2147484103" r:id="rId5"/>
    <p:sldLayoutId id="2147484104" r:id="rId6"/>
    <p:sldLayoutId id="2147484097" r:id="rId7"/>
    <p:sldLayoutId id="2147484105" r:id="rId8"/>
    <p:sldLayoutId id="2147484106" r:id="rId9"/>
    <p:sldLayoutId id="2147484098" r:id="rId10"/>
    <p:sldLayoutId id="2147484099" r:id="rId11"/>
  </p:sldLayoutIdLst>
  <p:transition spd="med"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179704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Мастер-класс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Поделки из бросового материала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«Посуда в восточном стиле»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2" name="Подзаголовок 2"/>
          <p:cNvSpPr>
            <a:spLocks noGrp="1"/>
          </p:cNvSpPr>
          <p:nvPr>
            <p:ph type="body" idx="4294967295"/>
          </p:nvPr>
        </p:nvSpPr>
        <p:spPr>
          <a:xfrm>
            <a:off x="4572000" y="4643438"/>
            <a:ext cx="4572000" cy="2025650"/>
          </a:xfrm>
        </p:spPr>
        <p:txBody>
          <a:bodyPr>
            <a:normAutofit fontScale="85000" lnSpcReduction="20000"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9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МОУ «СОШ </a:t>
            </a:r>
            <a:r>
              <a:rPr lang="ru-RU" sz="29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п.Головановский</a:t>
            </a:r>
            <a:r>
              <a:rPr lang="ru-RU" sz="29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9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Кружок декоративно-прикладного искусства «Акварель»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900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lang="ru-RU" sz="29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: Семёнова Алла Викторовна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b="1" i="1" dirty="0" smtClean="0">
              <a:solidFill>
                <a:srgbClr val="70061D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b="1" i="1" dirty="0" smtClean="0">
              <a:solidFill>
                <a:srgbClr val="70061D"/>
              </a:solidFill>
            </a:endParaRPr>
          </a:p>
        </p:txBody>
      </p:sp>
      <p:pic>
        <p:nvPicPr>
          <p:cNvPr id="8" name="Рисунок 7" descr="D:\14.11.2011\SAM_1906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2571744"/>
            <a:ext cx="4357718" cy="4143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0" y="0"/>
            <a:ext cx="9144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ru-RU" b="1" i="1">
              <a:solidFill>
                <a:srgbClr val="70061D"/>
              </a:solidFill>
              <a:ea typeface="Calibri" pitchFamily="34" charset="0"/>
              <a:cs typeface="Arial" charset="0"/>
            </a:endParaRPr>
          </a:p>
          <a:p>
            <a:pPr eaLnBrk="0" hangingPunct="0"/>
            <a:r>
              <a:rPr lang="ru-RU" b="1" i="1">
                <a:solidFill>
                  <a:srgbClr val="70061D"/>
                </a:solidFill>
                <a:ea typeface="Calibri" pitchFamily="34" charset="0"/>
                <a:cs typeface="Arial" charset="0"/>
              </a:rPr>
              <a:t>2 вариант:</a:t>
            </a:r>
          </a:p>
          <a:p>
            <a:pPr eaLnBrk="0" hangingPunct="0"/>
            <a:endParaRPr lang="ru-RU" b="1" i="1">
              <a:solidFill>
                <a:srgbClr val="70061D"/>
              </a:solidFill>
              <a:ea typeface="Calibri" pitchFamily="34" charset="0"/>
              <a:cs typeface="Arial" charset="0"/>
            </a:endParaRPr>
          </a:p>
          <a:p>
            <a:pPr eaLnBrk="0" hangingPunct="0"/>
            <a:r>
              <a:rPr lang="ru-RU" b="1" i="1">
                <a:solidFill>
                  <a:srgbClr val="70061D"/>
                </a:solidFill>
                <a:ea typeface="Calibri" pitchFamily="34" charset="0"/>
                <a:cs typeface="Arial" charset="0"/>
              </a:rPr>
              <a:t>Для работы мне потребуется: бутылка, баночка или пластиковая обрезанная бутылка; эластичные  носки; клей ПВА, аэрозольные эмаль (золотистая и цвета “старая медь”), клеевой термопистолет.</a:t>
            </a:r>
            <a:endParaRPr lang="ru-RU" b="1" i="1">
              <a:solidFill>
                <a:srgbClr val="70061D"/>
              </a:solidFill>
              <a:cs typeface="Arial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928802"/>
            <a:ext cx="3143272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2" y="1785926"/>
            <a:ext cx="4605351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7" name="Прямоугольник 4"/>
          <p:cNvSpPr>
            <a:spLocks noChangeArrowheads="1"/>
          </p:cNvSpPr>
          <p:nvPr/>
        </p:nvSpPr>
        <p:spPr bwMode="auto">
          <a:xfrm>
            <a:off x="4143375" y="5500688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 i="1">
                <a:solidFill>
                  <a:srgbClr val="70061D"/>
                </a:solidFill>
                <a:cs typeface="Arial" charset="0"/>
              </a:rPr>
              <a:t>Эластичный капроновый носок хорошо пропитываем в клее ПВА</a:t>
            </a:r>
          </a:p>
        </p:txBody>
      </p:sp>
    </p:spTree>
  </p:cSld>
  <p:clrMapOvr>
    <a:masterClrMapping/>
  </p:clrMapOvr>
  <p:transition spd="med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063" y="1038302"/>
            <a:ext cx="3643338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9" name="Rectangle 1"/>
          <p:cNvSpPr>
            <a:spLocks noChangeArrowheads="1"/>
          </p:cNvSpPr>
          <p:nvPr/>
        </p:nvSpPr>
        <p:spPr bwMode="auto">
          <a:xfrm>
            <a:off x="0" y="285750"/>
            <a:ext cx="52816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ru-RU" b="1" i="1">
                <a:solidFill>
                  <a:srgbClr val="70061D"/>
                </a:solidFill>
                <a:ea typeface="Calibri" pitchFamily="34" charset="0"/>
                <a:cs typeface="Arial" charset="0"/>
              </a:rPr>
              <a:t>     Надеваем его снизу на бутылку, делаем </a:t>
            </a:r>
          </a:p>
          <a:p>
            <a:pPr eaLnBrk="0" hangingPunct="0"/>
            <a:r>
              <a:rPr lang="ru-RU" b="1" i="1">
                <a:solidFill>
                  <a:srgbClr val="70061D"/>
                </a:solidFill>
                <a:ea typeface="Calibri" pitchFamily="34" charset="0"/>
                <a:cs typeface="Arial" charset="0"/>
              </a:rPr>
              <a:t>драпировку и оставляем на просушку</a:t>
            </a:r>
          </a:p>
        </p:txBody>
      </p:sp>
      <p:sp>
        <p:nvSpPr>
          <p:cNvPr id="19460" name="Rectangle 2"/>
          <p:cNvSpPr>
            <a:spLocks noChangeArrowheads="1"/>
          </p:cNvSpPr>
          <p:nvPr/>
        </p:nvSpPr>
        <p:spPr bwMode="auto">
          <a:xfrm>
            <a:off x="4929188" y="5857875"/>
            <a:ext cx="37480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ru-RU" b="1" i="1">
                <a:solidFill>
                  <a:srgbClr val="70061D"/>
                </a:solidFill>
                <a:ea typeface="Calibri" pitchFamily="34" charset="0"/>
                <a:cs typeface="Arial" charset="0"/>
              </a:rPr>
              <a:t>Когда бутылочки высыхают, </a:t>
            </a:r>
          </a:p>
          <a:p>
            <a:pPr eaLnBrk="0" hangingPunct="0"/>
            <a:r>
              <a:rPr lang="ru-RU" b="1" i="1">
                <a:solidFill>
                  <a:srgbClr val="70061D"/>
                </a:solidFill>
                <a:ea typeface="Calibri" pitchFamily="34" charset="0"/>
                <a:cs typeface="Arial" charset="0"/>
              </a:rPr>
              <a:t>они готовы для оформления</a:t>
            </a:r>
          </a:p>
        </p:txBody>
      </p:sp>
      <p:pic>
        <p:nvPicPr>
          <p:cNvPr id="5" name="Рисунок 4" descr="D:\14.11.2011\SAM_1888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48" y="1000108"/>
            <a:ext cx="4500594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:\14.11.2011\SAM_1904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071546"/>
            <a:ext cx="4143404" cy="56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:\14.11.2011\SAM_192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071546"/>
            <a:ext cx="4071966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4" name="Прямоугольник 3"/>
          <p:cNvSpPr>
            <a:spLocks noChangeArrowheads="1"/>
          </p:cNvSpPr>
          <p:nvPr/>
        </p:nvSpPr>
        <p:spPr bwMode="auto">
          <a:xfrm>
            <a:off x="714375" y="214313"/>
            <a:ext cx="73580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 i="1">
                <a:solidFill>
                  <a:srgbClr val="70061D"/>
                </a:solidFill>
                <a:cs typeface="Arial" charset="0"/>
              </a:rPr>
              <a:t>Оформление бутылочки выполняется с применением различного материала, композицию ребята придумывают самостоятельно.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14.11.2011\SAM_1914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857232"/>
            <a:ext cx="8215370" cy="600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928688" y="0"/>
            <a:ext cx="7502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ru-RU" b="1" i="1">
                <a:solidFill>
                  <a:srgbClr val="70061D"/>
                </a:solidFill>
                <a:ea typeface="Calibri" pitchFamily="34" charset="0"/>
                <a:cs typeface="Arial" charset="0"/>
              </a:rPr>
              <a:t>Когда клей высох, тонируем золотистой или медной эмалью</a:t>
            </a:r>
          </a:p>
          <a:p>
            <a:pPr algn="ctr" eaLnBrk="0" hangingPunct="0"/>
            <a:r>
              <a:rPr lang="ru-RU" b="1" i="1">
                <a:solidFill>
                  <a:srgbClr val="70061D"/>
                </a:solidFill>
                <a:ea typeface="Calibri" pitchFamily="34" charset="0"/>
                <a:cs typeface="Arial" charset="0"/>
              </a:rPr>
              <a:t> бутылочки и декоративно оформленные тарелочки.</a:t>
            </a:r>
          </a:p>
          <a:p>
            <a:pPr algn="ctr" eaLnBrk="0" hangingPunct="0"/>
            <a:r>
              <a:rPr lang="ru-RU" b="1" i="1">
                <a:solidFill>
                  <a:srgbClr val="70061D"/>
                </a:solidFill>
                <a:ea typeface="Calibri" pitchFamily="34" charset="0"/>
                <a:cs typeface="Arial" charset="0"/>
              </a:rPr>
              <a:t> Затем всю посуду просушиваем.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:\14.11.2011\SAM_1926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785794"/>
            <a:ext cx="8072494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31" name="Прямоугольник 4"/>
          <p:cNvSpPr>
            <a:spLocks noChangeArrowheads="1"/>
          </p:cNvSpPr>
          <p:nvPr/>
        </p:nvSpPr>
        <p:spPr bwMode="auto">
          <a:xfrm>
            <a:off x="1857375" y="285750"/>
            <a:ext cx="5773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800" b="1" i="1">
                <a:solidFill>
                  <a:srgbClr val="70061D"/>
                </a:solidFill>
              </a:rPr>
              <a:t>Тарелочка в восточном стиле</a:t>
            </a:r>
            <a:endParaRPr lang="ru-RU" sz="280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14.11.2011\SAM_1927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642918"/>
            <a:ext cx="8286808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5" name="Прямоугольник 2"/>
          <p:cNvSpPr>
            <a:spLocks noChangeArrowheads="1"/>
          </p:cNvSpPr>
          <p:nvPr/>
        </p:nvSpPr>
        <p:spPr bwMode="auto">
          <a:xfrm>
            <a:off x="2000250" y="142875"/>
            <a:ext cx="5773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70061D"/>
                </a:solidFill>
              </a:rPr>
              <a:t>Тарелочка в восточном стиле</a:t>
            </a:r>
            <a:endParaRPr lang="ru-RU" sz="280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:\14.11.2011\SAM_1905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857232"/>
            <a:ext cx="8429684" cy="5857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79" name="Прямоугольник 3"/>
          <p:cNvSpPr>
            <a:spLocks noChangeArrowheads="1"/>
          </p:cNvSpPr>
          <p:nvPr/>
        </p:nvSpPr>
        <p:spPr bwMode="auto">
          <a:xfrm>
            <a:off x="2143125" y="357188"/>
            <a:ext cx="520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70061D"/>
                </a:solidFill>
              </a:rPr>
              <a:t>Посуда в восточном стиле</a:t>
            </a:r>
            <a:endParaRPr lang="ru-RU" sz="280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аза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714356"/>
            <a:ext cx="4412931" cy="5857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P1020029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714356"/>
            <a:ext cx="2931776" cy="2531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украш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3357562"/>
            <a:ext cx="3438127" cy="3275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5" name="Прямоугольник 7"/>
          <p:cNvSpPr>
            <a:spLocks noChangeArrowheads="1"/>
          </p:cNvSpPr>
          <p:nvPr/>
        </p:nvSpPr>
        <p:spPr bwMode="auto">
          <a:xfrm>
            <a:off x="2286000" y="214313"/>
            <a:ext cx="520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70061D"/>
                </a:solidFill>
              </a:rPr>
              <a:t>Посуда в восточном стиле</a:t>
            </a:r>
            <a:endParaRPr lang="ru-RU" sz="280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Содержимое 3" descr="S4023337.JPG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282" y="928670"/>
            <a:ext cx="2706688" cy="3900487"/>
          </a:xfrm>
          <a:effectLst>
            <a:softEdge rad="112500"/>
          </a:effectLst>
        </p:spPr>
      </p:pic>
      <p:pic>
        <p:nvPicPr>
          <p:cNvPr id="48131" name="Рисунок 4" descr="S402333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12" y="2357430"/>
            <a:ext cx="2662238" cy="3960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132" name="Рисунок 5" descr="S402333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0" y="2071678"/>
            <a:ext cx="2706688" cy="3357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9" name="TextBox 7"/>
          <p:cNvSpPr txBox="1">
            <a:spLocks noChangeArrowheads="1"/>
          </p:cNvSpPr>
          <p:nvPr/>
        </p:nvSpPr>
        <p:spPr bwMode="auto">
          <a:xfrm>
            <a:off x="928688" y="357188"/>
            <a:ext cx="7429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 i="1">
                <a:solidFill>
                  <a:srgbClr val="70061D"/>
                </a:solidFill>
              </a:rPr>
              <a:t>     Капроновые чулки и опять чудо!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428625" y="1143000"/>
            <a:ext cx="8061325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ru-RU" sz="2800" b="1" i="1">
                <a:solidFill>
                  <a:srgbClr val="70061D"/>
                </a:solidFill>
                <a:cs typeface="Times New Roman" pitchFamily="18" charset="0"/>
              </a:rPr>
              <a:t>Ресурсы интернета:</a:t>
            </a:r>
          </a:p>
          <a:p>
            <a:pPr algn="just" eaLnBrk="0" hangingPunct="0"/>
            <a:endParaRPr lang="ru-RU" sz="2800" i="1">
              <a:solidFill>
                <a:srgbClr val="002060"/>
              </a:solidFill>
              <a:cs typeface="Times New Roman" pitchFamily="18" charset="0"/>
            </a:endParaRPr>
          </a:p>
          <a:p>
            <a:pPr algn="just" eaLnBrk="0" hangingPunct="0"/>
            <a:r>
              <a:rPr lang="ru-RU" sz="1200" b="1">
                <a:cs typeface="Times New Roman" pitchFamily="18" charset="0"/>
              </a:rPr>
              <a:t>http://masterica.maxiwebsite.ru/tag/%d0%b8%d0%b7-%d0%bc%d1%83%d1%81%d0%be%d1%80%d0%b0-2/</a:t>
            </a:r>
            <a:endParaRPr lang="ru-RU" sz="1200"/>
          </a:p>
        </p:txBody>
      </p:sp>
    </p:spTree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214313" y="642938"/>
            <a:ext cx="8429625" cy="538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hangingPunct="0">
              <a:tabLst>
                <a:tab pos="457200" algn="l"/>
              </a:tabLst>
            </a:pPr>
            <a:r>
              <a:rPr lang="ru-RU" sz="2800" b="1" i="1">
                <a:solidFill>
                  <a:srgbClr val="70061D"/>
                </a:solidFill>
                <a:ea typeface="Times New Roman" pitchFamily="18" charset="0"/>
                <a:cs typeface="Arial" charset="0"/>
              </a:rPr>
              <a:t>Цели:</a:t>
            </a:r>
          </a:p>
          <a:p>
            <a:pPr algn="just" eaLnBrk="0" hangingPunct="0">
              <a:tabLst>
                <a:tab pos="457200" algn="l"/>
              </a:tabLst>
            </a:pPr>
            <a:endParaRPr lang="ru-RU" sz="2800" b="1" i="1">
              <a:solidFill>
                <a:srgbClr val="70061D"/>
              </a:solidFill>
              <a:ea typeface="Times New Roman" pitchFamily="18" charset="0"/>
              <a:cs typeface="Arial" charset="0"/>
            </a:endParaRPr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ru-RU" sz="2400" b="1" i="1">
                <a:solidFill>
                  <a:srgbClr val="002060"/>
                </a:solidFill>
                <a:ea typeface="Times New Roman" pitchFamily="18" charset="0"/>
                <a:cs typeface="Arial" charset="0"/>
              </a:rPr>
              <a:t>Обучающая: Способствовать формированию представления о новом виде декоративно-прикладного искусства  </a:t>
            </a:r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ru-RU" sz="2400" b="1" i="1">
                <a:solidFill>
                  <a:srgbClr val="002060"/>
                </a:solidFill>
                <a:ea typeface="Times New Roman" pitchFamily="18" charset="0"/>
                <a:cs typeface="Arial" charset="0"/>
              </a:rPr>
              <a:t>Развивающая: Развивать воображение, мышление, творческие возможности; развивать интерес к предмету; развивать у учащихся навыки и умения </a:t>
            </a:r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ru-RU" sz="2400" b="1" i="1">
                <a:solidFill>
                  <a:srgbClr val="002060"/>
                </a:solidFill>
                <a:ea typeface="Times New Roman" pitchFamily="18" charset="0"/>
                <a:cs typeface="Arial" charset="0"/>
              </a:rPr>
              <a:t>Воспитывающая: Воспитывать у учащихся качества аккуратности и собранности при выполнении приёмов труда, трудолюбие, умение слушать, коммуникабельность, аккуратность, активность, культуру труда, умение работать в коллективе.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357188" y="2000250"/>
            <a:ext cx="8643937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400" b="1" i="1">
                <a:solidFill>
                  <a:srgbClr val="002060"/>
                </a:solidFill>
                <a:cs typeface="Arial" charset="0"/>
              </a:rPr>
              <a:t>разработать виды изделий с использованием бросового   материала; </a:t>
            </a:r>
          </a:p>
          <a:p>
            <a:pPr>
              <a:buFont typeface="Arial" charset="0"/>
              <a:buChar char="•"/>
            </a:pPr>
            <a:r>
              <a:rPr lang="ru-RU" sz="2400" b="1" i="1">
                <a:solidFill>
                  <a:srgbClr val="002060"/>
                </a:solidFill>
                <a:cs typeface="Arial" charset="0"/>
              </a:rPr>
              <a:t>расширить творческие возможности учащихся, развивая креативное мышление.</a:t>
            </a:r>
          </a:p>
          <a:p>
            <a:pPr>
              <a:buFont typeface="Arial" charset="0"/>
              <a:buChar char="•"/>
            </a:pPr>
            <a:endParaRPr lang="ru-RU" sz="2400" b="1" i="1">
              <a:solidFill>
                <a:srgbClr val="002060"/>
              </a:solidFill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ru-RU" sz="2400" b="1" i="1">
                <a:solidFill>
                  <a:srgbClr val="002060"/>
                </a:solidFill>
                <a:cs typeface="Arial" charset="0"/>
              </a:rPr>
              <a:t>рассматривать использование данных тем </a:t>
            </a:r>
          </a:p>
          <a:p>
            <a:pPr>
              <a:buFont typeface="Arial" charset="0"/>
              <a:buChar char="•"/>
            </a:pPr>
            <a:r>
              <a:rPr lang="ru-RU" sz="2400" b="1" i="1">
                <a:solidFill>
                  <a:srgbClr val="002060"/>
                </a:solidFill>
                <a:cs typeface="Arial" charset="0"/>
              </a:rPr>
              <a:t>как элемент дизайна в интерьере.</a:t>
            </a:r>
          </a:p>
        </p:txBody>
      </p:sp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500063" y="1285875"/>
            <a:ext cx="2000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>
              <a:tabLst>
                <a:tab pos="457200" algn="l"/>
              </a:tabLst>
            </a:pPr>
            <a:r>
              <a:rPr lang="ru-RU" sz="3200" b="1" i="1">
                <a:solidFill>
                  <a:srgbClr val="70061D"/>
                </a:solidFill>
                <a:ea typeface="Times New Roman" pitchFamily="18" charset="0"/>
                <a:cs typeface="Arial" charset="0"/>
              </a:rPr>
              <a:t>Задачи: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642938" y="1000125"/>
            <a:ext cx="7715250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b="1" i="1" u="sng">
                <a:solidFill>
                  <a:srgbClr val="70061D"/>
                </a:solidFill>
              </a:rPr>
              <a:t>ЭКОЛОГИЧЕСКИЙ АСПЕКТ</a:t>
            </a:r>
          </a:p>
          <a:p>
            <a:pPr algn="ctr"/>
            <a:endParaRPr lang="ru-RU" sz="2400" b="1" i="1" u="sng">
              <a:solidFill>
                <a:srgbClr val="002060"/>
              </a:solidFill>
            </a:endParaRPr>
          </a:p>
          <a:p>
            <a:pPr>
              <a:buFont typeface="Arial" charset="0"/>
              <a:buChar char="•"/>
            </a:pPr>
            <a:r>
              <a:rPr lang="ru-RU" sz="2400" b="1" i="1">
                <a:solidFill>
                  <a:srgbClr val="002060"/>
                </a:solidFill>
              </a:rPr>
              <a:t>       Изготовление изделий из бросового</a:t>
            </a:r>
          </a:p>
          <a:p>
            <a:r>
              <a:rPr lang="ru-RU" sz="2400" b="1" i="1">
                <a:solidFill>
                  <a:srgbClr val="002060"/>
                </a:solidFill>
              </a:rPr>
              <a:t>материала способствует уменьшению </a:t>
            </a:r>
          </a:p>
          <a:p>
            <a:r>
              <a:rPr lang="ru-RU" sz="2400" b="1" i="1">
                <a:solidFill>
                  <a:srgbClr val="002060"/>
                </a:solidFill>
              </a:rPr>
              <a:t>загрязнения природы твёрдыми бытовыми отходами.</a:t>
            </a:r>
          </a:p>
          <a:p>
            <a:r>
              <a:rPr lang="ru-RU" sz="2400" b="1" i="1">
                <a:solidFill>
                  <a:srgbClr val="002060"/>
                </a:solidFill>
              </a:rPr>
              <a:t>                               </a:t>
            </a:r>
          </a:p>
          <a:p>
            <a:pPr>
              <a:buFont typeface="Arial" charset="0"/>
              <a:buChar char="•"/>
            </a:pPr>
            <a:r>
              <a:rPr lang="ru-RU" sz="2400" b="1" i="1">
                <a:solidFill>
                  <a:srgbClr val="002060"/>
                </a:solidFill>
              </a:rPr>
              <a:t>      Создавая работы, с детьми опираясь на формулировку - вторая жизнь вещей приучает их к практичности использования уже имеющего материала.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571500" y="285750"/>
            <a:ext cx="771525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b="1" i="1" u="sng">
                <a:solidFill>
                  <a:srgbClr val="70061D"/>
                </a:solidFill>
              </a:rPr>
              <a:t>Социальный аспект:</a:t>
            </a:r>
            <a:endParaRPr lang="ru-RU" sz="2800" b="1" i="1" u="sng">
              <a:solidFill>
                <a:srgbClr val="002060"/>
              </a:solidFill>
            </a:endParaRPr>
          </a:p>
          <a:p>
            <a:pPr>
              <a:buFont typeface="Arial" charset="0"/>
              <a:buChar char="•"/>
            </a:pPr>
            <a:r>
              <a:rPr lang="ru-RU" sz="2400" b="1" i="1">
                <a:solidFill>
                  <a:srgbClr val="002060"/>
                </a:solidFill>
              </a:rPr>
              <a:t> занятость детей во внеурочное время, разнообразными видами декоративно -прикладного творчества;</a:t>
            </a:r>
          </a:p>
          <a:p>
            <a:pPr>
              <a:buFont typeface="Arial" charset="0"/>
              <a:buChar char="•"/>
            </a:pPr>
            <a:r>
              <a:rPr lang="ru-RU" sz="2400" b="1" i="1">
                <a:solidFill>
                  <a:srgbClr val="002060"/>
                </a:solidFill>
              </a:rPr>
              <a:t>приобретение навыков работы в малой разновозрастной группе с учётом дифференцированного подхода к обучению;</a:t>
            </a:r>
          </a:p>
          <a:p>
            <a:pPr>
              <a:buFont typeface="Arial" charset="0"/>
              <a:buChar char="•"/>
            </a:pPr>
            <a:r>
              <a:rPr lang="ru-RU" sz="2400" b="1" i="1">
                <a:solidFill>
                  <a:srgbClr val="002060"/>
                </a:solidFill>
              </a:rPr>
              <a:t> возможность предложить тему для совместного творчества детей и родителей.</a:t>
            </a:r>
          </a:p>
        </p:txBody>
      </p:sp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857250" y="4000500"/>
            <a:ext cx="74295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b="1" i="1" u="sng">
                <a:solidFill>
                  <a:srgbClr val="70061D"/>
                </a:solidFill>
              </a:rPr>
              <a:t>Экономический аспект</a:t>
            </a:r>
            <a:r>
              <a:rPr lang="ru-RU" sz="3600" b="1" i="1" u="sng">
                <a:solidFill>
                  <a:srgbClr val="70061D"/>
                </a:solidFill>
              </a:rPr>
              <a:t>:</a:t>
            </a:r>
          </a:p>
          <a:p>
            <a:pPr>
              <a:buFont typeface="Arial" charset="0"/>
              <a:buChar char="•"/>
            </a:pPr>
            <a:r>
              <a:rPr lang="ru-RU" sz="2400" b="1" i="1">
                <a:solidFill>
                  <a:srgbClr val="002060"/>
                </a:solidFill>
              </a:rPr>
              <a:t>Экономия природных ресурсов за счёт использования вторичного сырья.</a:t>
            </a:r>
          </a:p>
          <a:p>
            <a:pPr>
              <a:buFont typeface="Arial" charset="0"/>
              <a:buChar char="•"/>
            </a:pPr>
            <a:r>
              <a:rPr lang="ru-RU" sz="2400" b="1" i="1">
                <a:solidFill>
                  <a:srgbClr val="002060"/>
                </a:solidFill>
              </a:rPr>
              <a:t> Доступность по материальным </a:t>
            </a:r>
          </a:p>
          <a:p>
            <a:r>
              <a:rPr lang="ru-RU" sz="2400" b="1" i="1">
                <a:solidFill>
                  <a:srgbClr val="002060"/>
                </a:solidFill>
              </a:rPr>
              <a:t>затратам для большинства детей.</a:t>
            </a:r>
          </a:p>
          <a:p>
            <a:endParaRPr lang="ru-RU" sz="240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ru-RU" sz="2800" b="1" i="1" smtClean="0">
                <a:solidFill>
                  <a:srgbClr val="002060"/>
                </a:solidFill>
              </a:rPr>
              <a:t> </a:t>
            </a:r>
            <a:r>
              <a:rPr lang="ru-RU" sz="2400" b="1" i="1" smtClean="0">
                <a:solidFill>
                  <a:srgbClr val="002060"/>
                </a:solidFill>
                <a:latin typeface="Arial" charset="0"/>
                <a:cs typeface="Arial" charset="0"/>
              </a:rPr>
              <a:t>Много интересных поделок можно выполнить на основе простой стеклянной или пластиковой  банки, бутылки, используя оригинальную форму, готового предмета.</a:t>
            </a:r>
          </a:p>
          <a:p>
            <a:pPr eaLnBrk="1" hangingPunct="1">
              <a:buFont typeface="Arial" charset="0"/>
              <a:buChar char="•"/>
            </a:pPr>
            <a:r>
              <a:rPr lang="ru-RU" sz="2400" b="1" i="1" smtClean="0">
                <a:solidFill>
                  <a:srgbClr val="002060"/>
                </a:solidFill>
                <a:latin typeface="Arial" charset="0"/>
                <a:cs typeface="Arial" charset="0"/>
              </a:rPr>
              <a:t>Немного фантазии и появится неповторимая карандашница, ваза для сухоцветов, коробочка для мелочи, шкатулка или оживёт  «Восточная сказка»… </a:t>
            </a:r>
          </a:p>
        </p:txBody>
      </p:sp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714347" y="274638"/>
            <a:ext cx="7786743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i="1" dirty="0" smtClean="0">
                <a:solidFill>
                  <a:srgbClr val="70061D"/>
                </a:solidFill>
              </a:rPr>
              <a:t>Стекло, керамика,</a:t>
            </a:r>
            <a:r>
              <a:rPr lang="ru-RU" sz="4000" i="1" dirty="0" smtClean="0">
                <a:solidFill>
                  <a:srgbClr val="70061D"/>
                </a:solidFill>
                <a:latin typeface="Arial" charset="0"/>
              </a:rPr>
              <a:t/>
            </a:r>
            <a:br>
              <a:rPr lang="ru-RU" sz="4000" i="1" dirty="0" smtClean="0">
                <a:solidFill>
                  <a:srgbClr val="70061D"/>
                </a:solidFill>
                <a:latin typeface="Arial" charset="0"/>
              </a:rPr>
            </a:br>
            <a:r>
              <a:rPr lang="ru-RU" sz="4000" i="1" dirty="0" smtClean="0">
                <a:solidFill>
                  <a:srgbClr val="70061D"/>
                </a:solidFill>
              </a:rPr>
              <a:t>пластмассы…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Рисунок 3" descr="бутылки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3357562"/>
            <a:ext cx="3714747" cy="3323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785813" y="285750"/>
            <a:ext cx="7500937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i="1" u="sng">
                <a:solidFill>
                  <a:srgbClr val="70061D"/>
                </a:solidFill>
              </a:rPr>
              <a:t>Материалы:</a:t>
            </a:r>
            <a:r>
              <a:rPr lang="ru-RU" sz="2400" b="1" i="1">
                <a:solidFill>
                  <a:srgbClr val="002060"/>
                </a:solidFill>
              </a:rPr>
              <a:t> </a:t>
            </a:r>
          </a:p>
          <a:p>
            <a:pPr lvl="1">
              <a:buFont typeface="Symbol" pitchFamily="18" charset="2"/>
              <a:buChar char=""/>
            </a:pPr>
            <a:r>
              <a:rPr lang="ru-RU" sz="2400" b="1" i="1">
                <a:solidFill>
                  <a:srgbClr val="002060"/>
                </a:solidFill>
              </a:rPr>
              <a:t> бутылки, банки стеклянные, пластиковые, железные;</a:t>
            </a:r>
            <a:r>
              <a:rPr lang="ru-RU" sz="2400" b="1" i="1">
                <a:solidFill>
                  <a:srgbClr val="002060"/>
                </a:solidFill>
                <a:cs typeface="Times New Roman" pitchFamily="18" charset="0"/>
              </a:rPr>
              <a:t> бутылки, банки стеклянные, пластиковые, железные;</a:t>
            </a:r>
            <a:endParaRPr lang="ru-RU" sz="2400" b="1" i="1">
              <a:solidFill>
                <a:srgbClr val="002060"/>
              </a:solidFill>
            </a:endParaRPr>
          </a:p>
          <a:p>
            <a:pPr lvl="1">
              <a:buFont typeface="Symbol" pitchFamily="18" charset="2"/>
              <a:buChar char=""/>
            </a:pPr>
            <a:r>
              <a:rPr lang="ru-RU" sz="2400" b="1" i="1">
                <a:solidFill>
                  <a:srgbClr val="002060"/>
                </a:solidFill>
                <a:cs typeface="Times New Roman" pitchFamily="18" charset="0"/>
              </a:rPr>
              <a:t>картонные ячейки из под яиц, капроновые колготки, семена, различные виды круп, макаронные изделия;</a:t>
            </a:r>
            <a:endParaRPr lang="ru-RU" sz="2400" b="1" i="1">
              <a:solidFill>
                <a:srgbClr val="002060"/>
              </a:solidFill>
            </a:endParaRPr>
          </a:p>
          <a:p>
            <a:pPr lvl="1">
              <a:buFont typeface="Symbol" pitchFamily="18" charset="2"/>
              <a:buChar char=""/>
            </a:pPr>
            <a:r>
              <a:rPr lang="ru-RU" sz="2400" b="1" i="1">
                <a:solidFill>
                  <a:srgbClr val="002060"/>
                </a:solidFill>
                <a:cs typeface="Times New Roman" pitchFamily="18" charset="0"/>
              </a:rPr>
              <a:t>клей ПВА, ножницы, кисти, пластилин;</a:t>
            </a:r>
            <a:endParaRPr lang="ru-RU" sz="2400" b="1" i="1">
              <a:solidFill>
                <a:srgbClr val="002060"/>
              </a:solidFill>
            </a:endParaRPr>
          </a:p>
          <a:p>
            <a:pPr eaLnBrk="1" hangingPunct="1">
              <a:buFont typeface="Arial" charset="0"/>
              <a:buChar char="•"/>
            </a:pPr>
            <a:endParaRPr lang="ru-RU" sz="2400" b="1" i="1">
              <a:solidFill>
                <a:srgbClr val="002060"/>
              </a:solidFill>
            </a:endParaRPr>
          </a:p>
          <a:p>
            <a:pPr eaLnBrk="1" hangingPunct="1"/>
            <a:endParaRPr lang="ru-RU" sz="2400" b="1" i="1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429000"/>
            <a:ext cx="4572032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14.11.2011\SAM_1910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57166"/>
            <a:ext cx="4214842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D:\14.11.2011\SAM_1895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3873527" cy="3083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:\14.11.2011\SAM_1894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3429000"/>
            <a:ext cx="3929090" cy="3069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:\14.11.2011\SAM_1897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429000"/>
            <a:ext cx="4214810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3143250"/>
            <a:ext cx="8786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1600" b="1">
                <a:solidFill>
                  <a:srgbClr val="70061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Вначале готовим бумажную клеевую массу.                   </a:t>
            </a:r>
            <a:endParaRPr lang="ru-RU" sz="1600" b="1">
              <a:solidFill>
                <a:srgbClr val="70061D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0" y="0"/>
            <a:ext cx="230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392" name="Прямоугольник 7"/>
          <p:cNvSpPr>
            <a:spLocks noChangeArrowheads="1"/>
          </p:cNvSpPr>
          <p:nvPr/>
        </p:nvSpPr>
        <p:spPr bwMode="auto">
          <a:xfrm>
            <a:off x="4357688" y="3143250"/>
            <a:ext cx="47863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70061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Нам понадобятся картонные ячейки из под яиц.</a:t>
            </a:r>
            <a:endParaRPr lang="ru-RU" sz="1600" b="1">
              <a:solidFill>
                <a:srgbClr val="70061D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393" name="Прямоугольник 9"/>
          <p:cNvSpPr>
            <a:spLocks noChangeArrowheads="1"/>
          </p:cNvSpPr>
          <p:nvPr/>
        </p:nvSpPr>
        <p:spPr bwMode="auto">
          <a:xfrm>
            <a:off x="4572000" y="6242050"/>
            <a:ext cx="45720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b="1">
                <a:solidFill>
                  <a:srgbClr val="70061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lang="ru-RU" sz="1600" b="1">
                <a:solidFill>
                  <a:srgbClr val="70061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ля этого размачиваем картонные ячейки в тёплой воде и добавляем клей ПВА.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14.11.2011\SAM_1893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785794"/>
            <a:ext cx="8715436" cy="585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0" y="142875"/>
            <a:ext cx="89296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70061D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>
                <a:solidFill>
                  <a:srgbClr val="70061D"/>
                </a:solidFill>
                <a:latin typeface="Times New Roman" pitchFamily="18" charset="0"/>
                <a:cs typeface="Times New Roman" pitchFamily="18" charset="0"/>
              </a:rPr>
              <a:t>Получается бумажная клейкая масса, которой мы и обклеиваем наши бутылочки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2385</TotalTime>
  <Words>485</Words>
  <Application>Microsoft Office PowerPoint</Application>
  <PresentationFormat>Экран (4:3)</PresentationFormat>
  <Paragraphs>63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Lucida Sans Unicode</vt:lpstr>
      <vt:lpstr>Wingdings 3</vt:lpstr>
      <vt:lpstr>Verdana</vt:lpstr>
      <vt:lpstr>Wingdings 2</vt:lpstr>
      <vt:lpstr>Calibri</vt:lpstr>
      <vt:lpstr>Times New Roman</vt:lpstr>
      <vt:lpstr>Symbol</vt:lpstr>
      <vt:lpstr>Открытая</vt:lpstr>
      <vt:lpstr>Мастер-класс Поделки из бросового материала «Посуда в восточном стиле»</vt:lpstr>
      <vt:lpstr>Презентация PowerPoint</vt:lpstr>
      <vt:lpstr>Презентация PowerPoint</vt:lpstr>
      <vt:lpstr>Презентация PowerPoint</vt:lpstr>
      <vt:lpstr>Презентация PowerPoint</vt:lpstr>
      <vt:lpstr>Стекло, керамика, пластмассы…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АЛЛА</dc:creator>
  <cp:lastModifiedBy>АЛЛА</cp:lastModifiedBy>
  <cp:revision>257</cp:revision>
  <dcterms:modified xsi:type="dcterms:W3CDTF">2013-02-12T09:29:05Z</dcterms:modified>
</cp:coreProperties>
</file>