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71" r:id="rId9"/>
    <p:sldId id="272" r:id="rId10"/>
    <p:sldId id="273" r:id="rId11"/>
    <p:sldId id="270" r:id="rId12"/>
    <p:sldId id="275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BD96D-B28E-4ACA-8825-2C59461D4A35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C871-6C3C-4BEF-AF55-AE48F75FF3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C871-6C3C-4BEF-AF55-AE48F75FF3A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357166"/>
            <a:ext cx="6000792" cy="4857784"/>
          </a:xfrm>
        </p:spPr>
        <p:txBody>
          <a:bodyPr/>
          <a:lstStyle/>
          <a:p>
            <a:pPr algn="ctr"/>
            <a:r>
              <a:rPr lang="ru-RU" sz="6600" dirty="0" smtClean="0"/>
              <a:t>Игровые технологии обучения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231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 характеру педагогического процесса выделяются следующие группы игр: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а) обучающие, тренировочные, контролирующие и обобщающие;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б) познавательные, воспитательные, развивающие;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в) репродуктивные, продуктивные, творческие;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г) коммуникативные, диагностические,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, психотехнические 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типология педагогических игр по характеру игровой </a:t>
            </a:r>
            <a:r>
              <a:rPr lang="ru-RU" u="sng" dirty="0" smtClean="0"/>
              <a:t>методики: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предметные</a:t>
            </a:r>
            <a:r>
              <a:rPr lang="ru-RU" dirty="0" smtClean="0"/>
              <a:t>, сюжетные, ролевые, деловые, имитационные и игры-драматизации. специфику игровой технологии в значительной степени определяет игровая среда: различают игры с предметами и без предметов, настольные, комнатные, уличные, на местности, компьютерные и с ТСО, а также с различными средствами передвижения.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Спектр целевых ориентаций: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- ДИДАКТИЧЕСКИЕ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ВОСПИТЫВАЮЩИЕ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РАЗВИВАЮЩИЕ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СОЦИАЛИЗИРУЮЩИЕ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деловой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Этап подготовки (разработка игры):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разработка сценария</a:t>
            </a:r>
            <a:br>
              <a:rPr lang="ru-RU" dirty="0" smtClean="0"/>
            </a:br>
            <a:r>
              <a:rPr lang="ru-RU" dirty="0" smtClean="0"/>
              <a:t>- план деловой игры</a:t>
            </a:r>
            <a:br>
              <a:rPr lang="ru-RU" dirty="0" smtClean="0"/>
            </a:br>
            <a:r>
              <a:rPr lang="ru-RU" dirty="0" smtClean="0"/>
              <a:t>- общее описание игры</a:t>
            </a:r>
            <a:br>
              <a:rPr lang="ru-RU" dirty="0" smtClean="0"/>
            </a:br>
            <a:r>
              <a:rPr lang="ru-RU" dirty="0" smtClean="0"/>
              <a:t>- содержание инструктажа</a:t>
            </a:r>
            <a:br>
              <a:rPr lang="ru-RU" dirty="0" smtClean="0"/>
            </a:br>
            <a:r>
              <a:rPr lang="ru-RU" dirty="0" smtClean="0"/>
              <a:t>- подготовка материального обеспечения.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Ввод </a:t>
            </a:r>
            <a:r>
              <a:rPr lang="ru-RU" dirty="0" smtClean="0">
                <a:solidFill>
                  <a:srgbClr val="FF0000"/>
                </a:solidFill>
              </a:rPr>
              <a:t>в игру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постановка проблемы, целей</a:t>
            </a:r>
            <a:br>
              <a:rPr lang="ru-RU" dirty="0" smtClean="0"/>
            </a:br>
            <a:r>
              <a:rPr lang="ru-RU" dirty="0" smtClean="0"/>
              <a:t>- условия, инструктаж</a:t>
            </a:r>
            <a:br>
              <a:rPr lang="ru-RU" dirty="0" smtClean="0"/>
            </a:br>
            <a:r>
              <a:rPr lang="ru-RU" dirty="0" smtClean="0"/>
              <a:t>- регламент, правила</a:t>
            </a:r>
            <a:br>
              <a:rPr lang="ru-RU" dirty="0" smtClean="0"/>
            </a:br>
            <a:r>
              <a:rPr lang="ru-RU" dirty="0" smtClean="0"/>
              <a:t>- распределение ролей</a:t>
            </a:r>
            <a:br>
              <a:rPr lang="ru-RU" dirty="0" smtClean="0"/>
            </a:br>
            <a:r>
              <a:rPr lang="ru-RU" dirty="0" smtClean="0"/>
              <a:t>- формирование групп</a:t>
            </a:r>
            <a:br>
              <a:rPr lang="ru-RU" dirty="0" smtClean="0"/>
            </a:br>
            <a:r>
              <a:rPr lang="ru-RU" dirty="0" smtClean="0"/>
              <a:t>- консультации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проведения: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Групповая работа над заданием: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- работа с источником</a:t>
            </a:r>
            <a:br>
              <a:rPr lang="ru-RU" dirty="0" smtClean="0"/>
            </a:br>
            <a:r>
              <a:rPr lang="ru-RU" dirty="0" smtClean="0"/>
              <a:t>- тренинг</a:t>
            </a:r>
            <a:br>
              <a:rPr lang="ru-RU" dirty="0" smtClean="0"/>
            </a:br>
            <a:r>
              <a:rPr lang="ru-RU" dirty="0" smtClean="0"/>
              <a:t>- мозговой штурм</a:t>
            </a:r>
            <a:br>
              <a:rPr lang="ru-RU" dirty="0" smtClean="0"/>
            </a:br>
            <a:r>
              <a:rPr lang="ru-RU" dirty="0" smtClean="0"/>
              <a:t>- работа с </a:t>
            </a:r>
            <a:r>
              <a:rPr lang="ru-RU" dirty="0" err="1" smtClean="0"/>
              <a:t>игротехникой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Межгрупповая дискуссия: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- выступление групп</a:t>
            </a:r>
            <a:br>
              <a:rPr lang="ru-RU" dirty="0" smtClean="0"/>
            </a:br>
            <a:r>
              <a:rPr lang="ru-RU" dirty="0" smtClean="0"/>
              <a:t>- защита результатов</a:t>
            </a:r>
            <a:br>
              <a:rPr lang="ru-RU" dirty="0" smtClean="0"/>
            </a:br>
            <a:r>
              <a:rPr lang="ru-RU" dirty="0" smtClean="0"/>
              <a:t>- правила дискуссии</a:t>
            </a:r>
            <a:br>
              <a:rPr lang="ru-RU" dirty="0" smtClean="0"/>
            </a:br>
            <a:r>
              <a:rPr lang="ru-RU" dirty="0" smtClean="0"/>
              <a:t>- работа экспертов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анализа и обобщения: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- вывод из игры</a:t>
            </a:r>
            <a:br>
              <a:rPr lang="ru-RU" dirty="0" smtClean="0"/>
            </a:br>
            <a:r>
              <a:rPr lang="ru-RU" dirty="0" smtClean="0"/>
              <a:t>- анализ, рефлексия</a:t>
            </a:r>
            <a:br>
              <a:rPr lang="ru-RU" dirty="0" smtClean="0"/>
            </a:br>
            <a:r>
              <a:rPr lang="ru-RU" dirty="0" smtClean="0"/>
              <a:t>- оценка и самооценка работы</a:t>
            </a:r>
            <a:br>
              <a:rPr lang="ru-RU" dirty="0" smtClean="0"/>
            </a:br>
            <a:r>
              <a:rPr lang="ru-RU" dirty="0" smtClean="0"/>
              <a:t>- выводы и обобщения</a:t>
            </a:r>
            <a:br>
              <a:rPr lang="ru-RU" dirty="0" smtClean="0"/>
            </a:br>
            <a:r>
              <a:rPr lang="ru-RU" dirty="0" smtClean="0"/>
              <a:t>- рекомендации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Игра</a:t>
            </a:r>
            <a:r>
              <a:rPr lang="ru-RU" dirty="0" smtClean="0"/>
              <a:t> – вид деятельности в условиях ситуации, направленных на воссоздание и усвоение общественного опыта, в котором складывается и совершенствуется самоуправление поведением.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Игровая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Игра наряду с трудом и учением – один из основных видов деятельности человека, удивительный феномен нашего существования.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Функции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Развлекательная</a:t>
            </a:r>
            <a:r>
              <a:rPr lang="ru-RU" dirty="0" smtClean="0"/>
              <a:t> (это основная функция игры – развлечь, доставить удовольствие, воодушевить, пробудить интерес).</a:t>
            </a:r>
            <a:r>
              <a:rPr lang="ru-RU" dirty="0" smtClean="0">
                <a:solidFill>
                  <a:srgbClr val="FF0000"/>
                </a:solidFill>
              </a:rPr>
              <a:t>Коммуникативная: </a:t>
            </a:r>
            <a:r>
              <a:rPr lang="ru-RU" dirty="0" smtClean="0"/>
              <a:t>освоение диалектики общения. </a:t>
            </a:r>
            <a:r>
              <a:rPr lang="ru-RU" dirty="0" smtClean="0">
                <a:solidFill>
                  <a:srgbClr val="FF0000"/>
                </a:solidFill>
              </a:rPr>
              <a:t>Самореализация</a:t>
            </a:r>
            <a:r>
              <a:rPr lang="ru-RU" dirty="0" smtClean="0"/>
              <a:t> в игре как полигоне человеческой практики. </a:t>
            </a:r>
            <a:r>
              <a:rPr lang="ru-RU" dirty="0" smtClean="0">
                <a:solidFill>
                  <a:srgbClr val="FF0000"/>
                </a:solidFill>
              </a:rPr>
              <a:t>Игротерапевтическая:</a:t>
            </a:r>
            <a:r>
              <a:rPr lang="ru-RU" dirty="0" smtClean="0"/>
              <a:t> преодоление различных трудностей, возникающих в других видах жизнедеятельности. </a:t>
            </a:r>
            <a:r>
              <a:rPr lang="ru-RU" dirty="0" smtClean="0">
                <a:solidFill>
                  <a:srgbClr val="FF0000"/>
                </a:solidFill>
              </a:rPr>
              <a:t>Диагностическая: </a:t>
            </a:r>
            <a:r>
              <a:rPr lang="ru-RU" dirty="0" smtClean="0"/>
              <a:t>выявление отклонений от нормативного поведения, самопознание в процессе игры. </a:t>
            </a:r>
            <a:r>
              <a:rPr lang="ru-RU" dirty="0" smtClean="0">
                <a:solidFill>
                  <a:srgbClr val="FF0000"/>
                </a:solidFill>
              </a:rPr>
              <a:t>Ф.коррекции</a:t>
            </a:r>
            <a:r>
              <a:rPr lang="ru-RU" dirty="0" smtClean="0"/>
              <a:t>: внесение позитивных изменений в структуру личностных показателей. </a:t>
            </a:r>
            <a:r>
              <a:rPr lang="ru-RU" dirty="0" smtClean="0">
                <a:solidFill>
                  <a:srgbClr val="FF0000"/>
                </a:solidFill>
              </a:rPr>
              <a:t>Межнациональная коммуникативная</a:t>
            </a:r>
            <a:r>
              <a:rPr lang="ru-RU" dirty="0" smtClean="0"/>
              <a:t>: усвоение единых для всех людей социально-культурных ценностей. </a:t>
            </a:r>
            <a:r>
              <a:rPr lang="ru-RU" dirty="0" smtClean="0">
                <a:solidFill>
                  <a:srgbClr val="FF0000"/>
                </a:solidFill>
              </a:rPr>
              <a:t>Ф. социализации</a:t>
            </a:r>
            <a:r>
              <a:rPr lang="ru-RU" dirty="0" smtClean="0"/>
              <a:t>: включение в систему общественных отношений, усвоение норм человеческого общежития.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08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Четыре главные черты присущие игре: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smtClean="0"/>
              <a:t>свободная развивающая деятельность;</a:t>
            </a:r>
            <a:br>
              <a:rPr lang="ru-RU" dirty="0" smtClean="0"/>
            </a:br>
            <a:r>
              <a:rPr lang="ru-RU" dirty="0" smtClean="0"/>
              <a:t>- творческий;</a:t>
            </a:r>
            <a:br>
              <a:rPr lang="ru-RU" dirty="0" smtClean="0"/>
            </a:br>
            <a:r>
              <a:rPr lang="ru-RU" dirty="0" smtClean="0"/>
              <a:t>- эмоциональная приподнятость    деятельности;</a:t>
            </a:r>
            <a:br>
              <a:rPr lang="ru-RU" dirty="0" smtClean="0"/>
            </a:br>
            <a:r>
              <a:rPr lang="ru-RU" dirty="0" smtClean="0"/>
              <a:t>- наличие прямых или косвенных правил.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структуру игры как деятельности входят: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-</a:t>
            </a:r>
            <a:r>
              <a:rPr lang="ru-RU" dirty="0" err="1" smtClean="0"/>
              <a:t>целеполагание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-планирование</a:t>
            </a:r>
            <a:br>
              <a:rPr lang="ru-RU" dirty="0" smtClean="0"/>
            </a:br>
            <a:r>
              <a:rPr lang="ru-RU" dirty="0" smtClean="0"/>
              <a:t>- реализация цели</a:t>
            </a:r>
            <a:br>
              <a:rPr lang="ru-RU" dirty="0" smtClean="0"/>
            </a:br>
            <a:r>
              <a:rPr lang="ru-RU" dirty="0" smtClean="0"/>
              <a:t>- анализ результатов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структуру игры как </a:t>
            </a:r>
            <a:r>
              <a:rPr lang="ru-RU" dirty="0" smtClean="0"/>
              <a:t>процесса входят: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- роли</a:t>
            </a:r>
            <a:br>
              <a:rPr lang="ru-RU" dirty="0" smtClean="0"/>
            </a:br>
            <a:r>
              <a:rPr lang="ru-RU" dirty="0" smtClean="0"/>
              <a:t>- игровые действия</a:t>
            </a:r>
            <a:br>
              <a:rPr lang="ru-RU" dirty="0" smtClean="0"/>
            </a:br>
            <a:r>
              <a:rPr lang="ru-RU" dirty="0" smtClean="0"/>
              <a:t>- игровое употребление предметов</a:t>
            </a:r>
            <a:br>
              <a:rPr lang="ru-RU" dirty="0" smtClean="0"/>
            </a:br>
            <a:r>
              <a:rPr lang="ru-RU" dirty="0" smtClean="0"/>
              <a:t>- реальные отношения между играющими</a:t>
            </a:r>
            <a:br>
              <a:rPr lang="ru-RU" dirty="0" smtClean="0"/>
            </a:br>
            <a:r>
              <a:rPr lang="ru-RU" dirty="0" smtClean="0"/>
              <a:t>- сюжет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как метод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- в качестве самостоятельных технологий для освоения понятия, темы и даже раздела учебного предмета.</a:t>
            </a:r>
            <a:br>
              <a:rPr lang="ru-RU" dirty="0" smtClean="0"/>
            </a:br>
            <a:r>
              <a:rPr lang="ru-RU" dirty="0" smtClean="0"/>
              <a:t>- как элементы более обширной технологии.</a:t>
            </a:r>
            <a:br>
              <a:rPr lang="ru-RU" dirty="0" smtClean="0"/>
            </a:br>
            <a:r>
              <a:rPr lang="ru-RU" dirty="0" smtClean="0"/>
              <a:t>- в качестве урока, или его части.</a:t>
            </a:r>
            <a:br>
              <a:rPr lang="ru-RU" dirty="0" smtClean="0"/>
            </a:br>
            <a:r>
              <a:rPr lang="ru-RU" dirty="0" smtClean="0"/>
              <a:t>- как технологии внеклассной работы.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Игровые педагогические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Понятие «</a:t>
            </a:r>
            <a:r>
              <a:rPr lang="ru-RU" dirty="0" smtClean="0">
                <a:solidFill>
                  <a:srgbClr val="FF0000"/>
                </a:solidFill>
              </a:rPr>
              <a:t>игровые педагогические технологии» </a:t>
            </a:r>
            <a:r>
              <a:rPr lang="ru-RU" dirty="0" smtClean="0"/>
              <a:t>включает в себя достаточно обширную группу методов и приемов организации педагогического процесса в форме различных педагогических игр. В отличии от игр вообще педагогическая игра обладает существенным признаком – четко поставленной целью обучения и соответствующим ей педагогическим результатом, которые могут быть обоснованны, выделены в явном виде и характеризуются учебно-познавательной направленностью. 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</TotalTime>
  <Words>374</Words>
  <Application>Microsoft Office PowerPoint</Application>
  <PresentationFormat>Экран (4:3)</PresentationFormat>
  <Paragraphs>33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Игровые технологии обучения</vt:lpstr>
      <vt:lpstr>Игра:</vt:lpstr>
      <vt:lpstr>Игровая деятельность</vt:lpstr>
      <vt:lpstr>Функции игры:</vt:lpstr>
      <vt:lpstr>Четыре главные черты присущие игре:</vt:lpstr>
      <vt:lpstr>В структуру игры как деятельности входят:</vt:lpstr>
      <vt:lpstr>В структуру игры как процесса входят:</vt:lpstr>
      <vt:lpstr>Игра как метод обучения:</vt:lpstr>
      <vt:lpstr>Игровые педагогические технологии</vt:lpstr>
      <vt:lpstr>По характеру педагогического процесса выделяются следующие группы игр:</vt:lpstr>
      <vt:lpstr>типология педагогических игр по характеру игровой методики:</vt:lpstr>
      <vt:lpstr>Спектр целевых ориентаций:</vt:lpstr>
      <vt:lpstr>Технология деловой игры:</vt:lpstr>
      <vt:lpstr>Слайд 14</vt:lpstr>
      <vt:lpstr>Этап проведения:</vt:lpstr>
      <vt:lpstr>Слайд 16</vt:lpstr>
      <vt:lpstr>Этап анализа и обобщения: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обучения</dc:title>
  <cp:lastModifiedBy>xp</cp:lastModifiedBy>
  <cp:revision>43</cp:revision>
  <dcterms:modified xsi:type="dcterms:W3CDTF">2011-12-12T18:20:24Z</dcterms:modified>
</cp:coreProperties>
</file>