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13"/>
  </p:notesMasterIdLst>
  <p:sldIdLst>
    <p:sldId id="256" r:id="rId2"/>
    <p:sldId id="301" r:id="rId3"/>
    <p:sldId id="293" r:id="rId4"/>
    <p:sldId id="262" r:id="rId5"/>
    <p:sldId id="263" r:id="rId6"/>
    <p:sldId id="265" r:id="rId7"/>
    <p:sldId id="294" r:id="rId8"/>
    <p:sldId id="267" r:id="rId9"/>
    <p:sldId id="309" r:id="rId10"/>
    <p:sldId id="310" r:id="rId11"/>
    <p:sldId id="30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765D658-4B15-4092-8DA5-329601A5B340}" type="datetimeFigureOut">
              <a:rPr lang="ru-RU"/>
              <a:pPr>
                <a:defRPr/>
              </a:pPr>
              <a:t>31.10.2014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39A35A-EA7F-470F-A736-62C90E89BE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460A57-C5B5-4873-B502-60F45A63B659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460CD-ECC7-4FD1-AA85-2F9C053AE286}" type="datetimeFigureOut">
              <a:rPr lang="ru-RU"/>
              <a:pPr>
                <a:defRPr/>
              </a:pPr>
              <a:t>31.10.2014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7AF3F-8ABE-41E7-BB18-22EBAB757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20C60-056D-4C23-BFA0-3BFE0BE2C8B0}" type="datetimeFigureOut">
              <a:rPr lang="ru-RU"/>
              <a:pPr>
                <a:defRPr/>
              </a:pPr>
              <a:t>31.10.2014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376A7-6E45-47E9-85C6-F671542F1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CF26F-8411-4189-BF69-F2C1C8C67465}" type="datetimeFigureOut">
              <a:rPr lang="ru-RU"/>
              <a:pPr>
                <a:defRPr/>
              </a:pPr>
              <a:t>31.10.2014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6801E-A437-44C3-B98C-FE94F15E9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9CB36-BEFE-47FE-8FA0-000BE0574943}" type="datetimeFigureOut">
              <a:rPr lang="ru-RU"/>
              <a:pPr>
                <a:defRPr/>
              </a:pPr>
              <a:t>31.10.2014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7F213-38C3-460F-A252-4CF386CA0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BA437-E2C1-4940-9A87-0E36F9D6C46F}" type="datetimeFigureOut">
              <a:rPr lang="ru-RU"/>
              <a:pPr>
                <a:defRPr/>
              </a:pPr>
              <a:t>31.10.2014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C5AB7-2E96-4E68-B8C7-FB71310A6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CB290-0E00-48B2-8925-9BB35DD5F4C0}" type="datetimeFigureOut">
              <a:rPr lang="ru-RU"/>
              <a:pPr>
                <a:defRPr/>
              </a:pPr>
              <a:t>31.10.2014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C3F44-E68C-4CAC-A128-7331822E33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CC290-3359-4B65-8A5F-2B73861BCCCD}" type="datetimeFigureOut">
              <a:rPr lang="ru-RU"/>
              <a:pPr>
                <a:defRPr/>
              </a:pPr>
              <a:t>31.10.2014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8A80C-1314-4F26-A31D-FDEDFBB06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539BB-CEE1-423F-810C-87DD08BD3A27}" type="datetimeFigureOut">
              <a:rPr lang="ru-RU"/>
              <a:pPr>
                <a:defRPr/>
              </a:pPr>
              <a:t>31.10.2014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498F5-2844-4E67-831A-97C08762F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C4470-B528-496B-8665-0FBE4EA39D22}" type="datetimeFigureOut">
              <a:rPr lang="ru-RU"/>
              <a:pPr>
                <a:defRPr/>
              </a:pPr>
              <a:t>31.10.2014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CE73C-1168-4E19-B0B9-B497934599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C8844-20E2-4DAC-ADD9-5D183F48148F}" type="datetimeFigureOut">
              <a:rPr lang="ru-RU"/>
              <a:pPr>
                <a:defRPr/>
              </a:pPr>
              <a:t>31.10.2014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9BB59-6ED1-46E8-9829-829EE6D333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CFFE5-E90A-4EB4-8CEB-85A308CD1DAA}" type="datetimeFigureOut">
              <a:rPr lang="ru-RU"/>
              <a:pPr>
                <a:defRPr/>
              </a:pPr>
              <a:t>31.10.2014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29286-0253-4EA0-BF82-FEB1FF587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C26EA613-4B2F-4602-8EC3-A9C947FC203B}" type="datetimeFigureOut">
              <a:rPr lang="ru-RU"/>
              <a:pPr>
                <a:defRPr/>
              </a:pPr>
              <a:t>31.10.2014</a:t>
            </a:fld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9981827-FAA9-4F92-A6B5-23487AF2A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5" r:id="rId2"/>
    <p:sldLayoutId id="2147483804" r:id="rId3"/>
    <p:sldLayoutId id="2147483803" r:id="rId4"/>
    <p:sldLayoutId id="2147483802" r:id="rId5"/>
    <p:sldLayoutId id="2147483801" r:id="rId6"/>
    <p:sldLayoutId id="2147483800" r:id="rId7"/>
    <p:sldLayoutId id="2147483799" r:id="rId8"/>
    <p:sldLayoutId id="2147483798" r:id="rId9"/>
    <p:sldLayoutId id="2147483797" r:id="rId10"/>
    <p:sldLayoutId id="214748379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1258888" y="2781300"/>
            <a:ext cx="72009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Прогресс (лат. </a:t>
            </a:r>
            <a:r>
              <a:rPr lang="en-US" b="1">
                <a:solidFill>
                  <a:schemeClr val="tx2"/>
                </a:solidFill>
              </a:rPr>
              <a:t>progressus</a:t>
            </a:r>
            <a:r>
              <a:rPr lang="ru-RU" b="1">
                <a:solidFill>
                  <a:schemeClr val="tx2"/>
                </a:solidFill>
              </a:rPr>
              <a:t>) – направление развития от низшего к высшему, поступательное движение вперед, к лучшему.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smtClean="0">
                <a:latin typeface="Arial" charset="0"/>
              </a:rPr>
              <a:t>АРИФМЕТИЧЕСКАЯ ПРОГРЕССИЯ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rIns="0" bIns="0"/>
          <a:lstStyle/>
          <a:p>
            <a:pPr eaLnBrk="1" hangingPunct="1"/>
            <a:r>
              <a:rPr lang="ru-RU" smtClean="0"/>
              <a:t> </a:t>
            </a:r>
            <a:r>
              <a:rPr lang="ru-RU" b="1" smtClean="0"/>
              <a:t>Задача.</a:t>
            </a:r>
          </a:p>
        </p:txBody>
      </p:sp>
      <p:sp>
        <p:nvSpPr>
          <p:cNvPr id="3" name="Содержимое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4294967295"/>
          </p:nvPr>
        </p:nvSpPr>
        <p:spPr>
          <a:xfrm>
            <a:off x="457200" y="1920875"/>
            <a:ext cx="8219256" cy="1436117"/>
          </a:xfrm>
          <a:blipFill rotWithShape="1">
            <a:blip r:embed="rId2"/>
            <a:stretch>
              <a:fillRect l="-1484" t="-3814" b="-7627"/>
            </a:stretch>
          </a:blip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600" kern="1200">
                <a:noFill/>
              </a:rPr>
              <a:t> </a:t>
            </a:r>
          </a:p>
        </p:txBody>
      </p:sp>
      <p:sp>
        <p:nvSpPr>
          <p:cNvPr id="7" name="Заголовок 1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4294967295"/>
          </p:nvPr>
        </p:nvSpPr>
        <p:spPr>
          <a:xfrm>
            <a:off x="755576" y="3588249"/>
            <a:ext cx="4500563" cy="519262"/>
          </a:xfrm>
          <a:blipFill rotWithShape="1">
            <a:blip r:embed="rId3"/>
            <a:stretch>
              <a:fillRect b="-177108"/>
            </a:stretch>
          </a:blip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600" kern="1200">
                <a:noFill/>
              </a:rPr>
              <a:t> </a:t>
            </a:r>
          </a:p>
        </p:txBody>
      </p:sp>
      <p:sp>
        <p:nvSpPr>
          <p:cNvPr id="9" name="Заголовок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755576" y="5733256"/>
            <a:ext cx="4500563" cy="503808"/>
          </a:xfrm>
          <a:prstGeom prst="rect">
            <a:avLst/>
          </a:prstGeom>
          <a:blipFill rotWithShape="1">
            <a:blip r:embed="rId4"/>
            <a:stretch>
              <a:fillRect t="-6024" b="-31325"/>
            </a:stretch>
          </a:blip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>
                <a:noFill/>
                <a:latin typeface="Arial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8038" y="1628775"/>
            <a:ext cx="4346575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51754" y="1428750"/>
            <a:ext cx="41665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Домашнее задание</a:t>
            </a:r>
            <a:r>
              <a:rPr lang="ru-RU" sz="3200" dirty="0">
                <a:solidFill>
                  <a:schemeClr val="tx2"/>
                </a:solidFill>
                <a:latin typeface="Arial" charset="0"/>
              </a:rPr>
              <a:t>: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/>
          <a:lstStyle/>
          <a:p>
            <a:pPr algn="ctr" eaLnBrk="1" hangingPunct="1"/>
            <a:r>
              <a:rPr lang="ru-RU" b="1" smtClean="0"/>
              <a:t>Устная работа</a:t>
            </a:r>
          </a:p>
        </p:txBody>
      </p:sp>
      <p:sp>
        <p:nvSpPr>
          <p:cNvPr id="7171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idx="4294967295"/>
          </p:nvPr>
        </p:nvSpPr>
        <p:spPr>
          <a:xfrm>
            <a:off x="467544" y="1981200"/>
            <a:ext cx="7776864" cy="4114800"/>
          </a:xfrm>
          <a:blipFill rotWithShape="1">
            <a:blip r:embed="rId3"/>
            <a:stretch>
              <a:fillRect t="-2222" r="-1098"/>
            </a:stretch>
          </a:blip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600" kern="1200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692150"/>
            <a:ext cx="8229600" cy="708025"/>
          </a:xfrm>
        </p:spPr>
        <p:txBody>
          <a:bodyPr lIns="0" rIns="0" bIns="0"/>
          <a:lstStyle/>
          <a:p>
            <a:pPr algn="ctr" eaLnBrk="1" hangingPunct="1"/>
            <a:r>
              <a:rPr lang="ru-RU" sz="1900" b="1" smtClean="0"/>
              <a:t>Какая закономерность наблюдается в каждой последовательности?</a:t>
            </a:r>
          </a:p>
        </p:txBody>
      </p:sp>
      <p:sp>
        <p:nvSpPr>
          <p:cNvPr id="3" name="Содержимое 2"/>
          <p:cNvSpPr>
            <a:spLocks noGrp="1" noRot="1" noChangeAspect="1" noMove="1" noResize="1" noEditPoints="1" noAdjustHandles="1" noChangeArrowheads="1" noChangeShapeType="1" noTextEdit="1"/>
          </p:cNvSpPr>
          <p:nvPr>
            <p:ph idx="4294967295"/>
          </p:nvPr>
        </p:nvSpPr>
        <p:spPr>
          <a:xfrm>
            <a:off x="457200" y="1412776"/>
            <a:ext cx="8229600" cy="5184576"/>
          </a:xfrm>
          <a:blipFill rotWithShape="1">
            <a:blip r:embed="rId2"/>
            <a:stretch>
              <a:fillRect l="-296" r="-740"/>
            </a:stretch>
          </a:blip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600" kern="1200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rIns="0" bIns="0"/>
          <a:lstStyle/>
          <a:p>
            <a:pPr eaLnBrk="1" hangingPunct="1"/>
            <a:r>
              <a:rPr lang="en-US" smtClean="0"/>
              <a:t> </a:t>
            </a:r>
            <a:r>
              <a:rPr lang="ru-RU" b="1" smtClean="0"/>
              <a:t>Арифметическая прогрессия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655763"/>
            <a:ext cx="8134350" cy="191135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ru-RU" b="1" smtClean="0"/>
              <a:t>Арифметической прогрессией называется последовательность, каждый член которой, начиная со второго, равен предыдущему, сложенному с одним и тем же числом.</a:t>
            </a:r>
          </a:p>
          <a:p>
            <a:pPr marL="0" indent="0" eaLnBrk="1" hangingPunct="1"/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4214818"/>
            <a:ext cx="5976664" cy="1200329"/>
          </a:xfrm>
          <a:prstGeom prst="rect">
            <a:avLst/>
          </a:prstGeom>
          <a:ln w="28575"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</a:t>
            </a:r>
            <a:r>
              <a:rPr lang="ru-RU" sz="2400" b="1" dirty="0"/>
              <a:t>(</a:t>
            </a:r>
            <a:r>
              <a:rPr lang="en-US" sz="2400" b="1" i="1" dirty="0"/>
              <a:t>a</a:t>
            </a:r>
            <a:r>
              <a:rPr lang="en-US" sz="2400" b="1" i="1" baseline="-25000" dirty="0"/>
              <a:t>n</a:t>
            </a:r>
            <a:r>
              <a:rPr lang="ru-RU" sz="2400" b="1" dirty="0"/>
              <a:t>) - арифметическая прогрессия, </a:t>
            </a:r>
            <a:r>
              <a:rPr lang="en-US" sz="2400" b="1" dirty="0"/>
              <a:t>                       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         </a:t>
            </a:r>
            <a:r>
              <a:rPr lang="ru-RU" sz="2400" b="1" dirty="0"/>
              <a:t>если </a:t>
            </a:r>
            <a:r>
              <a:rPr lang="en-US" sz="2400" b="1" i="1" dirty="0"/>
              <a:t>a</a:t>
            </a:r>
            <a:r>
              <a:rPr lang="en-US" sz="2400" b="1" i="1" baseline="-25000" dirty="0"/>
              <a:t>n+1 </a:t>
            </a:r>
            <a:r>
              <a:rPr lang="en-US" sz="2400" b="1" dirty="0"/>
              <a:t>=</a:t>
            </a:r>
            <a:r>
              <a:rPr lang="en-US" sz="2400" b="1" i="1" dirty="0"/>
              <a:t> a</a:t>
            </a:r>
            <a:r>
              <a:rPr lang="en-US" sz="2400" b="1" i="1" baseline="-25000" dirty="0"/>
              <a:t>n</a:t>
            </a:r>
            <a:r>
              <a:rPr lang="en-US" sz="2400" b="1" i="1" dirty="0"/>
              <a:t>+d</a:t>
            </a:r>
            <a:r>
              <a:rPr lang="ru-RU" sz="2400" b="1" dirty="0"/>
              <a:t> , </a:t>
            </a:r>
            <a:r>
              <a:rPr lang="en-US" sz="2400" b="1" dirty="0"/>
              <a:t>                                  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       </a:t>
            </a:r>
            <a:r>
              <a:rPr lang="ru-RU" sz="2400" b="1" dirty="0"/>
              <a:t>где </a:t>
            </a:r>
            <a:r>
              <a:rPr lang="en-US" sz="2400" b="1" i="1" dirty="0"/>
              <a:t>d</a:t>
            </a:r>
            <a:r>
              <a:rPr lang="ru-RU" sz="2400" b="1" dirty="0"/>
              <a:t>-некоторое число.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 noRot="1" noChangeAspect="1" noMove="1" noResize="1" noEditPoints="1" noAdjustHandles="1" noChangeArrowheads="1" noChangeShapeType="1" noTextEdit="1"/>
          </p:cNvSpPr>
          <p:nvPr>
            <p:ph idx="4294967295"/>
          </p:nvPr>
        </p:nvSpPr>
        <p:spPr>
          <a:xfrm>
            <a:off x="611560" y="943480"/>
            <a:ext cx="8136904" cy="5365839"/>
          </a:xfrm>
          <a:blipFill rotWithShape="1">
            <a:blip r:embed="rId2"/>
            <a:stretch>
              <a:fillRect l="-1498" t="-1023" r="-524"/>
            </a:stretch>
          </a:blip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600" kern="1200">
                <a:noFill/>
              </a:rPr>
              <a:t> </a:t>
            </a:r>
          </a:p>
        </p:txBody>
      </p:sp>
      <p:grpSp>
        <p:nvGrpSpPr>
          <p:cNvPr id="19458" name="Группа 32"/>
          <p:cNvGrpSpPr>
            <a:grpSpLocks/>
          </p:cNvGrpSpPr>
          <p:nvPr/>
        </p:nvGrpSpPr>
        <p:grpSpPr bwMode="auto">
          <a:xfrm>
            <a:off x="1517650" y="3975100"/>
            <a:ext cx="5822950" cy="1001713"/>
            <a:chOff x="785786" y="4714884"/>
            <a:chExt cx="5822197" cy="940836"/>
          </a:xfrm>
        </p:grpSpPr>
        <p:sp>
          <p:nvSpPr>
            <p:cNvPr id="19462" name="TextBox 20"/>
            <p:cNvSpPr txBox="1">
              <a:spLocks noChangeArrowheads="1"/>
            </p:cNvSpPr>
            <p:nvPr/>
          </p:nvSpPr>
          <p:spPr bwMode="auto">
            <a:xfrm>
              <a:off x="1571604" y="5286388"/>
              <a:ext cx="500066" cy="36933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onstantia" pitchFamily="18" charset="0"/>
                </a:rPr>
                <a:t>+</a:t>
              </a:r>
              <a:r>
                <a:rPr lang="en-US" i="1">
                  <a:latin typeface="Constantia" pitchFamily="18" charset="0"/>
                </a:rPr>
                <a:t>d</a:t>
              </a:r>
              <a:endParaRPr lang="ru-RU" i="1">
                <a:latin typeface="Constantia" pitchFamily="18" charset="0"/>
              </a:endParaRPr>
            </a:p>
          </p:txBody>
        </p:sp>
        <p:sp>
          <p:nvSpPr>
            <p:cNvPr id="19463" name="TextBox 21"/>
            <p:cNvSpPr txBox="1">
              <a:spLocks noChangeArrowheads="1"/>
            </p:cNvSpPr>
            <p:nvPr/>
          </p:nvSpPr>
          <p:spPr bwMode="auto">
            <a:xfrm>
              <a:off x="2285984" y="5286388"/>
              <a:ext cx="500066" cy="36933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onstantia" pitchFamily="18" charset="0"/>
                </a:rPr>
                <a:t>+</a:t>
              </a:r>
              <a:r>
                <a:rPr lang="en-US" i="1">
                  <a:latin typeface="Constantia" pitchFamily="18" charset="0"/>
                </a:rPr>
                <a:t>d</a:t>
              </a:r>
              <a:endParaRPr lang="ru-RU" i="1">
                <a:latin typeface="Constantia" pitchFamily="18" charset="0"/>
              </a:endParaRPr>
            </a:p>
          </p:txBody>
        </p:sp>
        <p:sp>
          <p:nvSpPr>
            <p:cNvPr id="19464" name="TextBox 22"/>
            <p:cNvSpPr txBox="1">
              <a:spLocks noChangeArrowheads="1"/>
            </p:cNvSpPr>
            <p:nvPr/>
          </p:nvSpPr>
          <p:spPr bwMode="auto">
            <a:xfrm>
              <a:off x="3857620" y="5286388"/>
              <a:ext cx="500066" cy="36933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onstantia" pitchFamily="18" charset="0"/>
                </a:rPr>
                <a:t>+</a:t>
              </a:r>
              <a:r>
                <a:rPr lang="en-US" i="1">
                  <a:latin typeface="Constantia" pitchFamily="18" charset="0"/>
                </a:rPr>
                <a:t>d</a:t>
              </a:r>
              <a:endParaRPr lang="ru-RU" i="1">
                <a:latin typeface="Constantia" pitchFamily="18" charset="0"/>
              </a:endParaRPr>
            </a:p>
          </p:txBody>
        </p:sp>
        <p:sp>
          <p:nvSpPr>
            <p:cNvPr id="19465" name="TextBox 23"/>
            <p:cNvSpPr txBox="1">
              <a:spLocks noChangeArrowheads="1"/>
            </p:cNvSpPr>
            <p:nvPr/>
          </p:nvSpPr>
          <p:spPr bwMode="auto">
            <a:xfrm>
              <a:off x="4429124" y="5286388"/>
              <a:ext cx="500066" cy="36933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onstantia" pitchFamily="18" charset="0"/>
                </a:rPr>
                <a:t>+</a:t>
              </a:r>
              <a:r>
                <a:rPr lang="en-US" i="1">
                  <a:latin typeface="Constantia" pitchFamily="18" charset="0"/>
                </a:rPr>
                <a:t>d</a:t>
              </a:r>
              <a:endParaRPr lang="ru-RU" i="1">
                <a:latin typeface="Constantia" pitchFamily="18" charset="0"/>
              </a:endParaRPr>
            </a:p>
          </p:txBody>
        </p:sp>
        <p:sp>
          <p:nvSpPr>
            <p:cNvPr id="19466" name="TextBox 24"/>
            <p:cNvSpPr txBox="1">
              <a:spLocks noChangeArrowheads="1"/>
            </p:cNvSpPr>
            <p:nvPr/>
          </p:nvSpPr>
          <p:spPr bwMode="auto">
            <a:xfrm>
              <a:off x="5214942" y="5286388"/>
              <a:ext cx="500066" cy="36933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onstantia" pitchFamily="18" charset="0"/>
                </a:rPr>
                <a:t>+</a:t>
              </a:r>
              <a:r>
                <a:rPr lang="en-US" i="1">
                  <a:latin typeface="Constantia" pitchFamily="18" charset="0"/>
                </a:rPr>
                <a:t>d</a:t>
              </a:r>
              <a:endParaRPr lang="ru-RU" i="1">
                <a:latin typeface="Constantia" pitchFamily="18" charset="0"/>
              </a:endParaRPr>
            </a:p>
          </p:txBody>
        </p:sp>
        <p:sp>
          <p:nvSpPr>
            <p:cNvPr id="19467" name="TextBox 25"/>
            <p:cNvSpPr txBox="1">
              <a:spLocks noChangeArrowheads="1"/>
            </p:cNvSpPr>
            <p:nvPr/>
          </p:nvSpPr>
          <p:spPr bwMode="auto">
            <a:xfrm>
              <a:off x="6072198" y="5286388"/>
              <a:ext cx="500066" cy="36933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onstantia" pitchFamily="18" charset="0"/>
                </a:rPr>
                <a:t>+</a:t>
              </a:r>
              <a:r>
                <a:rPr lang="en-US" i="1">
                  <a:latin typeface="Constantia" pitchFamily="18" charset="0"/>
                </a:rPr>
                <a:t>d</a:t>
              </a:r>
              <a:endParaRPr lang="ru-RU" i="1">
                <a:latin typeface="Constantia" pitchFamily="18" charset="0"/>
              </a:endParaRPr>
            </a:p>
          </p:txBody>
        </p:sp>
        <p:sp>
          <p:nvSpPr>
            <p:cNvPr id="19468" name="TextBox 19"/>
            <p:cNvSpPr txBox="1">
              <a:spLocks noChangeArrowheads="1"/>
            </p:cNvSpPr>
            <p:nvPr/>
          </p:nvSpPr>
          <p:spPr bwMode="auto">
            <a:xfrm>
              <a:off x="928662" y="5286388"/>
              <a:ext cx="500066" cy="36933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onstantia" pitchFamily="18" charset="0"/>
                </a:rPr>
                <a:t>+</a:t>
              </a:r>
              <a:r>
                <a:rPr lang="en-US" i="1">
                  <a:latin typeface="Constantia" pitchFamily="18" charset="0"/>
                </a:rPr>
                <a:t>d</a:t>
              </a:r>
              <a:endParaRPr lang="ru-RU" i="1">
                <a:latin typeface="Constantia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57290" y="4714884"/>
              <a:ext cx="428628" cy="369332"/>
            </a:xfrm>
            <a:prstGeom prst="rect">
              <a:avLst/>
            </a:prstGeom>
            <a:noFill/>
            <a:ln w="19050"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i="1" dirty="0">
                  <a:latin typeface="+mn-lt"/>
                  <a:cs typeface="+mn-cs"/>
                </a:rPr>
                <a:t>a</a:t>
              </a:r>
              <a:r>
                <a:rPr lang="en-US" i="1" baseline="-25000" dirty="0">
                  <a:latin typeface="+mn-lt"/>
                  <a:cs typeface="+mn-cs"/>
                </a:rPr>
                <a:t>2</a:t>
              </a:r>
              <a:endParaRPr lang="ru-RU" i="1" baseline="-25000" dirty="0">
                <a:latin typeface="+mn-lt"/>
                <a:cs typeface="+mn-cs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85786" y="4714884"/>
              <a:ext cx="428628" cy="369332"/>
            </a:xfrm>
            <a:prstGeom prst="rect">
              <a:avLst/>
            </a:prstGeom>
            <a:noFill/>
            <a:ln w="19050"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i="1" dirty="0">
                  <a:latin typeface="+mn-lt"/>
                  <a:cs typeface="+mn-cs"/>
                </a:rPr>
                <a:t>a</a:t>
              </a:r>
              <a:r>
                <a:rPr lang="en-US" i="1" baseline="-25000" dirty="0">
                  <a:latin typeface="+mn-lt"/>
                  <a:cs typeface="+mn-cs"/>
                </a:rPr>
                <a:t>1</a:t>
              </a:r>
              <a:endParaRPr lang="ru-RU" i="1" baseline="-25000" dirty="0">
                <a:latin typeface="+mn-lt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28794" y="4714884"/>
              <a:ext cx="428628" cy="369332"/>
            </a:xfrm>
            <a:prstGeom prst="rect">
              <a:avLst/>
            </a:prstGeom>
            <a:noFill/>
            <a:ln w="19050"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i="1" dirty="0">
                  <a:latin typeface="+mn-lt"/>
                  <a:cs typeface="+mn-cs"/>
                </a:rPr>
                <a:t>a</a:t>
              </a:r>
              <a:r>
                <a:rPr lang="en-US" i="1" baseline="-25000" dirty="0">
                  <a:latin typeface="+mn-lt"/>
                  <a:cs typeface="+mn-cs"/>
                </a:rPr>
                <a:t>3</a:t>
              </a:r>
              <a:endParaRPr lang="ru-RU" i="1" baseline="-25000" dirty="0">
                <a:latin typeface="+mn-lt"/>
                <a:cs typeface="+mn-cs"/>
              </a:endParaRPr>
            </a:p>
          </p:txBody>
        </p:sp>
        <p:cxnSp>
          <p:nvCxnSpPr>
            <p:cNvPr id="9" name="Shape 8"/>
            <p:cNvCxnSpPr/>
            <p:nvPr/>
          </p:nvCxnSpPr>
          <p:spPr>
            <a:xfrm rot="16200000" flipH="1">
              <a:off x="1231864" y="4768017"/>
              <a:ext cx="1491" cy="607934"/>
            </a:xfrm>
            <a:prstGeom prst="curved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hape 8"/>
            <p:cNvCxnSpPr/>
            <p:nvPr/>
          </p:nvCxnSpPr>
          <p:spPr>
            <a:xfrm rot="16200000" flipH="1">
              <a:off x="1874718" y="4768018"/>
              <a:ext cx="1491" cy="607933"/>
            </a:xfrm>
            <a:prstGeom prst="curved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000628" y="4714884"/>
              <a:ext cx="428628" cy="369332"/>
            </a:xfrm>
            <a:prstGeom prst="rect">
              <a:avLst/>
            </a:prstGeom>
            <a:noFill/>
            <a:ln w="19050"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i="1" dirty="0">
                  <a:latin typeface="+mn-lt"/>
                  <a:cs typeface="+mn-cs"/>
                </a:rPr>
                <a:t>a</a:t>
              </a:r>
              <a:r>
                <a:rPr lang="en-US" i="1" baseline="-25000" dirty="0">
                  <a:latin typeface="+mn-lt"/>
                  <a:cs typeface="+mn-cs"/>
                </a:rPr>
                <a:t>n</a:t>
              </a:r>
              <a:endParaRPr lang="ru-RU" i="1" baseline="-25000" dirty="0">
                <a:latin typeface="+mn-lt"/>
                <a:cs typeface="+mn-c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86248" y="4714884"/>
              <a:ext cx="500066" cy="369332"/>
            </a:xfrm>
            <a:prstGeom prst="rect">
              <a:avLst/>
            </a:prstGeom>
            <a:noFill/>
            <a:ln w="19050"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i="1" dirty="0">
                  <a:latin typeface="+mn-lt"/>
                  <a:cs typeface="+mn-cs"/>
                </a:rPr>
                <a:t>a</a:t>
              </a:r>
              <a:r>
                <a:rPr lang="en-US" i="1" baseline="-25000" dirty="0">
                  <a:latin typeface="+mn-lt"/>
                  <a:cs typeface="+mn-cs"/>
                </a:rPr>
                <a:t>n-1</a:t>
              </a:r>
              <a:endParaRPr lang="ru-RU" i="1" baseline="-25000" dirty="0">
                <a:latin typeface="+mn-lt"/>
                <a:cs typeface="+mn-cs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15008" y="4714884"/>
              <a:ext cx="571504" cy="369332"/>
            </a:xfrm>
            <a:prstGeom prst="rect">
              <a:avLst/>
            </a:prstGeom>
            <a:noFill/>
            <a:ln w="19050"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i="1" dirty="0">
                  <a:latin typeface="+mn-lt"/>
                  <a:cs typeface="+mn-cs"/>
                </a:rPr>
                <a:t>a</a:t>
              </a:r>
              <a:r>
                <a:rPr lang="en-US" i="1" baseline="-25000" dirty="0">
                  <a:latin typeface="+mn-lt"/>
                  <a:cs typeface="+mn-cs"/>
                </a:rPr>
                <a:t>n+1</a:t>
              </a:r>
              <a:endParaRPr lang="ru-RU" i="1" baseline="-25000" dirty="0">
                <a:latin typeface="+mn-lt"/>
                <a:cs typeface="+mn-cs"/>
              </a:endParaRPr>
            </a:p>
          </p:txBody>
        </p:sp>
        <p:cxnSp>
          <p:nvCxnSpPr>
            <p:cNvPr id="15" name="Shape 8"/>
            <p:cNvCxnSpPr/>
            <p:nvPr/>
          </p:nvCxnSpPr>
          <p:spPr>
            <a:xfrm rot="16200000" flipH="1">
              <a:off x="2517573" y="4768017"/>
              <a:ext cx="1491" cy="607934"/>
            </a:xfrm>
            <a:prstGeom prst="curved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hape 8"/>
            <p:cNvCxnSpPr/>
            <p:nvPr/>
          </p:nvCxnSpPr>
          <p:spPr>
            <a:xfrm rot="16200000" flipH="1">
              <a:off x="4731849" y="4768018"/>
              <a:ext cx="1491" cy="607933"/>
            </a:xfrm>
            <a:prstGeom prst="curved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hape 8"/>
            <p:cNvCxnSpPr/>
            <p:nvPr/>
          </p:nvCxnSpPr>
          <p:spPr>
            <a:xfrm rot="16200000" flipH="1">
              <a:off x="5517560" y="4768017"/>
              <a:ext cx="1491" cy="607934"/>
            </a:xfrm>
            <a:prstGeom prst="curved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hape 8"/>
            <p:cNvCxnSpPr/>
            <p:nvPr/>
          </p:nvCxnSpPr>
          <p:spPr>
            <a:xfrm rot="16200000" flipH="1">
              <a:off x="6303271" y="4768018"/>
              <a:ext cx="1491" cy="607933"/>
            </a:xfrm>
            <a:prstGeom prst="curved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hape 8"/>
            <p:cNvCxnSpPr/>
            <p:nvPr/>
          </p:nvCxnSpPr>
          <p:spPr>
            <a:xfrm rot="16200000" flipH="1">
              <a:off x="4088995" y="4768017"/>
              <a:ext cx="1491" cy="607934"/>
            </a:xfrm>
            <a:prstGeom prst="curved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Овал 26"/>
            <p:cNvSpPr/>
            <p:nvPr/>
          </p:nvSpPr>
          <p:spPr>
            <a:xfrm>
              <a:off x="2928634" y="5071239"/>
              <a:ext cx="46032" cy="462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3142919" y="5071239"/>
              <a:ext cx="46031" cy="462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357203" y="5071239"/>
              <a:ext cx="46032" cy="462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571489" y="5071239"/>
              <a:ext cx="46031" cy="462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2973377" y="2780928"/>
            <a:ext cx="2706708" cy="707886"/>
          </a:xfrm>
          <a:prstGeom prst="rect">
            <a:avLst/>
          </a:prstGeom>
          <a:ln w="28575"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</a:t>
            </a:r>
            <a:r>
              <a:rPr lang="en-US" sz="4000" b="1" i="1" dirty="0"/>
              <a:t>d=a</a:t>
            </a:r>
            <a:r>
              <a:rPr lang="en-US" sz="4000" b="1" i="1" baseline="-25000" dirty="0"/>
              <a:t>n+1</a:t>
            </a:r>
            <a:r>
              <a:rPr lang="en-US" sz="4000" b="1" i="1" dirty="0"/>
              <a:t>-a</a:t>
            </a:r>
            <a:r>
              <a:rPr lang="en-US" sz="4000" b="1" i="1" baseline="-25000" dirty="0"/>
              <a:t>n</a:t>
            </a:r>
            <a:endParaRPr lang="ru-RU" sz="4000" b="1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980728"/>
            <a:ext cx="8640960" cy="792088"/>
          </a:xfrm>
        </p:spPr>
        <p:txBody>
          <a:bodyPr lIns="0" rIns="0" b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kern="1200" dirty="0"/>
              <a:t>Последовательности заданы несколькими первыми членами? Есть ли среди них арифметические прогрессии?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87450" y="2193925"/>
            <a:ext cx="3889375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atin typeface="Arial" charset="0"/>
              </a:rPr>
              <a:t>1)</a:t>
            </a:r>
            <a:r>
              <a:rPr lang="ru-RU" sz="3600" dirty="0">
                <a:latin typeface="Arial" charset="0"/>
              </a:rPr>
              <a:t>  </a:t>
            </a:r>
            <a:r>
              <a:rPr lang="ru-RU" sz="3600" b="1" dirty="0">
                <a:latin typeface="Arial" charset="0"/>
              </a:rPr>
              <a:t>1; 4; 7; 10;...</a:t>
            </a:r>
          </a:p>
          <a:p>
            <a:pPr marL="342900" indent="-342900">
              <a:buFont typeface="+mj-lt"/>
              <a:buAutoNum type="arabicParenR"/>
              <a:defRPr/>
            </a:pPr>
            <a:endParaRPr lang="ru-RU" sz="3600" b="1" dirty="0">
              <a:latin typeface="Arial" charset="0"/>
            </a:endParaRPr>
          </a:p>
          <a:p>
            <a:pPr>
              <a:defRPr/>
            </a:pPr>
            <a:r>
              <a:rPr lang="ru-RU" sz="3600" b="1" dirty="0">
                <a:latin typeface="Arial" charset="0"/>
              </a:rPr>
              <a:t>2)  1; 4; 15; 18;...</a:t>
            </a:r>
          </a:p>
          <a:p>
            <a:pPr marL="342900" indent="-342900">
              <a:buFont typeface="+mj-lt"/>
              <a:buAutoNum type="arabicParenR"/>
              <a:defRPr/>
            </a:pPr>
            <a:endParaRPr lang="ru-RU" sz="3600" b="1" dirty="0">
              <a:latin typeface="Arial" charset="0"/>
            </a:endParaRPr>
          </a:p>
          <a:p>
            <a:pPr>
              <a:defRPr/>
            </a:pPr>
            <a:r>
              <a:rPr lang="ru-RU" sz="3600" b="1" dirty="0">
                <a:latin typeface="Arial" charset="0"/>
              </a:rPr>
              <a:t>3)  1; -1; -3; -5;…</a:t>
            </a:r>
          </a:p>
          <a:p>
            <a:pPr marL="342900" indent="-342900">
              <a:buFont typeface="+mj-lt"/>
              <a:buAutoNum type="arabicParenR"/>
              <a:defRPr/>
            </a:pPr>
            <a:endParaRPr lang="ru-RU" sz="3600" b="1" dirty="0">
              <a:latin typeface="Arial" charset="0"/>
            </a:endParaRPr>
          </a:p>
          <a:p>
            <a:pPr>
              <a:defRPr/>
            </a:pPr>
            <a:r>
              <a:rPr lang="ru-RU" sz="3600" b="1" dirty="0">
                <a:latin typeface="Arial" charset="0"/>
              </a:rPr>
              <a:t>4)  4; 4; 4; 4;…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34489" y="2204864"/>
            <a:ext cx="1486304" cy="646331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  <a:latin typeface="Arial" charset="0"/>
              </a:rPr>
              <a:t> </a:t>
            </a:r>
          </a:p>
        </p:txBody>
      </p:sp>
      <p:sp>
        <p:nvSpPr>
          <p:cNvPr id="12" name="Прямоугольник 1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08479" y="5518036"/>
            <a:ext cx="1486304" cy="646331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  <a:latin typeface="Arial" charset="0"/>
              </a:rPr>
              <a:t> </a:t>
            </a:r>
          </a:p>
        </p:txBody>
      </p:sp>
      <p:sp>
        <p:nvSpPr>
          <p:cNvPr id="13" name="Прямоугольник 1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31535" y="4365104"/>
            <a:ext cx="1830950" cy="646331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  <a:latin typeface="Arial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635000"/>
          </a:xfrm>
        </p:spPr>
        <p:txBody>
          <a:bodyPr lIns="0" rIns="0" bIns="0"/>
          <a:lstStyle/>
          <a:p>
            <a:pPr algn="ctr" eaLnBrk="1" hangingPunct="1"/>
            <a:r>
              <a:rPr lang="en-US" sz="1700" smtClean="0"/>
              <a:t>      </a:t>
            </a:r>
            <a:r>
              <a:rPr lang="ru-RU" sz="2300" b="1" smtClean="0"/>
              <a:t>Какой вывод из этих прогрессий можно сделать?</a:t>
            </a:r>
          </a:p>
        </p:txBody>
      </p:sp>
      <p:sp>
        <p:nvSpPr>
          <p:cNvPr id="3" name="Содержимое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4294967295"/>
          </p:nvPr>
        </p:nvSpPr>
        <p:spPr>
          <a:xfrm>
            <a:off x="467544" y="1663938"/>
            <a:ext cx="8186738" cy="1861940"/>
          </a:xfrm>
          <a:blipFill rotWithShape="1">
            <a:blip r:embed="rId2"/>
            <a:stretch>
              <a:fillRect l="-670" t="-984"/>
            </a:stretch>
          </a:blip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600" kern="1200">
                <a:noFill/>
              </a:rPr>
              <a:t> </a:t>
            </a:r>
          </a:p>
        </p:txBody>
      </p:sp>
      <p:sp>
        <p:nvSpPr>
          <p:cNvPr id="4" name="Содержимое 3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4294967295"/>
          </p:nvPr>
        </p:nvSpPr>
        <p:spPr>
          <a:xfrm>
            <a:off x="251521" y="3501008"/>
            <a:ext cx="8712968" cy="3139505"/>
          </a:xfrm>
          <a:blipFill rotWithShape="1">
            <a:blip r:embed="rId3"/>
            <a:stretch>
              <a:fillRect l="-420" t="-971" r="-1049" b="-1553"/>
            </a:stretch>
          </a:blip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600" kern="1200">
                <a:noFill/>
              </a:rPr>
              <a:t> </a:t>
            </a:r>
          </a:p>
        </p:txBody>
      </p:sp>
      <p:sp>
        <p:nvSpPr>
          <p:cNvPr id="5" name="Прямоугольник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893248" y="1628800"/>
            <a:ext cx="3750194" cy="52322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>
                <a:noFill/>
                <a:latin typeface="Arial" charset="0"/>
              </a:rPr>
              <a:t> </a:t>
            </a:r>
          </a:p>
        </p:txBody>
      </p:sp>
      <p:sp>
        <p:nvSpPr>
          <p:cNvPr id="6" name="Прямоугольник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21856" y="2241380"/>
            <a:ext cx="3741089" cy="523220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>
                <a:noFill/>
                <a:latin typeface="Arial" charset="0"/>
              </a:rPr>
              <a:t> </a:t>
            </a:r>
          </a:p>
        </p:txBody>
      </p:sp>
      <p:sp>
        <p:nvSpPr>
          <p:cNvPr id="7" name="Прямоугольник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38686" y="2852936"/>
            <a:ext cx="3707425" cy="523220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>
                <a:noFill/>
                <a:latin typeface="Arial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rIns="0" bIns="0"/>
          <a:lstStyle/>
          <a:p>
            <a:pPr eaLnBrk="1" hangingPunct="1"/>
            <a:r>
              <a:rPr lang="ru-RU" smtClean="0"/>
              <a:t> </a:t>
            </a:r>
            <a:r>
              <a:rPr lang="ru-RU" b="1" smtClean="0"/>
              <a:t>Задача.</a:t>
            </a:r>
          </a:p>
        </p:txBody>
      </p:sp>
      <p:sp>
        <p:nvSpPr>
          <p:cNvPr id="3" name="Содержимое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4294967295"/>
          </p:nvPr>
        </p:nvSpPr>
        <p:spPr>
          <a:xfrm>
            <a:off x="457200" y="1920875"/>
            <a:ext cx="8219256" cy="1436117"/>
          </a:xfrm>
          <a:blipFill rotWithShape="1">
            <a:blip r:embed="rId2"/>
            <a:stretch>
              <a:fillRect l="-1484" t="-3814" b="-7627"/>
            </a:stretch>
          </a:blip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600" kern="1200">
                <a:noFill/>
              </a:rPr>
              <a:t> </a:t>
            </a:r>
          </a:p>
        </p:txBody>
      </p:sp>
      <p:sp>
        <p:nvSpPr>
          <p:cNvPr id="7" name="Заголовок 1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4294967295"/>
          </p:nvPr>
        </p:nvSpPr>
        <p:spPr>
          <a:xfrm>
            <a:off x="755576" y="3588249"/>
            <a:ext cx="4500563" cy="519262"/>
          </a:xfrm>
          <a:blipFill rotWithShape="1">
            <a:blip r:embed="rId3"/>
            <a:stretch>
              <a:fillRect b="-177108"/>
            </a:stretch>
          </a:blip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600" kern="1200">
                <a:noFill/>
              </a:rPr>
              <a:t> </a:t>
            </a:r>
          </a:p>
        </p:txBody>
      </p:sp>
      <p:sp>
        <p:nvSpPr>
          <p:cNvPr id="9" name="Заголовок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755576" y="5733256"/>
            <a:ext cx="4500563" cy="503808"/>
          </a:xfrm>
          <a:prstGeom prst="rect">
            <a:avLst/>
          </a:prstGeom>
          <a:blipFill rotWithShape="1">
            <a:blip r:embed="rId4"/>
            <a:stretch>
              <a:fillRect t="-6024" b="-31325"/>
            </a:stretch>
          </a:blip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>
                <a:noFill/>
                <a:latin typeface="Arial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0" rIns="0" bIns="0"/>
          <a:lstStyle/>
          <a:p>
            <a:pPr algn="ctr" eaLnBrk="1" hangingPunct="1"/>
            <a:r>
              <a:rPr lang="ru-RU" b="1" smtClean="0"/>
              <a:t>Формула </a:t>
            </a:r>
            <a:r>
              <a:rPr lang="en-US" b="1" smtClean="0"/>
              <a:t>n</a:t>
            </a:r>
            <a:r>
              <a:rPr lang="ru-RU" b="1" smtClean="0"/>
              <a:t>-го члена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sz="half" idx="4294967295"/>
          </p:nvPr>
        </p:nvSpPr>
        <p:spPr>
          <a:xfrm>
            <a:off x="250825" y="1920875"/>
            <a:ext cx="5400675" cy="4433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100" b="1" i="1" smtClean="0"/>
              <a:t>a</a:t>
            </a:r>
            <a:r>
              <a:rPr lang="en-US" sz="3100" b="1" i="1" baseline="-25000" smtClean="0"/>
              <a:t>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100" b="1" i="1" smtClean="0"/>
              <a:t>   a</a:t>
            </a:r>
            <a:r>
              <a:rPr lang="en-US" sz="3100" b="1" i="1" baseline="-25000" smtClean="0"/>
              <a:t>2</a:t>
            </a:r>
            <a:r>
              <a:rPr lang="en-US" sz="3100" b="1" i="1" smtClean="0"/>
              <a:t>=a</a:t>
            </a:r>
            <a:r>
              <a:rPr lang="en-US" sz="3100" b="1" i="1" baseline="-25000" smtClean="0"/>
              <a:t>1</a:t>
            </a:r>
            <a:r>
              <a:rPr lang="en-US" sz="3100" b="1" i="1" smtClean="0"/>
              <a:t>+d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100" b="1" i="1" smtClean="0"/>
              <a:t>   a</a:t>
            </a:r>
            <a:r>
              <a:rPr lang="en-US" sz="3100" b="1" i="1" baseline="-25000" smtClean="0"/>
              <a:t>3</a:t>
            </a:r>
            <a:r>
              <a:rPr lang="en-US" sz="3100" b="1" i="1" smtClean="0"/>
              <a:t>=a</a:t>
            </a:r>
            <a:r>
              <a:rPr lang="en-US" sz="3100" b="1" i="1" baseline="-25000" smtClean="0"/>
              <a:t>2</a:t>
            </a:r>
            <a:r>
              <a:rPr lang="en-US" sz="3100" b="1" i="1" smtClean="0"/>
              <a:t>+d=(a</a:t>
            </a:r>
            <a:r>
              <a:rPr lang="ru-RU" sz="3100" b="1" i="1" baseline="-25000" smtClean="0"/>
              <a:t>1</a:t>
            </a:r>
            <a:r>
              <a:rPr lang="en-US" sz="3100" b="1" i="1" smtClean="0"/>
              <a:t>+d)+d =a</a:t>
            </a:r>
            <a:r>
              <a:rPr lang="en-US" sz="3100" b="1" i="1" baseline="-25000" smtClean="0"/>
              <a:t>1</a:t>
            </a:r>
            <a:r>
              <a:rPr lang="en-US" sz="3100" b="1" i="1" smtClean="0"/>
              <a:t>+2d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100" b="1" i="1" smtClean="0"/>
              <a:t>   a</a:t>
            </a:r>
            <a:r>
              <a:rPr lang="en-US" sz="3100" b="1" i="1" baseline="-25000" smtClean="0"/>
              <a:t>4</a:t>
            </a:r>
            <a:r>
              <a:rPr lang="en-US" sz="3100" b="1" i="1" smtClean="0"/>
              <a:t>=a</a:t>
            </a:r>
            <a:r>
              <a:rPr lang="en-US" sz="3100" b="1" i="1" baseline="-25000" smtClean="0"/>
              <a:t>3</a:t>
            </a:r>
            <a:r>
              <a:rPr lang="en-US" sz="3100" b="1" i="1" smtClean="0"/>
              <a:t>+d=(a</a:t>
            </a:r>
            <a:r>
              <a:rPr lang="en-US" sz="3100" b="1" i="1" baseline="-25000" smtClean="0"/>
              <a:t>1</a:t>
            </a:r>
            <a:r>
              <a:rPr lang="en-US" sz="3100" b="1" i="1" smtClean="0"/>
              <a:t>+2d)+d=a</a:t>
            </a:r>
            <a:r>
              <a:rPr lang="en-US" sz="3100" b="1" i="1" baseline="-25000" smtClean="0"/>
              <a:t>1</a:t>
            </a:r>
            <a:r>
              <a:rPr lang="en-US" sz="3100" b="1" i="1" smtClean="0"/>
              <a:t>+3d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100" b="1" i="1" smtClean="0"/>
              <a:t>   a</a:t>
            </a:r>
            <a:r>
              <a:rPr lang="en-US" sz="3100" b="1" i="1" baseline="-25000" smtClean="0"/>
              <a:t>5</a:t>
            </a:r>
            <a:r>
              <a:rPr lang="en-US" sz="3100" b="1" i="1" smtClean="0"/>
              <a:t>=a</a:t>
            </a:r>
            <a:r>
              <a:rPr lang="en-US" sz="3100" b="1" i="1" baseline="-25000" smtClean="0"/>
              <a:t>4</a:t>
            </a:r>
            <a:r>
              <a:rPr lang="en-US" sz="3100" b="1" i="1" smtClean="0"/>
              <a:t>+d=(a</a:t>
            </a:r>
            <a:r>
              <a:rPr lang="en-US" sz="3100" b="1" i="1" baseline="-25000" smtClean="0"/>
              <a:t>1</a:t>
            </a:r>
            <a:r>
              <a:rPr lang="en-US" sz="3100" b="1" i="1" smtClean="0"/>
              <a:t>+3d)+d=a</a:t>
            </a:r>
            <a:r>
              <a:rPr lang="en-US" sz="3100" b="1" i="1" baseline="-25000" smtClean="0"/>
              <a:t>1</a:t>
            </a:r>
            <a:r>
              <a:rPr lang="en-US" sz="3100" b="1" i="1" smtClean="0"/>
              <a:t>+4d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100" b="1" i="1" smtClean="0"/>
              <a:t>   ……………………..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100" b="1" i="1" smtClean="0"/>
              <a:t>   a</a:t>
            </a:r>
            <a:r>
              <a:rPr lang="en-US" sz="3100" b="1" i="1" baseline="-25000" smtClean="0"/>
              <a:t>n</a:t>
            </a:r>
            <a:r>
              <a:rPr lang="en-US" sz="3100" b="1" i="1" smtClean="0"/>
              <a:t>=a</a:t>
            </a:r>
            <a:r>
              <a:rPr lang="en-US" sz="3100" b="1" i="1" baseline="-25000" smtClean="0"/>
              <a:t>1</a:t>
            </a:r>
            <a:r>
              <a:rPr lang="en-US" sz="3100" b="1" i="1" smtClean="0"/>
              <a:t>+(n-1)d</a:t>
            </a:r>
          </a:p>
          <a:p>
            <a:pPr eaLnBrk="1" hangingPunct="1">
              <a:lnSpc>
                <a:spcPct val="90000"/>
              </a:lnSpc>
            </a:pPr>
            <a:endParaRPr lang="ru-RU" sz="250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796136" y="3212977"/>
            <a:ext cx="2880320" cy="576064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3600" b="1" i="1" kern="1200" dirty="0"/>
              <a:t> </a:t>
            </a:r>
            <a:r>
              <a:rPr lang="en-US" sz="3600" b="1" i="1" kern="1200" dirty="0"/>
              <a:t>a</a:t>
            </a:r>
            <a:r>
              <a:rPr lang="en-US" sz="3600" b="1" i="1" kern="1200" baseline="-25000" dirty="0"/>
              <a:t>n</a:t>
            </a:r>
            <a:r>
              <a:rPr lang="en-US" sz="3600" b="1" i="1" kern="1200" dirty="0"/>
              <a:t>=a</a:t>
            </a:r>
            <a:r>
              <a:rPr lang="en-US" sz="3600" b="1" i="1" kern="1200" baseline="-25000" dirty="0"/>
              <a:t>1</a:t>
            </a:r>
            <a:r>
              <a:rPr lang="en-US" sz="3600" b="1" i="1" kern="1200" dirty="0"/>
              <a:t>+d (n-1)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ru-RU" sz="2600" kern="12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ru-RU" sz="26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theme1.xml><?xml version="1.0" encoding="utf-8"?>
<a:theme xmlns:a="http://schemas.openxmlformats.org/drawingml/2006/main" name="Уровень">
  <a:themeElements>
    <a:clrScheme name="Уровень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Уровень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1884</TotalTime>
  <Words>121</Words>
  <Application>Microsoft Office PowerPoint</Application>
  <PresentationFormat>Экран (4:3)</PresentationFormat>
  <Paragraphs>43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Verdana</vt:lpstr>
      <vt:lpstr>Arial</vt:lpstr>
      <vt:lpstr>Garamond</vt:lpstr>
      <vt:lpstr>Wingdings</vt:lpstr>
      <vt:lpstr>Calibri</vt:lpstr>
      <vt:lpstr>Times New Roman</vt:lpstr>
      <vt:lpstr>Constantia</vt:lpstr>
      <vt:lpstr>Wingdings 2</vt:lpstr>
      <vt:lpstr>Уровень</vt:lpstr>
      <vt:lpstr>Уровень</vt:lpstr>
      <vt:lpstr>АРИФМЕТИЧЕСКАЯ ПРОГРЕССИЯ</vt:lpstr>
      <vt:lpstr>Устная работа</vt:lpstr>
      <vt:lpstr>Какая закономерность наблюдается в каждой последовательности?</vt:lpstr>
      <vt:lpstr> Арифметическая прогрессия</vt:lpstr>
      <vt:lpstr>Слайд 5</vt:lpstr>
      <vt:lpstr>Слайд 6</vt:lpstr>
      <vt:lpstr>      Какой вывод из этих прогрессий можно сделать?</vt:lpstr>
      <vt:lpstr> Задача.</vt:lpstr>
      <vt:lpstr>Формула n-го члена</vt:lpstr>
      <vt:lpstr> Задача.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Директор</cp:lastModifiedBy>
  <cp:revision>170</cp:revision>
  <dcterms:created xsi:type="dcterms:W3CDTF">2011-01-06T13:16:19Z</dcterms:created>
  <dcterms:modified xsi:type="dcterms:W3CDTF">2014-10-31T09:52:37Z</dcterms:modified>
</cp:coreProperties>
</file>