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5" r:id="rId6"/>
    <p:sldId id="261" r:id="rId7"/>
    <p:sldId id="262" r:id="rId8"/>
    <p:sldId id="263" r:id="rId9"/>
    <p:sldId id="264" r:id="rId10"/>
    <p:sldId id="266" r:id="rId11"/>
    <p:sldId id="271" r:id="rId12"/>
    <p:sldId id="272" r:id="rId13"/>
    <p:sldId id="274" r:id="rId14"/>
    <p:sldId id="275" r:id="rId15"/>
    <p:sldId id="276" r:id="rId16"/>
    <p:sldId id="278" r:id="rId17"/>
    <p:sldId id="279" r:id="rId18"/>
    <p:sldId id="280" r:id="rId19"/>
    <p:sldId id="285" r:id="rId20"/>
    <p:sldId id="281" r:id="rId21"/>
    <p:sldId id="28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2D050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67FE-0813-4EF5-BA74-9B5BFA6343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954B-7A79-4DC8-9F22-EE8777A4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1;&#1072;&#1088;&#1080;&#1089;&#1072;%20&#1063;&#1077;&#1087;&#1082;&#1072;&#1089;&#1086;&#1074;&#1072;\&#1052;&#1072;&#1089;&#1082;&#1080;2\&#1052;&#1072;&#1089;&#1082;&#1080;2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«Театр в школе -</a:t>
            </a:r>
            <a:b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ступенька к успеху»</a:t>
            </a:r>
            <a:endParaRPr lang="en-US" dirty="0"/>
          </a:p>
        </p:txBody>
      </p:sp>
      <p:pic>
        <p:nvPicPr>
          <p:cNvPr id="4" name="Picture 2" descr="http://www.zanimatika.narod.ru/Teatr_det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96026"/>
            <a:ext cx="5000660" cy="438260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143932" cy="2286016"/>
          </a:xfrm>
        </p:spPr>
        <p:txBody>
          <a:bodyPr>
            <a:noAutofit/>
          </a:bodyPr>
          <a:lstStyle/>
          <a:p>
            <a:r>
              <a:rPr lang="ru-RU" altLang="ru-RU" sz="3600" b="1" i="1" dirty="0" smtClean="0">
                <a:solidFill>
                  <a:srgbClr val="002060"/>
                </a:solidFill>
              </a:rPr>
              <a:t>Социально-образовательный проект </a:t>
            </a:r>
            <a:endParaRPr lang="en-US" altLang="ru-RU" sz="3600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altLang="ru-RU" sz="2800" b="1" i="1" dirty="0" smtClean="0">
                <a:solidFill>
                  <a:schemeClr val="tx1"/>
                </a:solidFill>
              </a:rPr>
              <a:t>Л. С.Чепкасова-руководитель</a:t>
            </a:r>
          </a:p>
          <a:p>
            <a:pPr algn="r"/>
            <a:r>
              <a:rPr lang="ru-RU" altLang="ru-RU" sz="2800" b="1" i="1" dirty="0" smtClean="0">
                <a:solidFill>
                  <a:schemeClr val="tx1"/>
                </a:solidFill>
              </a:rPr>
              <a:t>Г. В. Буянова-методист</a:t>
            </a:r>
          </a:p>
          <a:p>
            <a:pPr algn="r"/>
            <a:r>
              <a:rPr lang="ru-RU" altLang="ru-RU" sz="2800" b="1" i="1" dirty="0" smtClean="0">
                <a:solidFill>
                  <a:schemeClr val="tx1"/>
                </a:solidFill>
              </a:rPr>
              <a:t>А.В. Трофимова-логопед</a:t>
            </a:r>
          </a:p>
          <a:p>
            <a:pPr algn="r"/>
            <a:r>
              <a:rPr lang="ru-RU" altLang="ru-RU" sz="2800" b="1" i="1" dirty="0" smtClean="0">
                <a:solidFill>
                  <a:schemeClr val="tx1"/>
                </a:solidFill>
              </a:rPr>
              <a:t>И.Е.Кривобокова-муз.руководитель</a:t>
            </a:r>
          </a:p>
          <a:p>
            <a:pPr algn="r"/>
            <a:r>
              <a:rPr lang="ru-RU" altLang="ru-RU" sz="2800" b="1" i="1" dirty="0" smtClean="0">
                <a:solidFill>
                  <a:schemeClr val="tx1"/>
                </a:solidFill>
              </a:rPr>
              <a:t>С.Ф.Наац-психолог</a:t>
            </a:r>
          </a:p>
          <a:p>
            <a:pPr algn="r"/>
            <a:r>
              <a:rPr lang="ru-RU" altLang="ru-RU" sz="2800" b="1" i="1" dirty="0" smtClean="0">
                <a:solidFill>
                  <a:schemeClr val="tx1"/>
                </a:solidFill>
              </a:rPr>
              <a:t>МАОУ СОШ№67</a:t>
            </a:r>
          </a:p>
          <a:p>
            <a:endParaRPr lang="ru-RU" altLang="ru-RU" b="1" i="1" dirty="0" smtClean="0">
              <a:solidFill>
                <a:schemeClr val="tx1"/>
              </a:solidFill>
            </a:endParaRPr>
          </a:p>
          <a:p>
            <a:r>
              <a:rPr lang="ru-RU" altLang="ru-RU" sz="2800" b="1" i="1" dirty="0" smtClean="0">
                <a:solidFill>
                  <a:schemeClr val="tx1"/>
                </a:solidFill>
              </a:rPr>
              <a:t>г. Томск-2014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500858" cy="1071570"/>
          </a:xfrm>
        </p:spPr>
        <p:txBody>
          <a:bodyPr>
            <a:normAutofit/>
          </a:bodyPr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ЗАДАЧИ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066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роанализировать психолого-педагогические исследования,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уточнить сущность и описать возможности применения театральной деятельности в школе</a:t>
            </a: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F:\Лариса Чепкасова\педсовет-e1378242254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4990519" cy="3752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2428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2.Подготовить </a:t>
            </a:r>
            <a:r>
              <a:rPr lang="ru-RU" altLang="ru-RU" sz="2800" b="1" dirty="0">
                <a:solidFill>
                  <a:srgbClr val="002060"/>
                </a:solidFill>
              </a:rPr>
              <a:t>необходимые условия для ведения театральной деятельности в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школе, с привлечением </a:t>
            </a:r>
            <a:r>
              <a:rPr lang="ru-RU" altLang="ru-RU" sz="2800" b="1" dirty="0">
                <a:solidFill>
                  <a:srgbClr val="002060"/>
                </a:solidFill>
              </a:rPr>
              <a:t>к проекту участников и социальных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партнеров.</a:t>
            </a:r>
            <a:endParaRPr lang="ru-RU" altLang="ru-RU" sz="2800" b="1" dirty="0">
              <a:solidFill>
                <a:srgbClr val="002060"/>
              </a:solidFill>
            </a:endParaRPr>
          </a:p>
          <a:p>
            <a:pPr lvl="0"/>
            <a:endParaRPr lang="ru-RU" altLang="ru-RU" sz="2800" b="1" dirty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4414" y="214290"/>
            <a:ext cx="650085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baseline="0" noProof="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ЗАДАЧИ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http://zo1272.edusite.ru/images/1257856117_theat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86124"/>
            <a:ext cx="3187838" cy="271464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3929090" cy="26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3. Разработать </a:t>
            </a:r>
            <a:r>
              <a:rPr lang="ru-RU" altLang="ru-RU" sz="2800" b="1" dirty="0">
                <a:solidFill>
                  <a:srgbClr val="002060"/>
                </a:solidFill>
              </a:rPr>
              <a:t>и реализовать комплекс уроков с применением театральной  деятельности и проверить их влияние на уровень сформированности коммуникативных умений младших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школьников.</a:t>
            </a:r>
            <a:endParaRPr lang="ru-RU" altLang="ru-RU" sz="2800" b="1" dirty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4414" y="214290"/>
            <a:ext cx="650085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baseline="0" noProof="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ЗАДАЧИ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3" descr="http://ds-101.dou.tomsk.ru/files/2012/03/tea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2210609" cy="2893889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38"/>
            <a:ext cx="2682140" cy="29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8429652" cy="4525963"/>
          </a:xfrm>
        </p:spPr>
        <p:txBody>
          <a:bodyPr>
            <a:normAutofit/>
          </a:bodyPr>
          <a:lstStyle/>
          <a:p>
            <a:pPr marL="273050" indent="-27305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200" dirty="0">
                <a:solidFill>
                  <a:srgbClr val="002060"/>
                </a:solidFill>
              </a:rPr>
              <a:t>Уточнение  </a:t>
            </a:r>
            <a:r>
              <a:rPr lang="ru-RU" b="1" kern="1200" dirty="0" smtClean="0">
                <a:solidFill>
                  <a:srgbClr val="002060"/>
                </a:solidFill>
              </a:rPr>
              <a:t>образовательной программы</a:t>
            </a:r>
            <a:endParaRPr lang="ru-RU" dirty="0" smtClean="0">
              <a:solidFill>
                <a:srgbClr val="002060"/>
              </a:solidFill>
              <a:latin typeface="Arial"/>
            </a:endParaRPr>
          </a:p>
          <a:p>
            <a:pPr marL="273050" indent="-27305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200" dirty="0">
                <a:solidFill>
                  <a:srgbClr val="002060"/>
                </a:solidFill>
              </a:rPr>
              <a:t>Подбор репертуара</a:t>
            </a:r>
            <a:endParaRPr lang="ru-RU" dirty="0" smtClean="0">
              <a:solidFill>
                <a:srgbClr val="002060"/>
              </a:solidFill>
              <a:latin typeface="Arial"/>
            </a:endParaRPr>
          </a:p>
          <a:p>
            <a:pPr marL="273050" indent="-27305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200" dirty="0" smtClean="0">
                <a:solidFill>
                  <a:srgbClr val="002060"/>
                </a:solidFill>
              </a:rPr>
              <a:t>Создание </a:t>
            </a:r>
            <a:r>
              <a:rPr lang="ru-RU" b="1" kern="1200" dirty="0">
                <a:solidFill>
                  <a:srgbClr val="002060"/>
                </a:solidFill>
              </a:rPr>
              <a:t>материально-технической базы</a:t>
            </a:r>
            <a:endParaRPr lang="ru-RU" dirty="0" smtClean="0">
              <a:solidFill>
                <a:srgbClr val="002060"/>
              </a:solidFill>
              <a:latin typeface="Arial"/>
            </a:endParaRPr>
          </a:p>
          <a:p>
            <a:pPr marL="273050" indent="-27305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200" dirty="0" smtClean="0">
                <a:solidFill>
                  <a:srgbClr val="002060"/>
                </a:solidFill>
              </a:rPr>
              <a:t>Вовлечение </a:t>
            </a:r>
            <a:r>
              <a:rPr lang="ru-RU" b="1" kern="1200" dirty="0">
                <a:solidFill>
                  <a:srgbClr val="002060"/>
                </a:solidFill>
              </a:rPr>
              <a:t>школьников в театральную </a:t>
            </a:r>
            <a:r>
              <a:rPr lang="ru-RU" b="1" kern="1200" dirty="0" smtClean="0">
                <a:solidFill>
                  <a:srgbClr val="002060"/>
                </a:solidFill>
              </a:rPr>
              <a:t>деятельность</a:t>
            </a:r>
            <a:endParaRPr lang="ru-RU" dirty="0" smtClean="0">
              <a:solidFill>
                <a:srgbClr val="002060"/>
              </a:solidFill>
              <a:latin typeface="Arial"/>
            </a:endParaRPr>
          </a:p>
          <a:p>
            <a:pPr marL="273050" indent="-27305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200" dirty="0" smtClean="0">
                <a:solidFill>
                  <a:srgbClr val="002060"/>
                </a:solidFill>
              </a:rPr>
              <a:t>Начальная диагностика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4414" y="214290"/>
            <a:ext cx="650085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baseline="0" noProof="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Подготовительный Этап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90" name="Picture 6" descr="https://encrypted-tbn2.gstatic.com/images?q=tbn:ANd9GcT66qpCsIACRVUrVgB8BblqCEFNW-LgridMiUQEyJR6SQPenxiG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14818"/>
            <a:ext cx="2555592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4831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Составление презентации объединения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Показ новогоднего спектакля </a:t>
            </a:r>
            <a:r>
              <a:rPr lang="ru-RU" sz="2800" b="1" kern="1200" dirty="0" smtClean="0">
                <a:solidFill>
                  <a:srgbClr val="002060"/>
                </a:solidFill>
                <a:cs typeface="Arial"/>
              </a:rPr>
              <a:t>школе МДОУ </a:t>
            </a: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№104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Участие в областном конкурсе «Рождественская сказка»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 </a:t>
            </a:r>
            <a:r>
              <a:rPr lang="ru-RU" sz="2800" b="1" kern="1200" dirty="0" smtClean="0">
                <a:solidFill>
                  <a:srgbClr val="002060"/>
                </a:solidFill>
                <a:cs typeface="Arial"/>
              </a:rPr>
              <a:t>Промежуточная </a:t>
            </a: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диагностика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 smtClean="0">
                <a:solidFill>
                  <a:srgbClr val="002060"/>
                </a:solidFill>
                <a:cs typeface="Arial"/>
              </a:rPr>
              <a:t>Показ постановок в </a:t>
            </a: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школе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Участие в городском </a:t>
            </a:r>
            <a:r>
              <a:rPr lang="ru-RU" sz="2800" b="1" kern="1200" dirty="0" smtClean="0">
                <a:solidFill>
                  <a:srgbClr val="002060"/>
                </a:solidFill>
                <a:cs typeface="Arial"/>
              </a:rPr>
              <a:t>театральном</a:t>
            </a:r>
            <a:br>
              <a:rPr lang="ru-RU" sz="2800" b="1" kern="1200" dirty="0" smtClean="0">
                <a:solidFill>
                  <a:srgbClr val="002060"/>
                </a:solidFill>
                <a:cs typeface="Arial"/>
              </a:rPr>
            </a:br>
            <a:r>
              <a:rPr lang="ru-RU" sz="2800" b="1" kern="1200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ru-RU" sz="2800" b="1" kern="1200" dirty="0">
                <a:solidFill>
                  <a:srgbClr val="002060"/>
                </a:solidFill>
                <a:cs typeface="Arial"/>
              </a:rPr>
              <a:t>конкурсе «Фестиваль искусств»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  <a:latin typeface="Times New Roman"/>
                <a:cs typeface="Times New Roman"/>
              </a:rPr>
              <a:t>«Конкурс творческих инициатив</a:t>
            </a:r>
            <a:r>
              <a:rPr lang="ru-RU" sz="2800" b="1" kern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» 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День </a:t>
            </a:r>
            <a:r>
              <a:rPr lang="ru-RU" sz="2800" b="1" kern="1200" dirty="0">
                <a:solidFill>
                  <a:srgbClr val="002060"/>
                </a:solidFill>
                <a:latin typeface="Times New Roman"/>
                <a:cs typeface="Times New Roman"/>
              </a:rPr>
              <a:t>открытых дверей в </a:t>
            </a:r>
            <a:r>
              <a:rPr lang="ru-RU" sz="2800" b="1" kern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школе </a:t>
            </a:r>
            <a:r>
              <a:rPr lang="ru-RU" sz="2800" b="1" kern="12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2800" b="1" kern="1200" dirty="0">
                <a:solidFill>
                  <a:srgbClr val="002060"/>
                </a:solidFill>
              </a:rPr>
              <a:t>и проведение мастер-классов, отдельных этапов театральных занятий ребятами старшего состава</a:t>
            </a:r>
            <a:endParaRPr lang="ru-RU" sz="2800" b="1" dirty="0">
              <a:solidFill>
                <a:srgbClr val="002060"/>
              </a:solidFill>
              <a:latin typeface="Arial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kern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4414" y="214290"/>
            <a:ext cx="650085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baseline="0" noProof="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Деятельностный Этап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i-love-i.ru/media/uploads/2014/08/01/1370648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496"/>
            <a:ext cx="2643206" cy="1652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3757626"/>
          </a:xfrm>
        </p:spPr>
        <p:txBody>
          <a:bodyPr/>
          <a:lstStyle/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</a:rPr>
              <a:t>Показ спектакля на разных сценических </a:t>
            </a:r>
            <a:r>
              <a:rPr lang="ru-RU" sz="2800" b="1" kern="1200" dirty="0" smtClean="0">
                <a:solidFill>
                  <a:srgbClr val="002060"/>
                </a:solidFill>
              </a:rPr>
              <a:t>площадках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 smtClean="0">
                <a:solidFill>
                  <a:srgbClr val="002060"/>
                </a:solidFill>
              </a:rPr>
              <a:t>Работа </a:t>
            </a:r>
            <a:r>
              <a:rPr lang="ru-RU" sz="2800" b="1" kern="1200" dirty="0">
                <a:solidFill>
                  <a:srgbClr val="002060"/>
                </a:solidFill>
              </a:rPr>
              <a:t>«Школы юного актера», трудового отряда «Маски в </a:t>
            </a:r>
            <a:r>
              <a:rPr lang="ru-RU" sz="2800" b="1" kern="1200" dirty="0" smtClean="0">
                <a:solidFill>
                  <a:srgbClr val="002060"/>
                </a:solidFill>
              </a:rPr>
              <a:t>панамке»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 smtClean="0">
                <a:solidFill>
                  <a:srgbClr val="002060"/>
                </a:solidFill>
              </a:rPr>
              <a:t>Создание </a:t>
            </a:r>
            <a:r>
              <a:rPr lang="ru-RU" sz="2800" b="1" kern="1200" dirty="0">
                <a:solidFill>
                  <a:srgbClr val="002060"/>
                </a:solidFill>
              </a:rPr>
              <a:t>видеотеки спектаклей, банка </a:t>
            </a:r>
            <a:r>
              <a:rPr lang="ru-RU" sz="2800" b="1" kern="1200" dirty="0" smtClean="0">
                <a:solidFill>
                  <a:srgbClr val="002060"/>
                </a:solidFill>
              </a:rPr>
              <a:t>сценариев</a:t>
            </a: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</a:rPr>
              <a:t>Итоговая </a:t>
            </a:r>
            <a:r>
              <a:rPr lang="ru-RU" sz="2800" b="1" kern="1200" dirty="0" smtClean="0">
                <a:solidFill>
                  <a:srgbClr val="002060"/>
                </a:solidFill>
              </a:rPr>
              <a:t>диагностика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</a:rPr>
              <a:t>Отчет по проекту</a:t>
            </a:r>
            <a:endParaRPr lang="ru-RU" sz="2800" b="1" dirty="0" smtClean="0">
              <a:solidFill>
                <a:srgbClr val="002060"/>
              </a:solidFill>
              <a:latin typeface="Arial"/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4414" y="214290"/>
            <a:ext cx="650085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baseline="0" noProof="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Итоговый Этап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 descr="F:\Лариса Чепкасова\1397033363-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14752"/>
            <a:ext cx="4676441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</a:rPr>
              <a:t>Количественный показатель реализации проекта  «Школьный театр-ступенька к успеху»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За период 2011-2014 год наблюдается значительный рост количества участников проекта: 2011г.- 23 чел., 2012-37 чел., 2013-42 чел., 2014-57 чел. </a:t>
            </a:r>
          </a:p>
          <a:p>
            <a:endParaRPr lang="ru-RU" altLang="ru-RU" b="1" dirty="0" smtClean="0">
              <a:solidFill>
                <a:srgbClr val="00206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4414" y="214290"/>
            <a:ext cx="650085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baseline="0" noProof="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Диагностика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В ходе проведения методики на констатирующем этапе были выявлены исходные данные по сформированности коммуникативных умений младших школьников на начальном этапе и завершающем. </a:t>
            </a:r>
          </a:p>
          <a:p>
            <a:pPr>
              <a:buNone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64817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4414" y="214290"/>
            <a:ext cx="650085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j-ea"/>
                <a:cs typeface="Arial"/>
              </a:rPr>
              <a:t>Качественный показатель </a:t>
            </a:r>
            <a:r>
              <a:rPr kumimoji="0" lang="ru-RU" sz="4400" b="1" i="0" u="none" strike="noStrike" kern="10" cap="none" spc="0" normalizeH="0" baseline="0" noProof="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реализации проекта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285720" y="2357430"/>
            <a:ext cx="8229600" cy="4214842"/>
          </a:xfrm>
        </p:spPr>
        <p:txBody>
          <a:bodyPr/>
          <a:lstStyle/>
          <a:p>
            <a:pPr marL="0" indent="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Дети научились представлять характер героев стихотворения, басни;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обыгрывать содержание произведений;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работать в коллективе, с партнером, уметь вести себя на сцене. Уметь слушать товарищей и руководителя;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отстаивать свою точку зрения на своего сценического героя;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самостоятельно находить материал,  обрабатывать его и систематизировать, выделять главное;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вживаться в роль своего героя, уметь правильно передать на сцене его характер, привычки , мимику, жесты.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20" y="142852"/>
            <a:ext cx="542928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j-ea"/>
                <a:cs typeface="Arial"/>
              </a:rPr>
              <a:t>Личностные и коммуникативные результаты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1" name="Picture 1" descr="F:\Лариса Чепкасова\KJDTLnrMNF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3301587" cy="2196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ски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566543" cy="635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500858" cy="1071570"/>
          </a:xfrm>
        </p:spPr>
        <p:txBody>
          <a:bodyPr/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АКТУАЛЬНОСТЬ</a:t>
            </a:r>
            <a:endParaRPr lang="en-US" dirty="0"/>
          </a:p>
        </p:txBody>
      </p:sp>
      <p:pic>
        <p:nvPicPr>
          <p:cNvPr id="5122" name="Picture 2" descr="http://blogs-images.forbes.com/moneywisewomen/files/2011/03/bigstockphoto_Family_48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268493" cy="2286016"/>
          </a:xfrm>
          <a:prstGeom prst="rect">
            <a:avLst/>
          </a:prstGeom>
          <a:noFill/>
        </p:spPr>
      </p:pic>
      <p:pic>
        <p:nvPicPr>
          <p:cNvPr id="5124" name="Picture 4" descr="http://i.matraevo.ru/u/b0/01fb5aa58c11e2ae31ccf96e6b2996/-/fg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143250" cy="2352675"/>
          </a:xfrm>
          <a:prstGeom prst="rect">
            <a:avLst/>
          </a:prstGeom>
          <a:noFill/>
        </p:spPr>
      </p:pic>
      <p:pic>
        <p:nvPicPr>
          <p:cNvPr id="5126" name="Picture 6" descr="http://cs617631.vk.me/v617631753/14b8b/Kchd9Y4lV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929066"/>
            <a:ext cx="3929090" cy="2615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720" y="142852"/>
            <a:ext cx="828680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j-ea"/>
                <a:cs typeface="Arial"/>
              </a:rPr>
              <a:t>Рефлексия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21" name="Picture 5" descr="http://rad-dom.ru/wp-content/uploads/2013/12/happy-children2863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429420" cy="4286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5" name="Picture 13" descr="F:\Лариса Чепкасова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14884"/>
            <a:ext cx="3000396" cy="1921962"/>
          </a:xfrm>
          <a:prstGeom prst="rect">
            <a:avLst/>
          </a:prstGeom>
          <a:noFill/>
        </p:spPr>
      </p:pic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257692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Органы власти: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Е.М. Собканюк, депутат Законодательной Думы ТО,</a:t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Г.И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Шанина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, депутат Государственной Думы г. Томска.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- Дом детского творчества «У Белого озера»; (участие в программе «Формула творчества»)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- МДОУ №104;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- Родители учащихся (управляющий совет школы)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- Театр «Скоморох» (М.В.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Дюсметова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ДДТиМ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(участие в программе</a:t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 «Детская филармония»)</a:t>
            </a:r>
          </a:p>
          <a:p>
            <a:pPr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428604"/>
            <a:ext cx="828680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j-ea"/>
                <a:cs typeface="Arial"/>
              </a:rPr>
              <a:t>Представленный социальный проект поддерживают: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6" name="AutoShape 4" descr="data:image/jpeg;base64,/9j/4AAQSkZJRgABAQAAAQABAAD/2wCEAAkGBxQSERUUEhQWFBUWGB4bGBgXGSAeIBohHBgbIB8hGhwhHyogHRwlHBwgJDIkJSwrLi86HiAzODYsNygtLi4BCgoKDg0OGxAQGywmICQsLTUtNC8wLyw3LDAzNCwyLC0sLCwsLCwvLSwsLy8sLSwvLC0vLywsLCwrLCwsLC0sNP/AABEIALQBGQMBIgACEQEDEQH/xAAcAAACAwEBAQEAAAAAAAAAAAAABgQFBwMCAQj/xABMEAACAQMCBAQDBQMHCAgHAAABAgMABBESIQUGEzEiQVFhBzJxFCNCUoEVYpEkM3KCkqHBF0Njg5Ox0dMWNFNzorPh8CU1VFW0w9L/xAAaAQEAAwEBAQAAAAAAAAAAAAAAAQIDBAUG/8QANBEAAgECBAQDCAEDBQAAAAAAAAECAxEEEiExQVFhcRMigQUykaGxwdHwYhQj8TNCUsLh/9oADAMBAAIRAxEAPwDcaKKKAKKKKAKKKKAKKKKAK8TSqiszEKqgkk9gAMkn2xXulnn3xww22/8AKriOFsflyZJAd+zRxsvn3xjBoBP4/wA3S8Qgukt+tZpBGpZm8EkjTHEABBykZBDt+I5C7DOXKzu7HhcSW8l1HEQMnrTDWxJyzEu2TknNSOPcsRXMU6D7l51RWlQeLEbZT9V8qUTw7h8V46TtDHb2gQt1nGqedxq1zMxzKUQrjVkZc7bDAGh2V5HNGskTrIjbqyEEHfGxGx3rvVRwrmSzn8NvcwSEfhSRSdh5AHtiregCiik/nvnIWg6EGHu3GVU9owfxye3ovdvpkgC35i5qtLEA3MyoT8qbs7e4QZYj3xiq3lD4g2nEXMcJkSUAt05VAYqCASCCyncjbOfas34dyr1nD3EjSTSn5nyzMc+3ZQT7KMgbVd8vcqi14va6SwPTmc6dsqqqmG/d1SD9QPShW7NYoorncTqilnYKo7ljgD9TQsdKKi2l6JD4UkC/nZdIPbYBsMe/fGNjvUqgCiiigCiiigCiiigCiiigCiiigCiiigCiiigCiiigCiiigCiiigCiiigF3njhk00CmBpdUUgcxxStEZlAIZNakEHBJXcDIGdqpeAWNtcT28kHEJ5FgZn+yzSa3V9DxnWH++Vl6hBDE47bVbca4u8sj2to4QoM3Nx3FuuM4XyMxG4B2UeI+QPL4f2kPR68MCxpLkxu3imlUn+cmc7kybNj6Z32ADXVZHy9bLcSXAgjM8mNchGWOlQowT8owBsMVZ1R8d5hjiQhZFL9jg50+pPkMD1oCTxXg9rOui4hhkB8nVT/AAzuP0qrj5JhX5Li9UAjSBdzYTHYKpcgr7NmqKHjLOhkSGeWPv1EjZgdu6/ice6gip/CuZfCDGyujbjzH6b7UIuS5rHiVuP5PcJdqdtN0oV1yMAiSMBWAOGIZcnBGdxSP/0RuLaYvcnql21PPnOtj5t+X0A7ADA7VrNhdiVNQ2PmPSjiVks8MkL50yIyNg4IDAjIPkd9jQNXF34fIJIGusY6xIj9okJCf2jqf+v7V04FmfiF3c7FIgtrEdu6EvMR54LlV/1fsKl8VlHD+HOYIy/2eHEUYBJJVcINhnvjP60vcD5ssbKyjj6pDqMffI8JlkbxMdUqqPE7EljsMnPahI6XtyUHhXW5+VAcZ9yT8qjzP8MkgHjbcP8AEJJm6kgwR+VDpx92vl5+I5bxEZxgDlDMsEXUmlDu/wCID5zgkJEo3IAzpUZJ3O5JNUF7zC00jQxxSzuhw0EJAVCCdrm4zoXPhzGhJHizrBxQDGeLKSVhVpiDhunjSu+DlyQmR5qCWHpXS0vGLaJU6bkEqAwYFVIGcgDcalyCPPbO9UY43dQAdbhxWFRubeUSlAP9FoUlcfkye2xq+4ZxCK4iSaFxJG4yrL2I/wAD5EHcdqAlUUUUAUUUUAUUUUAUUUUAUUUUAUUUUAUUUUAUUV4lkCqWYgKoJJPYAdyfagPdFKltxS+vVElosVtAd0kuFZ3lHkwiVl0Ie4LNk+gr0/Fr20GbyFLiIfNNaBtSDPd4GJbSB3KMx2+WgLDmvmWHh8HWnLYJCqqjLOx8lHbsCcnbasxl+Ld5Kf5PbwRLnbqa5CR76SgB/j/jTxzrwCPi9gphdWYfe27g+EnSQAxx8rA4PmP0xSHyFyfHPJJHcKYpYQOpG4y41dsZ20nyYbUKu/As+F868UmbA+xj/USf8+m2NuLGM72JZs4fEqacjY6PHqIO/wAwz2271xbkBE3triaBx2OQ6frGwxj6YPvV9wBboRlbzol1bCtDqAZcDBKt8rZzsCR70JRwteXUjsntVYnWjh5G3Z2cHU7nzYk5rvy/AYLKBJAEMUCKwG4UqgBAI7gYqzqLxKMtEwHp/jQkVJZZeJXDQh2htowDLoOHfVnSmryyBknyBAG51D1xH4dwN0+izxhZEMis7SLKiuCysHJxqAIyMd98ivfLLiC8mibb7QFeM+RKLpdfqFCtjzGr0NUXxc54vOFzWpgRGhfVr1DOogjw6vwnTuP/AEoQaRLcImkMyqWOFBIGT6D1PsKQObeHi2vEkjGI7nVqHkJFwcgfvrkn3TPmaUvi4p4qtlLZFmZFYspBXRrCMDqOBqBXBxk9qt+PcxfaBZJIjxmLeWVwCuvphM+BmbSdTnOPIetRc2WGrSjdQb9GPXKkhYP6YH8d6YKreAQxpAnScSKwzrUghvcYrxxPi6RY1EDPb3+nrUlIU5SdkWtKPE7gi7YTRid3HTtbYHIKeEySykjCKWIUkg4CgDJbBueGcWWb5TXq+49awyaJZ4o5CAdLOA2CTjbvjIP8KEzhKDtITeL8Am4ZBJd2Olikche37RoCpJa2znpEEBivZ9PkabuUrFIbKBIxgdNST5sWALM3qzMSSfU0Xt2txE8caNKJEK5wVXDAjJdgBjf8OT7GovIV2z2MSSfzsGYJR6PCdBP0YAMPZhQoMNK/DwLXiUluNorqNp418lkRgJgu/wCIOj4HnrPnu0Uvcz2lwZbae1jjleFn1JI5TKvHg6WCtg6gp7eVAMNFKNpyj9oXq8Qedp3yxjS4kSOLPZI1jZRgDALd2IzXU8rzQDNjdzIR2iuGaeJvY6z1EHurD6GgGmiqbgHHeuXilToXMX85ETnY/K6Nga428mwPMEAjFXNAFFFFAFFFFAFFFFAFFFFAFFFFAFLPPQMi2tuf5u5ukjlH5kCSSlfoxiCn1BYedM1JHPfH7YpoimR7u3kSaOKMGRiyHdGVAzLrQsmcba80A7KMbDYUE4rjY3HUiSTSya1DaXGGXIzhh5EdiKh8z3nRsrmX/s4ZG/soTQFb8OUH7OgcLp6uqXH/AHsjPn2yGzU7jvL8dyVcFoZ0H3c8eA6d9ifxJk5KNlT6VB4Py5aw2USyxqRHAgdp9yAi58TN8oG5xsB7Cu11Pbp4utNb526h1hOx3+9Uxdt848vSgI/D+Ozwzx2t9GNcpYQzxbpNpXUdSfNE4Xcg5X0ames44LxZ5JX4hqhn1AxwRvKsUiRBj4lBJTXKQGOdGQE7dg92F+JYlcAqSAShKkqT5NpJGfoTQEstRmlni/GumcV25f48k7vGp8cYUspHYNnB9wcHt6UOiWGnGGd7HbjvL6Tp8xjKkMrqcFGXcMp8iP4EZBBBIpd0SXiILpklVDlcJgOQTpkZTnxEbgdh6Z7NPMzkWk2PNcH6EgH+4mlmO9AXFQbYOjmvJcDje2yr2pb4nEO9W17eepqiuZjIwRQSzHAA3z+lVZ9Rg6c1q2XXIfFZFuVQ/wA3OSjADwiRYyysPIEqhUgAZ8PpXjne5El9CIFe5MAk6qwrr6ZcKF1H5Qx3GM53z2rvacpq93Hbkloo1EszJIw1EoQgBUggEsxHmQGGcZrQbHhkUEYjhjSNB2VAAP7vP3radr6ckfP+0K1OOJz0dnZ/vyFbkuxlA6k0fSZvwFgxA8tRG2fYZxTkEHfAz60LGBXuqHn1qzqyzMKUOMP+z71boH+T3bJFcL+WT5YpVHc52RgN8aT5GmXil/HbwyTSsFSNSzE+gH++lLliL7RIL28GqY7xIfltlPZUXzlKnxP3zkDAwKGI6TPgUu8Rd2wVkdCucFG9fVTlW7eYNMbrkVS8UtGWN2RGkIBIRcamx5LkgZPuaG9FwXvEjgN+0qssmOpGQGI2DAgFWA8sjy8iDVpS7ydYToss1yojknZSIgdXSRF0qpYbM3ckjbLYHaoac+xLNPDPBcxNA+lmELypg/I2qMNgMMEA474oYytfQ782joTWl4uxWZYJD+aO4YJgn0WQo/6H1pnpKvbtuKtFFDFKtqsqSzTSxtGH6b61jiV9Lkl1GpsYAB8zTrQgKKKKAKKKKAKKKKAKKKKAKKKKAUCJOJzSrraKwicxkRthrl0OHy43SFWBXCnLENk42PuR+hcxcPsI4LcGIzO+jIVFdVARAV1OxJ8ROBjsc1I+GyKOE2QXt0Ez9dPi/XVmr42qGQSFF6gUqHwNQUkEgHvgkA49hQHizt3XOuVpM9sqox9NIH99VE1/DdyXVhPGykJurbdWJxjWhB7asqfMEe9MFL3MkA69pKo+8V3XPmUaJiwPtqVD9QKAhcsyHqmzui0slqA8MrE/extkKzj5TKhGkk+eGGNVWvONnLNY3EUDpHJJGVDyEhVB2YkruPDnB8jg79qQuaeISxXEdxAyrLEHUa1LKyvjKsAynuoPfuKjcS+JfVsbmC5iMMjwyKksRLISUIGfxxk5x5j3oRcZfh7aXUsZmuZxJbOum2gEKIvTGNLkeJhlR4V1HY5O5wG204VDCWMMUcZfGoogXVjOM4G+Mn+NcOXuIwzQqIGBCLGCB+HVEjqP7DKf1q0oSKvMnApJlPRZUk/CzqWHffIDA9veqbgvKnEIJmnW4tNbIIyjQyFdKsWzqEoOck+WK0IivuKG8sROUMjegr3VnxOVGjaSxVXBVvupW2Iwduqv++lXjFjcWgxKDIoH88inS23dgCTGfqceh9NSoqGi2FxUsPLNHXmjB/2pHITmeNB5EnOT6ADO9MPK/DbhyDBAMMBqmnDBcHGV07F/cLgHtkeeqCMZzgZ9cV7q8ZKK0WvM9Kv7bqVIOEIpJ+v4+dyDwnhqwKQCXdzqkkbu7YAycbAAAAAbAAAdqnUUVU8Vu+rConFuJR20LzTNpjjXUx/4epPYDzqXWQ/FDmNbqVbWHJjgk1TP+FnUYVB+bSTknsCAPKhDKPjnMMt/KJZxiJTmG3/Cnoz/AJpfrsvYetMXAeP9gTSQRXSyEjyxwwLrllbSi5wO2SWPkqjcn/Ghndm6WHG4zGWldECjJZmAGPcnaufDeb7G4m6MF1FLIQSFRtWQO+42qr5f5Dhiw90ReTjcNIo0IQcjpRnITG3i3Y47+Vd+dk6MdvdIMLZSiR1X/sijRyYA/Kj6v6tDQaKWOPp9nvbW6XZZGFrP+8smeifqs2FB9JGpkhlDqGUhlYAgjcEHsQfSln4i+K1SFT97Nc26x7+azo5O2+FRGYkdgDQDTRRRQBRRRQBRRRQBRRRQBRRRQBRRRQCZxHq8KZ5YQJrSWQFoNWJI5ZZAPuM+Fld2yUYjBJIODgMI45D+Jih9HRlP8CBn6jIqq53zqsM50fbo9eM4x05dOryx1dGM+enzxTPQFYeLatoIpJD6lTGg+rOASP6Ab6VS8cs75D9oi6M7BSHhYEHTkHTbtnCscblh4iFzgAAceMc/pGzrbxNNoyGdj048q2khWILOQQQdKkeFt8iqrh/xLkaQJJbR5xkxxzfegbd45EQg79mKmrZWaKjNq9t9uvbmUPMN2syLIhyrqGU+zDIpScVfx8Ov7iEPFZExeLBE0QIwxyChcFWUggqcEEEGqGGCRwrFemHGUDhmZwCuWSOJXZkw2dXY+XcZqlcxUJSeg7/BS6EU1zbdg4WVB/RGhgPoNH8a1sGvznazz2ssUwHTYMenIMlWIyGRgQCCVBBQgHvjddnbkr4gCL7RFdliS5lgCjJfqNlo0HmVckjOwDZJAGQsWs08r3NWorMpviRcNMFS3RUVhrOtmx+40ixmKN89wWPpsd6eeA8bS6QlQyOpxJG+NSEjIzgkEEbhlJB8jUtNF5U5R3LSis8+I/HtJ6cUk33RHWVH6UXixhJZlHVDkEYWM58S6huAV/gvG9GXC3dkq4Lv1pp1QEkBpoblQ3TJGC0e/uMEhldrhU5NZjY6j397HBG0krhEXux/97knYAbmlDjnONzbtHH9mjdmRnMhkKxsFKjMbBG8myQ2CPceKqVecZ7l0kFtE6xIZFy0wQsTgMGa3CsVXOGBK+MnPbEqDexaNGckmlv1Q1rzrCNbSxXEEaIHEkqBdeptKhUyZdTHspUE4OKhx8+Zuo7c2N2rS4I2jJVSca5UWQtGnuwH0pfn53kfMjWVuxj0uxkaZWQqDpOHtw22o4IHmcVb8ucp8Pu4vtQhmEkxbqs08ocOrFXUsHHyuCoI222qHForKnKKTfEY+cOKG1sbidfmjjYr/Sxhf/ERWIW9l00Ve+BuT3J8yfcnJrQudOXehanHEGSDWhMN5IGRyrhwgmbMqZ047sMeVINvfiZI2i0+OQRku2yE5+YqDnfAGAc6hUGbTeiOLpWi/B/goEDXrDxzkrHnPhiVsDA/fYF8+YK1nVxaTyBo4+mXJKEoJWVThs5kEXTyMdtWd6c+F8/3EarbRWkZ6KrGMyyDOkacAmABiMb4z2PoauqUmbwwdV7Lput/iatXwjOxqh5O5j+2wszJ05EYqyglhjJ0srFRlWA9B/DBPPm3mCW1aFYoVkMuvBdmUalAIQaUY6mXUwzgYRt6qld2M1FuWVbnmLlLpEi0uri1jOT0UMbopP5FljfQP3VIUeQFSOG8sJHMs8ss1zOgISSZgdAbvoRQsaEjYsFzjbO5qr4Dzm8t39muIRGzDwNGzMurQXKNqRSGCAnIyO2SNS6rnmrislrbNNFEJSpGQzaQq+bMcE4HsPPJwATRqzsHFqWV7lxRWf2HxCkE8SXVssSSAHXG7OV1tpjLL0x4WfwjHc5xkKxHGb4hXKuwa0ijCuUIaZiwYEDTpSJtT7jAXOcjGc1OR3saOhUUnG2q31Ro1FUvL3Mcd1bmY/ddPIlDHZCoyfGQFYAfiG3cdwaV+M/ElkfTBas+dxr1h2XONYjSN3Ce7afpUJNmcYOTsjQqKWuVubUu/A6dKXGQudSuAFJKPgZI1DKkBh3xgg1B5o5uuba6EMdqjKyaleSUrrwQGxhGGFLKDk53G2CMyotu3EtGlOU8iWo50Vnf+UC4LFVhtmwVwetIFOR3DGDTgHY71acI5wka9+yXMKRsw8LRuzjVhjpYGNcEqjnP+jbONqOLQdKSV/uhwoooqpmFFFFAQeNcKjuoHhlzpbG6nDKQQVZT5MrAEH2qlin4lbgI8Md8oGBKkgic483jYac+6tj2FNFfGXIwfOgMTubtZbi8ZYxGRN8iujhW6UGvDKSuov3075LZ31V5SJJrazRryGSRTEY47ZQIodwJDPKNRaRkJQ5K/MToOMjvfWSwSXdqjyBYHVYgvZUMMbAZOTqUS6QW1Z3ztgCs4vfSQTWsM8puY5YY+oo0gxxysAqDCDUdz3O4GSBkCt3l8vb7s9GTprwnJvRcur4359PwWFtf9NbuOGVmjuWRcjsQA+tl38JeOGVc53Ke2at+UeBR3N3Ms6F44lAMbqcH8KKwO2FYStoI7lCQCgFJ8FxLHxOCNmzbyy9TpkKACIpEVNYUMF07KAdOHO2xq34Xz3+z7qUG3MqyqrNofBQ9ScgAMPH84zlh+tRK6i78ylfNGE1JWefX7fck85cvQW8s1rCpjikjWVVB8MckjSKCuThRqRTtjGDjalblvLLPPmMyQRlVVjuz4JcKPzHCY9tVNfGeZre9uGmjZ1UW6KQRgowNzlXHbGHGSCRg5qg4AXhWZJPCkjCUA48laPV6g64pFwcdie29XitIvozalC6pSW9p/K7X3LnkW9siLmK6iSTSr9EuoYmOMEFUz2dtPUz3YuT5VAgv/sotLm5EoKqUuBllEgCle4xr0SIT5ruQO9IdpI6aWEjqw7adsf8AGmviZMvDIXY5dkYNqO51RSsHIxgDWw37eJayp6qV+Rx4bzRqJ8vurF1ZW5mktYNRBkbLOGO8jkGRk3OMRtLoPkQpG60485cvwQrbNbxwwYl0M2NIKtG5+8I3IDqrZPofU0s8tMgv+HAFT42IK+YNrcspPvh1H/vJdPiXOEt4sjOZgAP9VJn9MVeWlVJdDoqq2LUYcHG3yt8RR4DYfb7K5sVYFrV9dvk4HTlVx0mODhcdRNh4Rp/LXXinC0s54w66pHtcSyIuzyM7ZZj/AGtKnYD2XFWXw6cNxC8ZN1KIcjPbYDvuPErjB7YIr7z/AAhrwbgEW2Rk/wCkPYY3/j/jiIJeLbuRRUVisvC8voyt4Ny0b3hcU9sEjuDPOxLbB1+2u2mRgCzaSqkeunT2Y1pnCbBbeCOFPljUKCe5wO59ydz9aXvhb/8ALI/Do+9uPD+X+Vzbb77dqbKye5xT95o4Xdqsi4Ox/CwAypxjK5BAO9ZdzfwvpydJ16fU/m5EGFZhuNI/BIMatPY4JXYELrFVfMdpBPAYbllVZNlJYKQw3UoT+MHBGPSoKMwtIXiltpJT971GUGPuB9nlB07bamy5GO7Hv3q04JJayS3NrMelPO4NtcOoOlw8mlS2xBYjBU4DZI88VFu5ZI7iKKb+ft7hkYjw6j9nm0SL6Btm+oIqovIg8swYatXzZ3ydclbL/Sv1/B3J2wd/5P8A6m8cn8GNnahH06yS8mnsDgAAHAJCoqoCe4Udu1IPNvN6XTRNCZEjjTVqdNOrqjVrQnzW3jdh5feb7jFHwz58Ex/Z12+ssCsUrHdhjHTcncvjs34ux3GWqFuEHhTD6X1wmQ/zydSVo0BC/ihjI15OxzvnBpBXMaEczb48O/55dS14Rx9be6t7kRzMkkLROukEjcOjDJB1YUBs43OwA2GgcfvEm4XcSxMGSS1kZWHmDExFZfNbk2tw48Txya9aHSAT1HkjRnDLpDZjDEE5BGSRTrw3hpt+BTr1BIjQTSIQOyyoz4yQC2SxbOB82MbVasle64m2OjDMpR3au+V+Nn3vcSeH8TFtdiRlV3EAEKt8vULMFYnyVVZyzDcLrxvsbHl7gZvruTUxMSFurIrbsWY6tLDIV5jq+U5ji0gYMpIqGmlaRViVnl0AKvhBZcyOEQkfKx6jO25Cowxllpi5G4sI+IYUnoXq+Dt86LqjbwgAaoMgnG/TWr1o+aTR0Y2l56sk9U9ez/8Adxh59mSG3gt1CJE7YZBhR04o2YIoyBgusa6R3XUPOqTkThKXU9xLOnUVH0hHXUhYOyqTnIOmJEKqNl6rHcsCLv4h2wc26sAQxlRT6P0Hdce/3Z9v7qj/AAqxovcEEC6xkdji3gBx6jIrPTJ6nG8qw6tvmd/grfcWOcLEQT3IgYQmLTcQn5Qr6FOlPclWOnz1sO1W3N3Eo7iWzkDDxWc0hAOSod7MrkbHBwRkjyNQviFdsJ7uNdw8aAjbBYRMVGe+rxAgfvCqbhPDDbvG8oMkd1HJLGFcZAWaIDK6MHKSJpYsSFGnC750ivNB/u510o+ehJ/tm7fglcJv7GO1k60Ed1clxiPUNaoLaMlid2RBggHHzFQNzmnDkTlsRubrqmZXX7pnDB8MFBMob/OBURPXZs7saTeG8vXFxbS3MTtIyeHokuS4aON3IZpCobLZAVB8pX8QI0/k/wD6nEOxAOQe6nUThh3VhndTuOxxWDtwPPllS8rLmiiioMwooooAooooDDuK8ZgmubuYP/OS+FN8roiijy2Ngx6ZODnAYZwcgLNlaPNJ1rqSFfEhbS2WbpqioqoATjSi7/XGT2e/jNCEntjGpjMvUaSRCV1lRGqh8Y1HSfPfwj0pAs0lacR9STEuyZkfGod1+buRvjzwavnWmmxvLERainH3Vz63+rPXM1yzyxjU6v1A41fNHoDlCR+F2Z2bSdwEUkAtiunE51uikutVnA0zxyFt9xiRH0kFcbaTv2770wX3w+lW1aSNfFF94EUd9O5A9yM0vS26nSy4YYDIw9xsQe4OKhybbuZ1K8pycp8XdkiNltrVtbMwZ9cmAQr6VwIoyd5dS7FgNKguxIOAYVlx2cdOWfDIiFTGi48DsWdvVnLEvud8keHO3m6tNSue7spGo7ntsMnep3BrFp0TQucqP91MzuuhDxErxcdLbEB+ELIxMdzD02JYMS2sAnJHTCeJxnAwcHbt2Ermq/LIIRqUBVRYiT91Guk+IZ8LMUQBT4gqsWClwB4iso7eSaGSVYmRsY1lSVZFbxYO4GcZNQYbNQ0ippKghl0kYKsowRjbuCKjNpYjxLRairX3J/B+OuIUi6xhntzm1kK5U7jKNsceHIzg7Y9Dljueabi7SM3XTLQBiOnkIScjqSufDEFUY9w7YBJC0jT23kRkV5ZCwCsWYD5csTp91yfCfpUqVtS1PEuLUrarZm/fDXgzQwPLIDrmxjUCrFF1EF1PylneSTT3AcA7g0v81cciPEZVdzEI4eiQcguzHVq0jfpAHAJ+Y5xsCaZfhnzC17Yq0hzNETFKfVlAw39ZSG/U1dX/AAK3mfXLErPgLq7EgEkAkbkAk4z6n1pGVncmlUyTzblH8MLxJLHCtllnnLDzGu5ldcjbGVYHt5021D4dwuGAMIY1TUctjucDAye5wKmVUo9wqq5oSQ2svRwWCk6T2cfiX2yM4PrirWonEOIJCFMh0qzadXkDgkZ+uMD3IHnQgwO4nC39tOkxVBGzLrByPA6Ki+Z06zt+DcflFcZnUzzYfXqwwbBGrLOT38xkZ+v0Jtool6txGRskmtPIr1Vy2CN921H9ajXUIBzuT2BJJxn0yTjtVs3lsXdZeF4duO/w/BT8NLJep0pltnYMrSsVHgIwwAPzNjtgZGM+QBd+VLS2muujJKG6kDJEYy3hYdI7EgFZFWJWXGBs+M4NIN/3yCQR2IOCPoRuKn8hcb6HErd5mLxs3TPULPoMnhV0BPhYMQufys9RfSxEKqVNwtu1r2uNknS4dcNatLqPQCTOQUD6SrRCJAWICRllYkkM0gznxY72nN0MXCJLRmDP4oEOyjpyByrnzARPCRgksoG+sMXDnTjnDYWUXpVpVHgRQWkAc74C+IKdAyTgeEeeKRbr4iWMQkEXDmIdCmZnVdQO5XALsFOAdt9htsKm6tYu6kXBRa2ZL5I4nGOIRO0ow8RgQE7g51KDnsDuB77dyM1PFLuLVcdKVEMN0zQI2rKMj6vEF2CmTIGDnRpyM7Vz4Vz/AAySqP2fawlTqWSe4cIGUgqd4juDuM43GxzitQ4XZ2V6vWxbTSuFMrQPqBbQo7ggnYAAsAcAVbxLyb5mzxV6sqlve3R5iu4+LWJaFjFIGyurBMUsZyNWk7g+x8St70lcI5r+wT3CvEQ7kdSF3w0bjI1KxGJI3zkN82ADg5wupcO4ZFAGEKKgY6mx5nAGSe52AH6V54jwmCfHWiSQr8pYDK/0W7r+lUTOeMraPYxvrXF7MAuTLNL1ThSFLqqKukEgtFFhQ0hwGCBRlpNK33NDwRzw2qHSLO1aPxA5bqGAroABJAEO52GWABJDY0bhvCYLfV0YkjLbsVUAt/Sbu361G4/ZWpRp7pFKwoxLnbSoGTuPLbtVlN3T5GscQ1UjO3u2t6Gccvc0vaW8kSRjW7BkkbJVfuo0JZFXWcFCdO2dtwDkeOAcaNlcEWy9dbjQh6jvEDKWwJZCUIDSA6WIXdumOxq35U5BBkW7uXkxKjP9lLtpjaRyyjGrHgjIXHqCfTDgnLVmCD0UypDDJJwVOQcE4yCAR9BUXVtirnTytKPzKPg3P/XVgtpNLMkrxvHb+NV0MRkzSdNMHGQO+/apA51Mckcd5Zz2vVLBXd4WQBV1MXZZcqAPPHmPWmSxtYoUCRKkaDOFUADc5Ow8yTmqzjfLUF3cW00wD/Zi5VCAVYuF3YHvp05FVMQ4dzdZzyrFFNrZshSEcK+kZOhyuhtgTsTsM1eUl/FDiaWcNrcsDiC7RvD3wUkVgP6jNtTL+2Yfz/8Ahb/hQE+iiigFf4hcrm/tgIyFnibXCT2Jxhlb91l29jg+WKXuQ+CwSQOJovvI3AlilXDRuMMv+DBhsQQRWk0scoKH+2y51dW8k39o1SID9OnigSVzzx/mJbYAtlmY4RFxlj7Z2AHmx2H8KyC7aPrzaZEj8WowpDJKkTHdwZQV6a6ic+EqCGHkcX3H+IdV7qdGBk1G3t1J9W6akbEA9QlyTjIKeaimfkfk+3e2BljWSLLLCjbroUlRIR2MkuOoWO41ADAFXlHKlfidleChGN1ur+nD4/upmn2do2keRS58jEy9MIAT+JgRtuWYfQ4q75J5gW1DCOATxPKenKZAiAlFdo9ZUgsuonHpnvpOPXN1nHa3Elqy/cp97jO5t1XWwYndiZFMAJ8mUb01X/DTHwSIOB1HeGWTA21y3EbNgeQBOkAYwABUyULqxScKCnFwvZrW/PkgXmF4C7Dh8MZl+8bNyoZyTjOGj1HtsMemKWuZY3vJIpYoLe2kCFWBm2kQkFQQsWzhjkH+nnyqBxCx6t/Bb9RwHCqSrNgeFmOBt20hd84xsfIMfEPhuqQzTLczK0cbuMEjdQWG+rPfatZxpxdmd2IoYak3GSf76MQr/h8qRu7dAaVBwJixJYgAKBHu2SBiosdkRGp3O2CSCDldmBB3BBBBBplmTH2busg3zgZVum6qy99wralLDY4O+xpj5v4CkGY41wi/L57Hfc9yc53NZ1oKE7I4vaGHp0arhT2Vik+G/HjZfbm6ZkXpxSaQcAYdkd2ODhVUqWODgLTp/lCkClntoo1HcvdADYZPaI9huf8A1FZ1wS76MtwurQ01sYVPmDJKi6gP3U1N/VNXrqJrd1RR4XbA0AhliZkRiT4tOpWbSwIOB51NKCldP0LYKhCrFqW/+3uM3CvirBJvNb3FsmQDI6gqpIB+8CksgwQclcYINPkEyuodGDKwyrKcgg+YI2IrEOX7gtEWbOsu3ULd2YsclvrsceWQNsYr1NPLZp/I55INb6emCDH4z4iqMCFIXU/hxuOxrHc443lLKh65o5+EHVW3VH6O0srkiNG3wigeKSTIPhGOxGchgM8/bU13LM8nTfqqpMZV4QQgI1QlncPkEeIEDOjcZFceKQKGToKC0Ua9IP26szOqMwJIPTjikcZG5IyDjfw3DOlFr1NLcLlzIxJLnuVOSSVIyuDk75771rJRjLKzqqRpUqnhyV7bvj1trbR7aBBdLG/3nVVpjhWnZNymAEXBy2NXffOe5rj1pZRlUj7kaTIdQI8mURnB7e243xvXqe4Wchx4ldvCe4EUDeXpruMnbuIB3rtwuX7ybt/mzv6gtgj3xtk+WfarU6cZVcvA0w2Ho1MX4Ori78de+32FziDMrsjrgg4ypLLnAJXVpA1gEEr3GRXO04HNcIrRmFg+dur4lPo66cqw/v8ALNcrm8LhQcBYkVVA7DKK7t/Sd2LMe529BTtyBYLFEZZG8UmZCgTUVVdOglT4fEw3yfUVFOClPK0Z4XDwqYhwlF219PyJF2rxSSCRuo+o6pVZnDt3bMhXLONiRuRn1yKtP2XKEEmu1KEatQmJAHuen6b/AEqsvJmbpKT4Y4IggHYa4Y5HOPzM7Ek9zt6CmTlxP5BnKjxsCGO5zOR4B57HBG+2aUoRk2nyGDo0qtSaknZJta/IgcOt5Zjpia3kPos4J/hpz/dXbiHB57Y9SSNI3DKoMM332W8Q0qgD5wM49j6VXzXckrsZJpmPUYjMjEA6juFJKjH0qzk4u8sILOS6jpA9sST6+q4wBgiGNsHy623nmnlsUToOMrKzW2o0cr/Em4g0i5Ju4Dv1AB1UBHoAFkX+Dd/m2FOHEPibaKmuHVMhH84cRxgkZAZnwc+XhVsHIO4IrI7ezaZ0hj21Ak42wiKWbH6DSP6QqXxUIsngVQYysUYIUiNhErzPp3DMgZIlz8pYnGRRRWXMyKVNeE6k9tl1f4NL4L8T4Z1ZmibQgLO8J6wQDG7qoEo3znCEDGc4NSIJv2vIpPhsYysgRsa7lgQysy90hUgEA4LEb4HfK7OUrKkhklbLqkhaRmyjuAe7bBc6sAr2xtmn/kfiBtb42ZOYp1LxAdo5Bq1x7+IAqAwGSBvjOaZbxug4RlT8SHB6r6O42cbtnZ86XdfDgKe2M5zuMjcbe1U0nD5sHCSLu3YA5GNhv23xucnAOCMjDvRVDETG4fNnIVguR4SoOwTG2MY8e++ScYzviu1lYygjKuH2y/ZTuuTpzt8px6ayPKm2igE3nbhrXEimVALS1hlmZiR45TG6KMd8IpZiT5lcedYF9n4n+e6/2kn/APVb38W7x04bJFDgy3BEKrnxMHOGEa92YjbA9c+VKH/QDjP/ANwP9pv+NQwbHRRRUgKVeS9Udpc5GGS6ujj6zyMP7iDTVSvy8mi74jbNnDSLOufNJogpx7dSKT6UBmNtbstpbsynC9HDaSM6CjKc9idj/Ctj5YtulZW0Y/BBGv8AZjUf4VjYgYWiaivUgCxuAFBLBgrAkbuAVP0wDWz8vXAktLeQdnhjYf1kB/xrevuuyPQ9o+9B/wAULvxY4RHPwy4d1JaGKR0wSMELnfB8QyAcHbKqfKu3PGDwvI7Zgx/toqifEvjEsSLBEiusschlDDJZBoXSuWUAkydznt2NVq8S+08vRMT4laGKTPcNHcRo2cZwds+ffzrFHFFNNMXbGNzxeyLrjJG4B38E4/3rj9K1bmRMWVz/ANxJ/wCW1ZXZM37asg7FiNIySGx91MQA2TsB3GxznNatzN/1K5/7iT/y2rXEe+d3tRvx32Ml4sy5t9KBS3iJyc7psCCxA2x8u3bt2Gg89W2V1Yz4T29t/wDGsv6YAtj+IjxbEdgw89iDjORWx8zx5i/jTEK02ivtSOXENdvojD+HcMZv5VCHmnRHBRctpdgSowRlCPEuMbjfyw1nyuix3vT1DpMn2dNRI1fZsKuCGX58Svk7biuAnMalwcrI802jYhliQRLschS8zqQSPxEjzz9W2jiEUsT9QzanSN/CIIl8UrSN2Vcgn1HgQDc1aNtGtLbl4OPklFqNt9+K39Vp3tzOvNdpBbSytDMvWeQSomo6Rq3ZUQEZQg6dRGRpXA7mvsd0Hkt2ABBWRgD6mPR/EdQ/qBXnj0bxFW6jFQ6KTHqQOjL4e2PCoYsR5YBOa+RlI5rcspMQZlZVwMho22ydt3C71DSjUS7FakIUsXCK2Tj67O+p4mjVZ0CjGSWOfMpCg/8A3N/H3qRLLXDjUrfakdmd9as2p8nOsKAASAGwIO423qJcXFUq+++5y46/9RO/NnGQKhYr3Y5O+fMnb0GpmOB5knzrry7IC8xJH+bO5GNtZ8+58gPc/Q1V7rVI5GIZZRkYGNGWk0Bt9yyR6sgY8qm8pPvMcDIMZBzgg+Lt65zjH6+VXwy/uo39lJrGQT6/RlLwqzWWZuodMUapJKT20iJCB76vTzAanjl+4IebqA9WQBpIz2UMoMcbYYEaUAZv3j2qs4bw0FooljDH7ppUbcSTFQkURwM6CyGR++EQ+ppyvuFR29502ZTotond3z945lnZ3IXxFnYb47avpV6elRLudWFahiVHm233s/p9blZwHhdkODfari1hmkXoDU4xjMFug1ONxGurJHt2ziquG3jW3DRmGOHxtqRyygGQ5GpnJC5yMnf+6tC+EI/+Gp9I/wD8aGkrjHCUh68cKfdRSYAY6tAMgH4slgdWO+23pVcPa77Mz9myipzv/wAX/jfj/gSo+Hhn+7uLdtbMVDMV7knvv5H0rpecOlt3UzwtGWGFfurbZwrds4OcHBx7VtvA+W7e5soGmEhZkDMwmlUkkb5KuDg57dqSeL8IX+U2rEMsLaVJChiCFMYDdyUDqBgfhJ22FUjFTdloc9KhTxDcYrK7N8bPprz7lf8ADcp9sleTSQls48X77D5fVvBjG2xaqfic+qb3Uzf33Dp6nyiXzPbua5ck2M7GSQsoUrIgOMlmSNZAAPINDI5B9iNtjXDi46c2MEeEnBGPmlkft5fPUNf20+pWUEsIpJ8bP7Hu6m0xufQZ/hv/AIUzcUmeKS3nIwY21I2CR4SGYZ9SEA28s+9J7PrGj85C+vzMB28+9NnNBwFiZi2ImK5YNoGViUZ7jJkXYgdhtsMWh7kvQvhGv6atf+P1ZrPL/FnnZg5XYAgAd99/Py/xq8rN+Ur5FlVpH0hQfInJIxjbt3/up4/bUOwV9RPYKCSf4CsTiTLCiofFOKw20fUuJFiT1c4/Qep9hk0upxa54hkWY+ywZKvPKB1e3+bgO6E5B1S42IIUgihJTc5ct2s93pgR34jIM9QTygWykY6j6XGkYzpQY1H2yR2/yXL/APX33+3b/jThwTgkNohWFTljl3Ylnkb80jndm+tWNAFFFFAFK/M/8muIL/sijoXJ9I3YaXPtHJj6B3PrTRXG7tkljeORQyOpVlPYhhgg/UUBnnNfCRbXLzED7NcZLMRtGzDDqxAOlZBkq2MBi2SCy1P5O5gjtbRLe6ZkaEBEYxtiRMDp4KgqX0kKVBzkZxgipEvDby3iaDQnEbMoUEbtomVCMaCx8EwxsCSh23JO9J0vLsSSBY7bi0ZYbQ6Nca5/0qSBQdvxuf76u53ST4G7rZ4KM+Gz6ciPzVx0Xd0ZAr6YyhCnAKxRtrGpT4lknm0xqmQSCMjIIFdw28eKOW2RGaK4aIrIuNJmgeLrsu+dBAC6uxZSBvmmfg/w9llZeqGtbYEt08p1WJyDtEAkZI21s0smCQGXNN/MHI9rdW8UBQRrBgRFQMqoHy576DgZAIzgb1F1dFc8cyutEZ5YK37WspGXSNYBOfMpKB7bkgfXbua03nK9WO0kTdpJ1aKJF+Z3dSAB7DuSdgAScAVm0fI0MFz0bpvs5Zv5LcIHCvnJChzJ93OCCdJ79xncVpvHuXYry2+zzZbw4WQ4LqdONYONmxncY7mrVJ55XNcXXVepnSsZhxi0A0OoYiPxSOSCqqF0AjwgqowBls+RyRvTj8RONhUFtE330g3I36KNt1G9DjOkfiI9ASK//JHbfmHp8rf8yqjm/lyKWSC0t83d7HgSSPvpU6sfapFwQig+FSdRwPmO9JTUpXYrV4Vaqm07aXV+XWxU3vDGk6MUKxxhnjiQucKqh9ahiBkAsqgDuSMedX9n8MREJHvrmM27KGnRFdBhSzlRIZCRGXOttIUsVU7b5mJ8I4ANpNLY+ZFYEH1X7w4IO474rQJbNXiMUg6iFdLB8HUMYOryOfOonJSldFMRUjUqOcVboZBe8L6tqItEurBjhXO4TUTFqVlLBmhCZ3JXJDAEYqRa8gNdWiSWl2UchdUU4EgjkXBIDg610uARq1/rmrpvhJbZJ1k+IkagSRkkgZDgbdtgO1MHKXKK2BbpyyFGGOlnEYOc6gpJOvyyCBjypOSkkWr1o1FGy1StuZVxzhsmArIUuLclmTOc7YYJk4KMviVht5HB1ALkckk7FI0dDnDNKpRY8+cjNgKAMnHfbav0DzLypbXwBmU60BCSIcMmognHdTuB8wIpef4ZRsRruZpMHIaTEj+x+81R599H0x5JTzO73Ir1VXlnmvNx69TN15elvdEVjGGUGMhnbSBDFHJHHI+d/vXeVxgZKqDipfCuBrbtIBJ11yupwmFLIW19I51FFG2r8RycYANbXwfhMdshSIHxHU7MdTOx/E7HcnAA9AAAMAAUo8X+FlpNPJMPB1DqKafCpwAdAUrgHGo99yxzvippzyyzFsLiFRrKq1e371IPwo4WCZJXHjhYqVPfqSKrPJ6Y0FIk9Akn5jXHi/Fo7i8mljy0LQrEG7dbQ7sTGcHwEsMPgA6Dg4IJZuU+SEsJTJFK+GUqYxkIxJXDMCxywC4B22Jqs4j8KrSSZ5V8Ac50afCuwBCBSuFOM433J33wJhNRnmFCvGnW8Rpve2v3sdvhrIttw5xOyx/Z9IlyR4CltDq1fTBpR4qpuXaREdFldnUyL5F/CQuPCSB57jPkQRTxy7yFDamUazJFKhV4SD03zp8TKS2WwunO2xIOdsU7fCG13wxIySNQJO5zjZgMDO2APKlOag2ycLiI0Zyla901vwfoeuEc6dC3igW1md0jA1Fo1TIHrrL427hTSZecSZGIGmS8ldwgHdnck6tO+iNCc5J+UdzTh/kitvzD+y3/ADKseD/DS1gYkkurDDRhVVXH+kODI4/dL6T5qamNSMb5VqXp4mnSUvDi7tWu3e3okiHy5yz1eFqsbBT1RLbMRtpjURRk43KSwrue+mU+dInGuBR3FzlpJrdkDJMWQS6JO4MmgKQmx8WMY0sDpOa3xVAAAGANgB5VR8wcpW14dcilZQMLNGdLjvjfscE5AYEe1ZqWlmc0alouD1T+vMwi04L05w00sTW8Q6hmjZtLEZ0qpIB1AjVtkbAZycVcz2d1dMWit5ZMshZVAzGiAtGHyRiWR26hGdSqkOcahT/afDCFGRjNIdByDhS39p9enPqgU+hFOfDrCOCMRxLpQZ2ySSScksxJLMTuSSSe5qXLy5UWlUSp+HDa9+5kFlw++UgCwuDn3iA/UmTamrhnF762AWThczA+cbQMdvUiTf8AX+NP1FUOdIyXjPJtxxG6NwIbi1Y4xJcXK/dgjB6MUJLA4/CXQb/WtC5W5eisIBDFqbJ1O7HLSOQMsx9TgfTAFXFFCQooooAooooAooooAooooAooooDhfWcc0bRyosiMMMrDII+lZd8RuIz8DhR7KeRkeQKIZyJEQFXPgJHUHyjALkD0oooCt+HXNl5xqWSK5naKNNJK22IywIfIZ8FwPCPlKnvvWvcK4XDbR9OCNY0znCjuT3LHuzHzJyTRRQEyiiigCiiigCiiigCiiigCiiigCiiigCiiigCiiigCiiigCiiig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xQSERUUEhQWFBUWGB4bGBgXGSAeIBohHBgbIB8hGhwhHyogHRwlHBwgJDIkJSwrLi86HiAzODYsNygtLi4BCgoKDg0OGxAQGywmICQsLTUtNC8wLyw3LDAzNCwyLC0sLCwsLCwvLSwsLy8sLSwvLC0vLywsLCwrLCwsLC0sNP/AABEIALQBGQMBIgACEQEDEQH/xAAcAAACAwEBAQEAAAAAAAAAAAAABgQFBwMCAQj/xABMEAACAQMCBAQDBQMHCAgHAAABAgMABBESIQUGEzEiQVFhBzJxFCNCUoEVYpEkM3KCkqHBF0Njg5Ox0dMWNFNzorPh8CU1VFW0w9L/xAAaAQEAAwEBAQAAAAAAAAAAAAAAAQIDBAUG/8QANBEAAgECBAQDCAEDBQAAAAAAAAECAxEEEiExQVFhcRMigQUykaGxwdHwYhQj8TNCUsLh/9oADAMBAAIRAxEAPwDcaKKKAKKKKAKKKKAKKKKAK8TSqiszEKqgkk9gAMkn2xXulnn3xww22/8AKriOFsflyZJAd+zRxsvn3xjBoBP4/wA3S8Qgukt+tZpBGpZm8EkjTHEABBykZBDt+I5C7DOXKzu7HhcSW8l1HEQMnrTDWxJyzEu2TknNSOPcsRXMU6D7l51RWlQeLEbZT9V8qUTw7h8V46TtDHb2gQt1nGqedxq1zMxzKUQrjVkZc7bDAGh2V5HNGskTrIjbqyEEHfGxGx3rvVRwrmSzn8NvcwSEfhSRSdh5AHtiregCiik/nvnIWg6EGHu3GVU9owfxye3ovdvpkgC35i5qtLEA3MyoT8qbs7e4QZYj3xiq3lD4g2nEXMcJkSUAt05VAYqCASCCyncjbOfas34dyr1nD3EjSTSn5nyzMc+3ZQT7KMgbVd8vcqi14va6SwPTmc6dsqqqmG/d1SD9QPShW7NYoorncTqilnYKo7ljgD9TQsdKKi2l6JD4UkC/nZdIPbYBsMe/fGNjvUqgCiiigCiiigCiiigCiiigCiiigCiiigCiiigCiiigCiiigCiiigCiiigF3njhk00CmBpdUUgcxxStEZlAIZNakEHBJXcDIGdqpeAWNtcT28kHEJ5FgZn+yzSa3V9DxnWH++Vl6hBDE47bVbca4u8sj2to4QoM3Nx3FuuM4XyMxG4B2UeI+QPL4f2kPR68MCxpLkxu3imlUn+cmc7kybNj6Z32ADXVZHy9bLcSXAgjM8mNchGWOlQowT8owBsMVZ1R8d5hjiQhZFL9jg50+pPkMD1oCTxXg9rOui4hhkB8nVT/AAzuP0qrj5JhX5Li9UAjSBdzYTHYKpcgr7NmqKHjLOhkSGeWPv1EjZgdu6/ice6gip/CuZfCDGyujbjzH6b7UIuS5rHiVuP5PcJdqdtN0oV1yMAiSMBWAOGIZcnBGdxSP/0RuLaYvcnql21PPnOtj5t+X0A7ADA7VrNhdiVNQ2PmPSjiVks8MkL50yIyNg4IDAjIPkd9jQNXF34fIJIGusY6xIj9okJCf2jqf+v7V04FmfiF3c7FIgtrEdu6EvMR54LlV/1fsKl8VlHD+HOYIy/2eHEUYBJJVcINhnvjP60vcD5ssbKyjj6pDqMffI8JlkbxMdUqqPE7EljsMnPahI6XtyUHhXW5+VAcZ9yT8qjzP8MkgHjbcP8AEJJm6kgwR+VDpx92vl5+I5bxEZxgDlDMsEXUmlDu/wCID5zgkJEo3IAzpUZJ3O5JNUF7zC00jQxxSzuhw0EJAVCCdrm4zoXPhzGhJHizrBxQDGeLKSVhVpiDhunjSu+DlyQmR5qCWHpXS0vGLaJU6bkEqAwYFVIGcgDcalyCPPbO9UY43dQAdbhxWFRubeUSlAP9FoUlcfkye2xq+4ZxCK4iSaFxJG4yrL2I/wAD5EHcdqAlUUUUAUUUUAUUUUAUUUUAUUUUAUUUUAUUUUAUUV4lkCqWYgKoJJPYAdyfagPdFKltxS+vVElosVtAd0kuFZ3lHkwiVl0Ie4LNk+gr0/Fr20GbyFLiIfNNaBtSDPd4GJbSB3KMx2+WgLDmvmWHh8HWnLYJCqqjLOx8lHbsCcnbasxl+Ld5Kf5PbwRLnbqa5CR76SgB/j/jTxzrwCPi9gphdWYfe27g+EnSQAxx8rA4PmP0xSHyFyfHPJJHcKYpYQOpG4y41dsZ20nyYbUKu/As+F868UmbA+xj/USf8+m2NuLGM72JZs4fEqacjY6PHqIO/wAwz2271xbkBE3triaBx2OQ6frGwxj6YPvV9wBboRlbzol1bCtDqAZcDBKt8rZzsCR70JRwteXUjsntVYnWjh5G3Z2cHU7nzYk5rvy/AYLKBJAEMUCKwG4UqgBAI7gYqzqLxKMtEwHp/jQkVJZZeJXDQh2htowDLoOHfVnSmryyBknyBAG51D1xH4dwN0+izxhZEMis7SLKiuCysHJxqAIyMd98ivfLLiC8mibb7QFeM+RKLpdfqFCtjzGr0NUXxc54vOFzWpgRGhfVr1DOogjw6vwnTuP/AEoQaRLcImkMyqWOFBIGT6D1PsKQObeHi2vEkjGI7nVqHkJFwcgfvrkn3TPmaUvi4p4qtlLZFmZFYspBXRrCMDqOBqBXBxk9qt+PcxfaBZJIjxmLeWVwCuvphM+BmbSdTnOPIetRc2WGrSjdQb9GPXKkhYP6YH8d6YKreAQxpAnScSKwzrUghvcYrxxPi6RY1EDPb3+nrUlIU5SdkWtKPE7gi7YTRid3HTtbYHIKeEySykjCKWIUkg4CgDJbBueGcWWb5TXq+49awyaJZ4o5CAdLOA2CTjbvjIP8KEzhKDtITeL8Am4ZBJd2Olikche37RoCpJa2znpEEBivZ9PkabuUrFIbKBIxgdNST5sWALM3qzMSSfU0Xt2txE8caNKJEK5wVXDAjJdgBjf8OT7GovIV2z2MSSfzsGYJR6PCdBP0YAMPZhQoMNK/DwLXiUluNorqNp418lkRgJgu/wCIOj4HnrPnu0Uvcz2lwZbae1jjleFn1JI5TKvHg6WCtg6gp7eVAMNFKNpyj9oXq8Qedp3yxjS4kSOLPZI1jZRgDALd2IzXU8rzQDNjdzIR2iuGaeJvY6z1EHurD6GgGmiqbgHHeuXilToXMX85ETnY/K6Nga428mwPMEAjFXNAFFFFAFFFFAFFFFAFFFFAFFFFAFLPPQMi2tuf5u5ukjlH5kCSSlfoxiCn1BYedM1JHPfH7YpoimR7u3kSaOKMGRiyHdGVAzLrQsmcba80A7KMbDYUE4rjY3HUiSTSya1DaXGGXIzhh5EdiKh8z3nRsrmX/s4ZG/soTQFb8OUH7OgcLp6uqXH/AHsjPn2yGzU7jvL8dyVcFoZ0H3c8eA6d9ifxJk5KNlT6VB4Py5aw2USyxqRHAgdp9yAi58TN8oG5xsB7Cu11Pbp4utNb526h1hOx3+9Uxdt848vSgI/D+Ozwzx2t9GNcpYQzxbpNpXUdSfNE4Xcg5X0ames44LxZ5JX4hqhn1AxwRvKsUiRBj4lBJTXKQGOdGQE7dg92F+JYlcAqSAShKkqT5NpJGfoTQEstRmlni/GumcV25f48k7vGp8cYUspHYNnB9wcHt6UOiWGnGGd7HbjvL6Tp8xjKkMrqcFGXcMp8iP4EZBBBIpd0SXiILpklVDlcJgOQTpkZTnxEbgdh6Z7NPMzkWk2PNcH6EgH+4mlmO9AXFQbYOjmvJcDje2yr2pb4nEO9W17eepqiuZjIwRQSzHAA3z+lVZ9Rg6c1q2XXIfFZFuVQ/wA3OSjADwiRYyysPIEqhUgAZ8PpXjne5El9CIFe5MAk6qwrr6ZcKF1H5Qx3GM53z2rvacpq93Hbkloo1EszJIw1EoQgBUggEsxHmQGGcZrQbHhkUEYjhjSNB2VAAP7vP3radr6ckfP+0K1OOJz0dnZ/vyFbkuxlA6k0fSZvwFgxA8tRG2fYZxTkEHfAz60LGBXuqHn1qzqyzMKUOMP+z71boH+T3bJFcL+WT5YpVHc52RgN8aT5GmXil/HbwyTSsFSNSzE+gH++lLliL7RIL28GqY7xIfltlPZUXzlKnxP3zkDAwKGI6TPgUu8Rd2wVkdCucFG9fVTlW7eYNMbrkVS8UtGWN2RGkIBIRcamx5LkgZPuaG9FwXvEjgN+0qssmOpGQGI2DAgFWA8sjy8iDVpS7ydYToss1yojknZSIgdXSRF0qpYbM3ckjbLYHaoac+xLNPDPBcxNA+lmELypg/I2qMNgMMEA474oYytfQ782joTWl4uxWZYJD+aO4YJgn0WQo/6H1pnpKvbtuKtFFDFKtqsqSzTSxtGH6b61jiV9Lkl1GpsYAB8zTrQgKKKKAKKKKAKKKKAKKKKAKKKKAUCJOJzSrraKwicxkRthrl0OHy43SFWBXCnLENk42PuR+hcxcPsI4LcGIzO+jIVFdVARAV1OxJ8ROBjsc1I+GyKOE2QXt0Ez9dPi/XVmr42qGQSFF6gUqHwNQUkEgHvgkA49hQHizt3XOuVpM9sqox9NIH99VE1/DdyXVhPGykJurbdWJxjWhB7asqfMEe9MFL3MkA69pKo+8V3XPmUaJiwPtqVD9QKAhcsyHqmzui0slqA8MrE/extkKzj5TKhGkk+eGGNVWvONnLNY3EUDpHJJGVDyEhVB2YkruPDnB8jg79qQuaeISxXEdxAyrLEHUa1LKyvjKsAynuoPfuKjcS+JfVsbmC5iMMjwyKksRLISUIGfxxk5x5j3oRcZfh7aXUsZmuZxJbOum2gEKIvTGNLkeJhlR4V1HY5O5wG204VDCWMMUcZfGoogXVjOM4G+Mn+NcOXuIwzQqIGBCLGCB+HVEjqP7DKf1q0oSKvMnApJlPRZUk/CzqWHffIDA9veqbgvKnEIJmnW4tNbIIyjQyFdKsWzqEoOck+WK0IivuKG8sROUMjegr3VnxOVGjaSxVXBVvupW2Iwduqv++lXjFjcWgxKDIoH88inS23dgCTGfqceh9NSoqGi2FxUsPLNHXmjB/2pHITmeNB5EnOT6ADO9MPK/DbhyDBAMMBqmnDBcHGV07F/cLgHtkeeqCMZzgZ9cV7q8ZKK0WvM9Kv7bqVIOEIpJ+v4+dyDwnhqwKQCXdzqkkbu7YAycbAAAAAbAAAdqnUUVU8Vu+rConFuJR20LzTNpjjXUx/4epPYDzqXWQ/FDmNbqVbWHJjgk1TP+FnUYVB+bSTknsCAPKhDKPjnMMt/KJZxiJTmG3/Cnoz/AJpfrsvYetMXAeP9gTSQRXSyEjyxwwLrllbSi5wO2SWPkqjcn/Ghndm6WHG4zGWldECjJZmAGPcnaufDeb7G4m6MF1FLIQSFRtWQO+42qr5f5Dhiw90ReTjcNIo0IQcjpRnITG3i3Y47+Vd+dk6MdvdIMLZSiR1X/sijRyYA/Kj6v6tDQaKWOPp9nvbW6XZZGFrP+8smeifqs2FB9JGpkhlDqGUhlYAgjcEHsQfSln4i+K1SFT97Nc26x7+azo5O2+FRGYkdgDQDTRRRQBRRRQBRRRQBRRRQBRRRQBRRRQCZxHq8KZ5YQJrSWQFoNWJI5ZZAPuM+Fld2yUYjBJIODgMI45D+Jih9HRlP8CBn6jIqq53zqsM50fbo9eM4x05dOryx1dGM+enzxTPQFYeLatoIpJD6lTGg+rOASP6Ab6VS8cs75D9oi6M7BSHhYEHTkHTbtnCscblh4iFzgAAceMc/pGzrbxNNoyGdj048q2khWILOQQQdKkeFt8iqrh/xLkaQJJbR5xkxxzfegbd45EQg79mKmrZWaKjNq9t9uvbmUPMN2syLIhyrqGU+zDIpScVfx8Ov7iEPFZExeLBE0QIwxyChcFWUggqcEEEGqGGCRwrFemHGUDhmZwCuWSOJXZkw2dXY+XcZqlcxUJSeg7/BS6EU1zbdg4WVB/RGhgPoNH8a1sGvznazz2ssUwHTYMenIMlWIyGRgQCCVBBQgHvjddnbkr4gCL7RFdliS5lgCjJfqNlo0HmVckjOwDZJAGQsWs08r3NWorMpviRcNMFS3RUVhrOtmx+40ixmKN89wWPpsd6eeA8bS6QlQyOpxJG+NSEjIzgkEEbhlJB8jUtNF5U5R3LSis8+I/HtJ6cUk33RHWVH6UXixhJZlHVDkEYWM58S6huAV/gvG9GXC3dkq4Lv1pp1QEkBpoblQ3TJGC0e/uMEhldrhU5NZjY6j397HBG0krhEXux/97knYAbmlDjnONzbtHH9mjdmRnMhkKxsFKjMbBG8myQ2CPceKqVecZ7l0kFtE6xIZFy0wQsTgMGa3CsVXOGBK+MnPbEqDexaNGckmlv1Q1rzrCNbSxXEEaIHEkqBdeptKhUyZdTHspUE4OKhx8+Zuo7c2N2rS4I2jJVSca5UWQtGnuwH0pfn53kfMjWVuxj0uxkaZWQqDpOHtw22o4IHmcVb8ucp8Pu4vtQhmEkxbqs08ocOrFXUsHHyuCoI222qHForKnKKTfEY+cOKG1sbidfmjjYr/Sxhf/ERWIW9l00Ve+BuT3J8yfcnJrQudOXehanHEGSDWhMN5IGRyrhwgmbMqZ047sMeVINvfiZI2i0+OQRku2yE5+YqDnfAGAc6hUGbTeiOLpWi/B/goEDXrDxzkrHnPhiVsDA/fYF8+YK1nVxaTyBo4+mXJKEoJWVThs5kEXTyMdtWd6c+F8/3EarbRWkZ6KrGMyyDOkacAmABiMb4z2PoauqUmbwwdV7Lput/iatXwjOxqh5O5j+2wszJ05EYqyglhjJ0srFRlWA9B/DBPPm3mCW1aFYoVkMuvBdmUalAIQaUY6mXUwzgYRt6qld2M1FuWVbnmLlLpEi0uri1jOT0UMbopP5FljfQP3VIUeQFSOG8sJHMs8ss1zOgISSZgdAbvoRQsaEjYsFzjbO5qr4Dzm8t39muIRGzDwNGzMurQXKNqRSGCAnIyO2SNS6rnmrislrbNNFEJSpGQzaQq+bMcE4HsPPJwATRqzsHFqWV7lxRWf2HxCkE8SXVssSSAHXG7OV1tpjLL0x4WfwjHc5xkKxHGb4hXKuwa0ijCuUIaZiwYEDTpSJtT7jAXOcjGc1OR3saOhUUnG2q31Ro1FUvL3Mcd1bmY/ddPIlDHZCoyfGQFYAfiG3cdwaV+M/ElkfTBas+dxr1h2XONYjSN3Ce7afpUJNmcYOTsjQqKWuVubUu/A6dKXGQudSuAFJKPgZI1DKkBh3xgg1B5o5uuba6EMdqjKyaleSUrrwQGxhGGFLKDk53G2CMyotu3EtGlOU8iWo50Vnf+UC4LFVhtmwVwetIFOR3DGDTgHY71acI5wka9+yXMKRsw8LRuzjVhjpYGNcEqjnP+jbONqOLQdKSV/uhwoooqpmFFFFAQeNcKjuoHhlzpbG6nDKQQVZT5MrAEH2qlin4lbgI8Md8oGBKkgic483jYac+6tj2FNFfGXIwfOgMTubtZbi8ZYxGRN8iujhW6UGvDKSuov3075LZ31V5SJJrazRryGSRTEY47ZQIodwJDPKNRaRkJQ5K/MToOMjvfWSwSXdqjyBYHVYgvZUMMbAZOTqUS6QW1Z3ztgCs4vfSQTWsM8puY5YY+oo0gxxysAqDCDUdz3O4GSBkCt3l8vb7s9GTprwnJvRcur4359PwWFtf9NbuOGVmjuWRcjsQA+tl38JeOGVc53Ke2at+UeBR3N3Ms6F44lAMbqcH8KKwO2FYStoI7lCQCgFJ8FxLHxOCNmzbyy9TpkKACIpEVNYUMF07KAdOHO2xq34Xz3+z7qUG3MqyqrNofBQ9ScgAMPH84zlh+tRK6i78ylfNGE1JWefX7fck85cvQW8s1rCpjikjWVVB8MckjSKCuThRqRTtjGDjalblvLLPPmMyQRlVVjuz4JcKPzHCY9tVNfGeZre9uGmjZ1UW6KQRgowNzlXHbGHGSCRg5qg4AXhWZJPCkjCUA48laPV6g64pFwcdie29XitIvozalC6pSW9p/K7X3LnkW9siLmK6iSTSr9EuoYmOMEFUz2dtPUz3YuT5VAgv/sotLm5EoKqUuBllEgCle4xr0SIT5ruQO9IdpI6aWEjqw7adsf8AGmviZMvDIXY5dkYNqO51RSsHIxgDWw37eJayp6qV+Rx4bzRqJ8vurF1ZW5mktYNRBkbLOGO8jkGRk3OMRtLoPkQpG60485cvwQrbNbxwwYl0M2NIKtG5+8I3IDqrZPofU0s8tMgv+HAFT42IK+YNrcspPvh1H/vJdPiXOEt4sjOZgAP9VJn9MVeWlVJdDoqq2LUYcHG3yt8RR4DYfb7K5sVYFrV9dvk4HTlVx0mODhcdRNh4Rp/LXXinC0s54w66pHtcSyIuzyM7ZZj/AGtKnYD2XFWXw6cNxC8ZN1KIcjPbYDvuPErjB7YIr7z/AAhrwbgEW2Rk/wCkPYY3/j/jiIJeLbuRRUVisvC8voyt4Ny0b3hcU9sEjuDPOxLbB1+2u2mRgCzaSqkeunT2Y1pnCbBbeCOFPljUKCe5wO59ydz9aXvhb/8ALI/Do+9uPD+X+Vzbb77dqbKye5xT95o4Xdqsi4Ox/CwAypxjK5BAO9ZdzfwvpydJ16fU/m5EGFZhuNI/BIMatPY4JXYELrFVfMdpBPAYbllVZNlJYKQw3UoT+MHBGPSoKMwtIXiltpJT971GUGPuB9nlB07bamy5GO7Hv3q04JJayS3NrMelPO4NtcOoOlw8mlS2xBYjBU4DZI88VFu5ZI7iKKb+ft7hkYjw6j9nm0SL6Btm+oIqovIg8swYatXzZ3ydclbL/Sv1/B3J2wd/5P8A6m8cn8GNnahH06yS8mnsDgAAHAJCoqoCe4Udu1IPNvN6XTRNCZEjjTVqdNOrqjVrQnzW3jdh5feb7jFHwz58Ex/Z12+ssCsUrHdhjHTcncvjs34ux3GWqFuEHhTD6X1wmQ/zydSVo0BC/ihjI15OxzvnBpBXMaEczb48O/55dS14Rx9be6t7kRzMkkLROukEjcOjDJB1YUBs43OwA2GgcfvEm4XcSxMGSS1kZWHmDExFZfNbk2tw48Txya9aHSAT1HkjRnDLpDZjDEE5BGSRTrw3hpt+BTr1BIjQTSIQOyyoz4yQC2SxbOB82MbVasle64m2OjDMpR3au+V+Nn3vcSeH8TFtdiRlV3EAEKt8vULMFYnyVVZyzDcLrxvsbHl7gZvruTUxMSFurIrbsWY6tLDIV5jq+U5ji0gYMpIqGmlaRViVnl0AKvhBZcyOEQkfKx6jO25Cowxllpi5G4sI+IYUnoXq+Dt86LqjbwgAaoMgnG/TWr1o+aTR0Y2l56sk9U9ez/8Adxh59mSG3gt1CJE7YZBhR04o2YIoyBgusa6R3XUPOqTkThKXU9xLOnUVH0hHXUhYOyqTnIOmJEKqNl6rHcsCLv4h2wc26sAQxlRT6P0Hdce/3Z9v7qj/AAqxovcEEC6xkdji3gBx6jIrPTJ6nG8qw6tvmd/grfcWOcLEQT3IgYQmLTcQn5Qr6FOlPclWOnz1sO1W3N3Eo7iWzkDDxWc0hAOSod7MrkbHBwRkjyNQviFdsJ7uNdw8aAjbBYRMVGe+rxAgfvCqbhPDDbvG8oMkd1HJLGFcZAWaIDK6MHKSJpYsSFGnC750ivNB/u510o+ehJ/tm7fglcJv7GO1k60Ed1clxiPUNaoLaMlid2RBggHHzFQNzmnDkTlsRubrqmZXX7pnDB8MFBMob/OBURPXZs7saTeG8vXFxbS3MTtIyeHokuS4aON3IZpCobLZAVB8pX8QI0/k/wD6nEOxAOQe6nUThh3VhndTuOxxWDtwPPllS8rLmiiioMwooooAooooDDuK8ZgmubuYP/OS+FN8roiijy2Ngx6ZODnAYZwcgLNlaPNJ1rqSFfEhbS2WbpqioqoATjSi7/XGT2e/jNCEntjGpjMvUaSRCV1lRGqh8Y1HSfPfwj0pAs0lacR9STEuyZkfGod1+buRvjzwavnWmmxvLERainH3Vz63+rPXM1yzyxjU6v1A41fNHoDlCR+F2Z2bSdwEUkAtiunE51uikutVnA0zxyFt9xiRH0kFcbaTv2770wX3w+lW1aSNfFF94EUd9O5A9yM0vS26nSy4YYDIw9xsQe4OKhybbuZ1K8pycp8XdkiNltrVtbMwZ9cmAQr6VwIoyd5dS7FgNKguxIOAYVlx2cdOWfDIiFTGi48DsWdvVnLEvud8keHO3m6tNSue7spGo7ntsMnep3BrFp0TQucqP91MzuuhDxErxcdLbEB+ELIxMdzD02JYMS2sAnJHTCeJxnAwcHbt2Ermq/LIIRqUBVRYiT91Guk+IZ8LMUQBT4gqsWClwB4iso7eSaGSVYmRsY1lSVZFbxYO4GcZNQYbNQ0ippKghl0kYKsowRjbuCKjNpYjxLRairX3J/B+OuIUi6xhntzm1kK5U7jKNsceHIzg7Y9Dljueabi7SM3XTLQBiOnkIScjqSufDEFUY9w7YBJC0jT23kRkV5ZCwCsWYD5csTp91yfCfpUqVtS1PEuLUrarZm/fDXgzQwPLIDrmxjUCrFF1EF1PylneSTT3AcA7g0v81cciPEZVdzEI4eiQcguzHVq0jfpAHAJ+Y5xsCaZfhnzC17Yq0hzNETFKfVlAw39ZSG/U1dX/AAK3mfXLErPgLq7EgEkAkbkAk4z6n1pGVncmlUyTzblH8MLxJLHCtllnnLDzGu5ldcjbGVYHt5021D4dwuGAMIY1TUctjucDAye5wKmVUo9wqq5oSQ2svRwWCk6T2cfiX2yM4PrirWonEOIJCFMh0qzadXkDgkZ+uMD3IHnQgwO4nC39tOkxVBGzLrByPA6Ki+Z06zt+DcflFcZnUzzYfXqwwbBGrLOT38xkZ+v0Jtool6txGRskmtPIr1Vy2CN921H9ajXUIBzuT2BJJxn0yTjtVs3lsXdZeF4duO/w/BT8NLJep0pltnYMrSsVHgIwwAPzNjtgZGM+QBd+VLS2muujJKG6kDJEYy3hYdI7EgFZFWJWXGBs+M4NIN/3yCQR2IOCPoRuKn8hcb6HErd5mLxs3TPULPoMnhV0BPhYMQufys9RfSxEKqVNwtu1r2uNknS4dcNatLqPQCTOQUD6SrRCJAWICRllYkkM0gznxY72nN0MXCJLRmDP4oEOyjpyByrnzARPCRgksoG+sMXDnTjnDYWUXpVpVHgRQWkAc74C+IKdAyTgeEeeKRbr4iWMQkEXDmIdCmZnVdQO5XALsFOAdt9htsKm6tYu6kXBRa2ZL5I4nGOIRO0ow8RgQE7g51KDnsDuB77dyM1PFLuLVcdKVEMN0zQI2rKMj6vEF2CmTIGDnRpyM7Vz4Vz/AAySqP2fawlTqWSe4cIGUgqd4juDuM43GxzitQ4XZ2V6vWxbTSuFMrQPqBbQo7ggnYAAsAcAVbxLyb5mzxV6sqlve3R5iu4+LWJaFjFIGyurBMUsZyNWk7g+x8St70lcI5r+wT3CvEQ7kdSF3w0bjI1KxGJI3zkN82ADg5wupcO4ZFAGEKKgY6mx5nAGSe52AH6V54jwmCfHWiSQr8pYDK/0W7r+lUTOeMraPYxvrXF7MAuTLNL1ThSFLqqKukEgtFFhQ0hwGCBRlpNK33NDwRzw2qHSLO1aPxA5bqGAroABJAEO52GWABJDY0bhvCYLfV0YkjLbsVUAt/Sbu361G4/ZWpRp7pFKwoxLnbSoGTuPLbtVlN3T5GscQ1UjO3u2t6Gccvc0vaW8kSRjW7BkkbJVfuo0JZFXWcFCdO2dtwDkeOAcaNlcEWy9dbjQh6jvEDKWwJZCUIDSA6WIXdumOxq35U5BBkW7uXkxKjP9lLtpjaRyyjGrHgjIXHqCfTDgnLVmCD0UypDDJJwVOQcE4yCAR9BUXVtirnTytKPzKPg3P/XVgtpNLMkrxvHb+NV0MRkzSdNMHGQO+/apA51Mckcd5Zz2vVLBXd4WQBV1MXZZcqAPPHmPWmSxtYoUCRKkaDOFUADc5Ow8yTmqzjfLUF3cW00wD/Zi5VCAVYuF3YHvp05FVMQ4dzdZzyrFFNrZshSEcK+kZOhyuhtgTsTsM1eUl/FDiaWcNrcsDiC7RvD3wUkVgP6jNtTL+2Yfz/8Ahb/hQE+iiigFf4hcrm/tgIyFnibXCT2Jxhlb91l29jg+WKXuQ+CwSQOJovvI3AlilXDRuMMv+DBhsQQRWk0scoKH+2y51dW8k39o1SID9OnigSVzzx/mJbYAtlmY4RFxlj7Z2AHmx2H8KyC7aPrzaZEj8WowpDJKkTHdwZQV6a6ic+EqCGHkcX3H+IdV7qdGBk1G3t1J9W6akbEA9QlyTjIKeaimfkfk+3e2BljWSLLLCjbroUlRIR2MkuOoWO41ADAFXlHKlfidleChGN1ur+nD4/upmn2do2keRS58jEy9MIAT+JgRtuWYfQ4q75J5gW1DCOATxPKenKZAiAlFdo9ZUgsuonHpnvpOPXN1nHa3Elqy/cp97jO5t1XWwYndiZFMAJ8mUb01X/DTHwSIOB1HeGWTA21y3EbNgeQBOkAYwABUyULqxScKCnFwvZrW/PkgXmF4C7Dh8MZl+8bNyoZyTjOGj1HtsMemKWuZY3vJIpYoLe2kCFWBm2kQkFQQsWzhjkH+nnyqBxCx6t/Bb9RwHCqSrNgeFmOBt20hd84xsfIMfEPhuqQzTLczK0cbuMEjdQWG+rPfatZxpxdmd2IoYak3GSf76MQr/h8qRu7dAaVBwJixJYgAKBHu2SBiosdkRGp3O2CSCDldmBB3BBBBBplmTH2busg3zgZVum6qy99wralLDY4O+xpj5v4CkGY41wi/L57Hfc9yc53NZ1oKE7I4vaGHp0arhT2Vik+G/HjZfbm6ZkXpxSaQcAYdkd2ODhVUqWODgLTp/lCkClntoo1HcvdADYZPaI9huf8A1FZ1wS76MtwurQ01sYVPmDJKi6gP3U1N/VNXrqJrd1RR4XbA0AhliZkRiT4tOpWbSwIOB51NKCldP0LYKhCrFqW/+3uM3CvirBJvNb3FsmQDI6gqpIB+8CksgwQclcYINPkEyuodGDKwyrKcgg+YI2IrEOX7gtEWbOsu3ULd2YsclvrsceWQNsYr1NPLZp/I55INb6emCDH4z4iqMCFIXU/hxuOxrHc443lLKh65o5+EHVW3VH6O0srkiNG3wigeKSTIPhGOxGchgM8/bU13LM8nTfqqpMZV4QQgI1QlncPkEeIEDOjcZFceKQKGToKC0Ua9IP26szOqMwJIPTjikcZG5IyDjfw3DOlFr1NLcLlzIxJLnuVOSSVIyuDk75771rJRjLKzqqRpUqnhyV7bvj1trbR7aBBdLG/3nVVpjhWnZNymAEXBy2NXffOe5rj1pZRlUj7kaTIdQI8mURnB7e243xvXqe4Wchx4ldvCe4EUDeXpruMnbuIB3rtwuX7ybt/mzv6gtgj3xtk+WfarU6cZVcvA0w2Ho1MX4Ori78de+32FziDMrsjrgg4ypLLnAJXVpA1gEEr3GRXO04HNcIrRmFg+dur4lPo66cqw/v8ALNcrm8LhQcBYkVVA7DKK7t/Sd2LMe529BTtyBYLFEZZG8UmZCgTUVVdOglT4fEw3yfUVFOClPK0Z4XDwqYhwlF219PyJF2rxSSCRuo+o6pVZnDt3bMhXLONiRuRn1yKtP2XKEEmu1KEatQmJAHuen6b/AEqsvJmbpKT4Y4IggHYa4Y5HOPzM7Ek9zt6CmTlxP5BnKjxsCGO5zOR4B57HBG+2aUoRk2nyGDo0qtSaknZJta/IgcOt5Zjpia3kPos4J/hpz/dXbiHB57Y9SSNI3DKoMM332W8Q0qgD5wM49j6VXzXckrsZJpmPUYjMjEA6juFJKjH0qzk4u8sILOS6jpA9sST6+q4wBgiGNsHy623nmnlsUToOMrKzW2o0cr/Em4g0i5Ju4Dv1AB1UBHoAFkX+Dd/m2FOHEPibaKmuHVMhH84cRxgkZAZnwc+XhVsHIO4IrI7ezaZ0hj21Ak42wiKWbH6DSP6QqXxUIsngVQYysUYIUiNhErzPp3DMgZIlz8pYnGRRRWXMyKVNeE6k9tl1f4NL4L8T4Z1ZmibQgLO8J6wQDG7qoEo3znCEDGc4NSIJv2vIpPhsYysgRsa7lgQysy90hUgEA4LEb4HfK7OUrKkhklbLqkhaRmyjuAe7bBc6sAr2xtmn/kfiBtb42ZOYp1LxAdo5Bq1x7+IAqAwGSBvjOaZbxug4RlT8SHB6r6O42cbtnZ86XdfDgKe2M5zuMjcbe1U0nD5sHCSLu3YA5GNhv23xucnAOCMjDvRVDETG4fNnIVguR4SoOwTG2MY8e++ScYzviu1lYygjKuH2y/ZTuuTpzt8px6ayPKm2igE3nbhrXEimVALS1hlmZiR45TG6KMd8IpZiT5lcedYF9n4n+e6/2kn/APVb38W7x04bJFDgy3BEKrnxMHOGEa92YjbA9c+VKH/QDjP/ANwP9pv+NQwbHRRRUgKVeS9Udpc5GGS6ujj6zyMP7iDTVSvy8mi74jbNnDSLOufNJogpx7dSKT6UBmNtbstpbsynC9HDaSM6CjKc9idj/Ctj5YtulZW0Y/BBGv8AZjUf4VjYgYWiaivUgCxuAFBLBgrAkbuAVP0wDWz8vXAktLeQdnhjYf1kB/xrevuuyPQ9o+9B/wAULvxY4RHPwy4d1JaGKR0wSMELnfB8QyAcHbKqfKu3PGDwvI7Zgx/toqifEvjEsSLBEiusschlDDJZBoXSuWUAkydznt2NVq8S+08vRMT4laGKTPcNHcRo2cZwds+ffzrFHFFNNMXbGNzxeyLrjJG4B38E4/3rj9K1bmRMWVz/ANxJ/wCW1ZXZM37asg7FiNIySGx91MQA2TsB3GxznNatzN/1K5/7iT/y2rXEe+d3tRvx32Ml4sy5t9KBS3iJyc7psCCxA2x8u3bt2Gg89W2V1Yz4T29t/wDGsv6YAtj+IjxbEdgw89iDjORWx8zx5i/jTEK02ivtSOXENdvojD+HcMZv5VCHmnRHBRctpdgSowRlCPEuMbjfyw1nyuix3vT1DpMn2dNRI1fZsKuCGX58Svk7biuAnMalwcrI802jYhliQRLschS8zqQSPxEjzz9W2jiEUsT9QzanSN/CIIl8UrSN2Vcgn1HgQDc1aNtGtLbl4OPklFqNt9+K39Vp3tzOvNdpBbSytDMvWeQSomo6Rq3ZUQEZQg6dRGRpXA7mvsd0Hkt2ABBWRgD6mPR/EdQ/qBXnj0bxFW6jFQ6KTHqQOjL4e2PCoYsR5YBOa+RlI5rcspMQZlZVwMho22ydt3C71DSjUS7FakIUsXCK2Tj67O+p4mjVZ0CjGSWOfMpCg/8A3N/H3qRLLXDjUrfakdmd9as2p8nOsKAASAGwIO423qJcXFUq+++5y46/9RO/NnGQKhYr3Y5O+fMnb0GpmOB5knzrry7IC8xJH+bO5GNtZ8+58gPc/Q1V7rVI5GIZZRkYGNGWk0Bt9yyR6sgY8qm8pPvMcDIMZBzgg+Lt65zjH6+VXwy/uo39lJrGQT6/RlLwqzWWZuodMUapJKT20iJCB76vTzAanjl+4IebqA9WQBpIz2UMoMcbYYEaUAZv3j2qs4bw0FooljDH7ppUbcSTFQkURwM6CyGR++EQ+ppyvuFR29502ZTotond3z945lnZ3IXxFnYb47avpV6elRLudWFahiVHm233s/p9blZwHhdkODfari1hmkXoDU4xjMFug1ONxGurJHt2ziquG3jW3DRmGOHxtqRyygGQ5GpnJC5yMnf+6tC+EI/+Gp9I/wD8aGkrjHCUh68cKfdRSYAY6tAMgH4slgdWO+23pVcPa77Mz9myipzv/wAX/jfj/gSo+Hhn+7uLdtbMVDMV7knvv5H0rpecOlt3UzwtGWGFfurbZwrds4OcHBx7VtvA+W7e5soGmEhZkDMwmlUkkb5KuDg57dqSeL8IX+U2rEMsLaVJChiCFMYDdyUDqBgfhJ22FUjFTdloc9KhTxDcYrK7N8bPprz7lf8ADcp9sleTSQls48X77D5fVvBjG2xaqfic+qb3Uzf33Dp6nyiXzPbua5ck2M7GSQsoUrIgOMlmSNZAAPINDI5B9iNtjXDi46c2MEeEnBGPmlkft5fPUNf20+pWUEsIpJ8bP7Hu6m0xufQZ/hv/AIUzcUmeKS3nIwY21I2CR4SGYZ9SEA28s+9J7PrGj85C+vzMB28+9NnNBwFiZi2ImK5YNoGViUZ7jJkXYgdhtsMWh7kvQvhGv6atf+P1ZrPL/FnnZg5XYAgAd99/Py/xq8rN+Ur5FlVpH0hQfInJIxjbt3/up4/bUOwV9RPYKCSf4CsTiTLCiofFOKw20fUuJFiT1c4/Qep9hk0upxa54hkWY+ywZKvPKB1e3+bgO6E5B1S42IIUgihJTc5ct2s93pgR34jIM9QTygWykY6j6XGkYzpQY1H2yR2/yXL/APX33+3b/jThwTgkNohWFTljl3Ylnkb80jndm+tWNAFFFFAFK/M/8muIL/sijoXJ9I3YaXPtHJj6B3PrTRXG7tkljeORQyOpVlPYhhgg/UUBnnNfCRbXLzED7NcZLMRtGzDDqxAOlZBkq2MBi2SCy1P5O5gjtbRLe6ZkaEBEYxtiRMDp4KgqX0kKVBzkZxgipEvDby3iaDQnEbMoUEbtomVCMaCx8EwxsCSh23JO9J0vLsSSBY7bi0ZYbQ6Nca5/0qSBQdvxuf76u53ST4G7rZ4KM+Gz6ciPzVx0Xd0ZAr6YyhCnAKxRtrGpT4lknm0xqmQSCMjIIFdw28eKOW2RGaK4aIrIuNJmgeLrsu+dBAC6uxZSBvmmfg/w9llZeqGtbYEt08p1WJyDtEAkZI21s0smCQGXNN/MHI9rdW8UBQRrBgRFQMqoHy576DgZAIzgb1F1dFc8cyutEZ5YK37WspGXSNYBOfMpKB7bkgfXbua03nK9WO0kTdpJ1aKJF+Z3dSAB7DuSdgAScAVm0fI0MFz0bpvs5Zv5LcIHCvnJChzJ93OCCdJ79xncVpvHuXYry2+zzZbw4WQ4LqdONYONmxncY7mrVJ55XNcXXVepnSsZhxi0A0OoYiPxSOSCqqF0AjwgqowBls+RyRvTj8RONhUFtE330g3I36KNt1G9DjOkfiI9ASK//JHbfmHp8rf8yqjm/lyKWSC0t83d7HgSSPvpU6sfapFwQig+FSdRwPmO9JTUpXYrV4Vaqm07aXV+XWxU3vDGk6MUKxxhnjiQucKqh9ahiBkAsqgDuSMedX9n8MREJHvrmM27KGnRFdBhSzlRIZCRGXOttIUsVU7b5mJ8I4ANpNLY+ZFYEH1X7w4IO474rQJbNXiMUg6iFdLB8HUMYOryOfOonJSldFMRUjUqOcVboZBe8L6tqItEurBjhXO4TUTFqVlLBmhCZ3JXJDAEYqRa8gNdWiSWl2UchdUU4EgjkXBIDg610uARq1/rmrpvhJbZJ1k+IkagSRkkgZDgbdtgO1MHKXKK2BbpyyFGGOlnEYOc6gpJOvyyCBjypOSkkWr1o1FGy1StuZVxzhsmArIUuLclmTOc7YYJk4KMviVht5HB1ALkckk7FI0dDnDNKpRY8+cjNgKAMnHfbav0DzLypbXwBmU60BCSIcMmognHdTuB8wIpef4ZRsRruZpMHIaTEj+x+81R599H0x5JTzO73Ir1VXlnmvNx69TN15elvdEVjGGUGMhnbSBDFHJHHI+d/vXeVxgZKqDipfCuBrbtIBJ11yupwmFLIW19I51FFG2r8RycYANbXwfhMdshSIHxHU7MdTOx/E7HcnAA9AAAMAAUo8X+FlpNPJMPB1DqKafCpwAdAUrgHGo99yxzvippzyyzFsLiFRrKq1e371IPwo4WCZJXHjhYqVPfqSKrPJ6Y0FIk9Akn5jXHi/Fo7i8mljy0LQrEG7dbQ7sTGcHwEsMPgA6Dg4IJZuU+SEsJTJFK+GUqYxkIxJXDMCxywC4B22Jqs4j8KrSSZ5V8Ac50afCuwBCBSuFOM433J33wJhNRnmFCvGnW8Rpve2v3sdvhrIttw5xOyx/Z9IlyR4CltDq1fTBpR4qpuXaREdFldnUyL5F/CQuPCSB57jPkQRTxy7yFDamUazJFKhV4SD03zp8TKS2WwunO2xIOdsU7fCG13wxIySNQJO5zjZgMDO2APKlOag2ycLiI0Zyla901vwfoeuEc6dC3igW1md0jA1Fo1TIHrrL427hTSZecSZGIGmS8ldwgHdnck6tO+iNCc5J+UdzTh/kitvzD+y3/ADKseD/DS1gYkkurDDRhVVXH+kODI4/dL6T5qamNSMb5VqXp4mnSUvDi7tWu3e3okiHy5yz1eFqsbBT1RLbMRtpjURRk43KSwrue+mU+dInGuBR3FzlpJrdkDJMWQS6JO4MmgKQmx8WMY0sDpOa3xVAAAGANgB5VR8wcpW14dcilZQMLNGdLjvjfscE5AYEe1ZqWlmc0alouD1T+vMwi04L05w00sTW8Q6hmjZtLEZ0qpIB1AjVtkbAZycVcz2d1dMWit5ZMshZVAzGiAtGHyRiWR26hGdSqkOcahT/afDCFGRjNIdByDhS39p9enPqgU+hFOfDrCOCMRxLpQZ2ySSScksxJLMTuSSSe5qXLy5UWlUSp+HDa9+5kFlw++UgCwuDn3iA/UmTamrhnF762AWThczA+cbQMdvUiTf8AX+NP1FUOdIyXjPJtxxG6NwIbi1Y4xJcXK/dgjB6MUJLA4/CXQb/WtC5W5eisIBDFqbJ1O7HLSOQMsx9TgfTAFXFFCQooooAooooAooooAooooAooooDhfWcc0bRyosiMMMrDII+lZd8RuIz8DhR7KeRkeQKIZyJEQFXPgJHUHyjALkD0oooCt+HXNl5xqWSK5naKNNJK22IywIfIZ8FwPCPlKnvvWvcK4XDbR9OCNY0znCjuT3LHuzHzJyTRRQEyiiigCiiigCiiigCiiigCiiigCiiigCiiigCiiigCiiigCiiig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data:image/jpeg;base64,/9j/4AAQSkZJRgABAQAAAQABAAD/2wCEAAkGBxQSERUUEhQWFBUWGB4bGBgXGSAeIBohHBgbIB8hGhwhHyogHRwlHBwgJDIkJSwrLi86HiAzODYsNygtLi4BCgoKDg0OGxAQGywmICQsLTUtNC8wLyw3LDAzNCwyLC0sLCwsLCwvLSwsLy8sLSwvLC0vLywsLCwrLCwsLC0sNP/AABEIALQBGQMBIgACEQEDEQH/xAAcAAACAwEBAQEAAAAAAAAAAAAABgQFBwMCAQj/xABMEAACAQMCBAQDBQMHCAgHAAABAgMABBESIQUGEzEiQVFhBzJxFCNCUoEVYpEkM3KCkqHBF0Njg5Ox0dMWNFNzorPh8CU1VFW0w9L/xAAaAQEAAwEBAQAAAAAAAAAAAAAAAQIDBAUG/8QANBEAAgECBAQDCAEDBQAAAAAAAAECAxEEEiExQVFhcRMigQUykaGxwdHwYhQj8TNCUsLh/9oADAMBAAIRAxEAPwDcaKKKAKKKKAKKKKAKKKKAK8TSqiszEKqgkk9gAMkn2xXulnn3xww22/8AKriOFsflyZJAd+zRxsvn3xjBoBP4/wA3S8Qgukt+tZpBGpZm8EkjTHEABBykZBDt+I5C7DOXKzu7HhcSW8l1HEQMnrTDWxJyzEu2TknNSOPcsRXMU6D7l51RWlQeLEbZT9V8qUTw7h8V46TtDHb2gQt1nGqedxq1zMxzKUQrjVkZc7bDAGh2V5HNGskTrIjbqyEEHfGxGx3rvVRwrmSzn8NvcwSEfhSRSdh5AHtiregCiik/nvnIWg6EGHu3GVU9owfxye3ovdvpkgC35i5qtLEA3MyoT8qbs7e4QZYj3xiq3lD4g2nEXMcJkSUAt05VAYqCASCCyncjbOfas34dyr1nD3EjSTSn5nyzMc+3ZQT7KMgbVd8vcqi14va6SwPTmc6dsqqqmG/d1SD9QPShW7NYoorncTqilnYKo7ljgD9TQsdKKi2l6JD4UkC/nZdIPbYBsMe/fGNjvUqgCiiigCiiigCiiigCiiigCiiigCiiigCiiigCiiigCiiigCiiigCiiigF3njhk00CmBpdUUgcxxStEZlAIZNakEHBJXcDIGdqpeAWNtcT28kHEJ5FgZn+yzSa3V9DxnWH++Vl6hBDE47bVbca4u8sj2to4QoM3Nx3FuuM4XyMxG4B2UeI+QPL4f2kPR68MCxpLkxu3imlUn+cmc7kybNj6Z32ADXVZHy9bLcSXAgjM8mNchGWOlQowT8owBsMVZ1R8d5hjiQhZFL9jg50+pPkMD1oCTxXg9rOui4hhkB8nVT/AAzuP0qrj5JhX5Li9UAjSBdzYTHYKpcgr7NmqKHjLOhkSGeWPv1EjZgdu6/ice6gip/CuZfCDGyujbjzH6b7UIuS5rHiVuP5PcJdqdtN0oV1yMAiSMBWAOGIZcnBGdxSP/0RuLaYvcnql21PPnOtj5t+X0A7ADA7VrNhdiVNQ2PmPSjiVks8MkL50yIyNg4IDAjIPkd9jQNXF34fIJIGusY6xIj9okJCf2jqf+v7V04FmfiF3c7FIgtrEdu6EvMR54LlV/1fsKl8VlHD+HOYIy/2eHEUYBJJVcINhnvjP60vcD5ssbKyjj6pDqMffI8JlkbxMdUqqPE7EljsMnPahI6XtyUHhXW5+VAcZ9yT8qjzP8MkgHjbcP8AEJJm6kgwR+VDpx92vl5+I5bxEZxgDlDMsEXUmlDu/wCID5zgkJEo3IAzpUZJ3O5JNUF7zC00jQxxSzuhw0EJAVCCdrm4zoXPhzGhJHizrBxQDGeLKSVhVpiDhunjSu+DlyQmR5qCWHpXS0vGLaJU6bkEqAwYFVIGcgDcalyCPPbO9UY43dQAdbhxWFRubeUSlAP9FoUlcfkye2xq+4ZxCK4iSaFxJG4yrL2I/wAD5EHcdqAlUUUUAUUUUAUUUUAUUUUAUUUUAUUUUAUUUUAUUV4lkCqWYgKoJJPYAdyfagPdFKltxS+vVElosVtAd0kuFZ3lHkwiVl0Ie4LNk+gr0/Fr20GbyFLiIfNNaBtSDPd4GJbSB3KMx2+WgLDmvmWHh8HWnLYJCqqjLOx8lHbsCcnbasxl+Ld5Kf5PbwRLnbqa5CR76SgB/j/jTxzrwCPi9gphdWYfe27g+EnSQAxx8rA4PmP0xSHyFyfHPJJHcKYpYQOpG4y41dsZ20nyYbUKu/As+F868UmbA+xj/USf8+m2NuLGM72JZs4fEqacjY6PHqIO/wAwz2271xbkBE3triaBx2OQ6frGwxj6YPvV9wBboRlbzol1bCtDqAZcDBKt8rZzsCR70JRwteXUjsntVYnWjh5G3Z2cHU7nzYk5rvy/AYLKBJAEMUCKwG4UqgBAI7gYqzqLxKMtEwHp/jQkVJZZeJXDQh2htowDLoOHfVnSmryyBknyBAG51D1xH4dwN0+izxhZEMis7SLKiuCysHJxqAIyMd98ivfLLiC8mibb7QFeM+RKLpdfqFCtjzGr0NUXxc54vOFzWpgRGhfVr1DOogjw6vwnTuP/AEoQaRLcImkMyqWOFBIGT6D1PsKQObeHi2vEkjGI7nVqHkJFwcgfvrkn3TPmaUvi4p4qtlLZFmZFYspBXRrCMDqOBqBXBxk9qt+PcxfaBZJIjxmLeWVwCuvphM+BmbSdTnOPIetRc2WGrSjdQb9GPXKkhYP6YH8d6YKreAQxpAnScSKwzrUghvcYrxxPi6RY1EDPb3+nrUlIU5SdkWtKPE7gi7YTRid3HTtbYHIKeEySykjCKWIUkg4CgDJbBueGcWWb5TXq+49awyaJZ4o5CAdLOA2CTjbvjIP8KEzhKDtITeL8Am4ZBJd2Olikche37RoCpJa2znpEEBivZ9PkabuUrFIbKBIxgdNST5sWALM3qzMSSfU0Xt2txE8caNKJEK5wVXDAjJdgBjf8OT7GovIV2z2MSSfzsGYJR6PCdBP0YAMPZhQoMNK/DwLXiUluNorqNp418lkRgJgu/wCIOj4HnrPnu0Uvcz2lwZbae1jjleFn1JI5TKvHg6WCtg6gp7eVAMNFKNpyj9oXq8Qedp3yxjS4kSOLPZI1jZRgDALd2IzXU8rzQDNjdzIR2iuGaeJvY6z1EHurD6GgGmiqbgHHeuXilToXMX85ETnY/K6Nga428mwPMEAjFXNAFFFFAFFFFAFFFFAFFFFAFFFFAFLPPQMi2tuf5u5ukjlH5kCSSlfoxiCn1BYedM1JHPfH7YpoimR7u3kSaOKMGRiyHdGVAzLrQsmcba80A7KMbDYUE4rjY3HUiSTSya1DaXGGXIzhh5EdiKh8z3nRsrmX/s4ZG/soTQFb8OUH7OgcLp6uqXH/AHsjPn2yGzU7jvL8dyVcFoZ0H3c8eA6d9ifxJk5KNlT6VB4Py5aw2USyxqRHAgdp9yAi58TN8oG5xsB7Cu11Pbp4utNb526h1hOx3+9Uxdt848vSgI/D+Ozwzx2t9GNcpYQzxbpNpXUdSfNE4Xcg5X0ames44LxZ5JX4hqhn1AxwRvKsUiRBj4lBJTXKQGOdGQE7dg92F+JYlcAqSAShKkqT5NpJGfoTQEstRmlni/GumcV25f48k7vGp8cYUspHYNnB9wcHt6UOiWGnGGd7HbjvL6Tp8xjKkMrqcFGXcMp8iP4EZBBBIpd0SXiILpklVDlcJgOQTpkZTnxEbgdh6Z7NPMzkWk2PNcH6EgH+4mlmO9AXFQbYOjmvJcDje2yr2pb4nEO9W17eepqiuZjIwRQSzHAA3z+lVZ9Rg6c1q2XXIfFZFuVQ/wA3OSjADwiRYyysPIEqhUgAZ8PpXjne5El9CIFe5MAk6qwrr6ZcKF1H5Qx3GM53z2rvacpq93Hbkloo1EszJIw1EoQgBUggEsxHmQGGcZrQbHhkUEYjhjSNB2VAAP7vP3radr6ckfP+0K1OOJz0dnZ/vyFbkuxlA6k0fSZvwFgxA8tRG2fYZxTkEHfAz60LGBXuqHn1qzqyzMKUOMP+z71boH+T3bJFcL+WT5YpVHc52RgN8aT5GmXil/HbwyTSsFSNSzE+gH++lLliL7RIL28GqY7xIfltlPZUXzlKnxP3zkDAwKGI6TPgUu8Rd2wVkdCucFG9fVTlW7eYNMbrkVS8UtGWN2RGkIBIRcamx5LkgZPuaG9FwXvEjgN+0qssmOpGQGI2DAgFWA8sjy8iDVpS7ydYToss1yojknZSIgdXSRF0qpYbM3ckjbLYHaoac+xLNPDPBcxNA+lmELypg/I2qMNgMMEA474oYytfQ782joTWl4uxWZYJD+aO4YJgn0WQo/6H1pnpKvbtuKtFFDFKtqsqSzTSxtGH6b61jiV9Lkl1GpsYAB8zTrQgKKKKAKKKKAKKKKAKKKKAKKKKAUCJOJzSrraKwicxkRthrl0OHy43SFWBXCnLENk42PuR+hcxcPsI4LcGIzO+jIVFdVARAV1OxJ8ROBjsc1I+GyKOE2QXt0Ez9dPi/XVmr42qGQSFF6gUqHwNQUkEgHvgkA49hQHizt3XOuVpM9sqox9NIH99VE1/DdyXVhPGykJurbdWJxjWhB7asqfMEe9MFL3MkA69pKo+8V3XPmUaJiwPtqVD9QKAhcsyHqmzui0slqA8MrE/extkKzj5TKhGkk+eGGNVWvONnLNY3EUDpHJJGVDyEhVB2YkruPDnB8jg79qQuaeISxXEdxAyrLEHUa1LKyvjKsAynuoPfuKjcS+JfVsbmC5iMMjwyKksRLISUIGfxxk5x5j3oRcZfh7aXUsZmuZxJbOum2gEKIvTGNLkeJhlR4V1HY5O5wG204VDCWMMUcZfGoogXVjOM4G+Mn+NcOXuIwzQqIGBCLGCB+HVEjqP7DKf1q0oSKvMnApJlPRZUk/CzqWHffIDA9veqbgvKnEIJmnW4tNbIIyjQyFdKsWzqEoOck+WK0IivuKG8sROUMjegr3VnxOVGjaSxVXBVvupW2Iwduqv++lXjFjcWgxKDIoH88inS23dgCTGfqceh9NSoqGi2FxUsPLNHXmjB/2pHITmeNB5EnOT6ADO9MPK/DbhyDBAMMBqmnDBcHGV07F/cLgHtkeeqCMZzgZ9cV7q8ZKK0WvM9Kv7bqVIOEIpJ+v4+dyDwnhqwKQCXdzqkkbu7YAycbAAAAAbAAAdqnUUVU8Vu+rConFuJR20LzTNpjjXUx/4epPYDzqXWQ/FDmNbqVbWHJjgk1TP+FnUYVB+bSTknsCAPKhDKPjnMMt/KJZxiJTmG3/Cnoz/AJpfrsvYetMXAeP9gTSQRXSyEjyxwwLrllbSi5wO2SWPkqjcn/Ghndm6WHG4zGWldECjJZmAGPcnaufDeb7G4m6MF1FLIQSFRtWQO+42qr5f5Dhiw90ReTjcNIo0IQcjpRnITG3i3Y47+Vd+dk6MdvdIMLZSiR1X/sijRyYA/Kj6v6tDQaKWOPp9nvbW6XZZGFrP+8smeifqs2FB9JGpkhlDqGUhlYAgjcEHsQfSln4i+K1SFT97Nc26x7+azo5O2+FRGYkdgDQDTRRRQBRRRQBRRRQBRRRQBRRRQBRRRQCZxHq8KZ5YQJrSWQFoNWJI5ZZAPuM+Fld2yUYjBJIODgMI45D+Jih9HRlP8CBn6jIqq53zqsM50fbo9eM4x05dOryx1dGM+enzxTPQFYeLatoIpJD6lTGg+rOASP6Ab6VS8cs75D9oi6M7BSHhYEHTkHTbtnCscblh4iFzgAAceMc/pGzrbxNNoyGdj048q2khWILOQQQdKkeFt8iqrh/xLkaQJJbR5xkxxzfegbd45EQg79mKmrZWaKjNq9t9uvbmUPMN2syLIhyrqGU+zDIpScVfx8Ov7iEPFZExeLBE0QIwxyChcFWUggqcEEEGqGGCRwrFemHGUDhmZwCuWSOJXZkw2dXY+XcZqlcxUJSeg7/BS6EU1zbdg4WVB/RGhgPoNH8a1sGvznazz2ssUwHTYMenIMlWIyGRgQCCVBBQgHvjddnbkr4gCL7RFdliS5lgCjJfqNlo0HmVckjOwDZJAGQsWs08r3NWorMpviRcNMFS3RUVhrOtmx+40ixmKN89wWPpsd6eeA8bS6QlQyOpxJG+NSEjIzgkEEbhlJB8jUtNF5U5R3LSis8+I/HtJ6cUk33RHWVH6UXixhJZlHVDkEYWM58S6huAV/gvG9GXC3dkq4Lv1pp1QEkBpoblQ3TJGC0e/uMEhldrhU5NZjY6j397HBG0krhEXux/97knYAbmlDjnONzbtHH9mjdmRnMhkKxsFKjMbBG8myQ2CPceKqVecZ7l0kFtE6xIZFy0wQsTgMGa3CsVXOGBK+MnPbEqDexaNGckmlv1Q1rzrCNbSxXEEaIHEkqBdeptKhUyZdTHspUE4OKhx8+Zuo7c2N2rS4I2jJVSca5UWQtGnuwH0pfn53kfMjWVuxj0uxkaZWQqDpOHtw22o4IHmcVb8ucp8Pu4vtQhmEkxbqs08ocOrFXUsHHyuCoI222qHForKnKKTfEY+cOKG1sbidfmjjYr/Sxhf/ERWIW9l00Ve+BuT3J8yfcnJrQudOXehanHEGSDWhMN5IGRyrhwgmbMqZ047sMeVINvfiZI2i0+OQRku2yE5+YqDnfAGAc6hUGbTeiOLpWi/B/goEDXrDxzkrHnPhiVsDA/fYF8+YK1nVxaTyBo4+mXJKEoJWVThs5kEXTyMdtWd6c+F8/3EarbRWkZ6KrGMyyDOkacAmABiMb4z2PoauqUmbwwdV7Lput/iatXwjOxqh5O5j+2wszJ05EYqyglhjJ0srFRlWA9B/DBPPm3mCW1aFYoVkMuvBdmUalAIQaUY6mXUwzgYRt6qld2M1FuWVbnmLlLpEi0uri1jOT0UMbopP5FljfQP3VIUeQFSOG8sJHMs8ss1zOgISSZgdAbvoRQsaEjYsFzjbO5qr4Dzm8t39muIRGzDwNGzMurQXKNqRSGCAnIyO2SNS6rnmrislrbNNFEJSpGQzaQq+bMcE4HsPPJwATRqzsHFqWV7lxRWf2HxCkE8SXVssSSAHXG7OV1tpjLL0x4WfwjHc5xkKxHGb4hXKuwa0ijCuUIaZiwYEDTpSJtT7jAXOcjGc1OR3saOhUUnG2q31Ro1FUvL3Mcd1bmY/ddPIlDHZCoyfGQFYAfiG3cdwaV+M/ElkfTBas+dxr1h2XONYjSN3Ce7afpUJNmcYOTsjQqKWuVubUu/A6dKXGQudSuAFJKPgZI1DKkBh3xgg1B5o5uuba6EMdqjKyaleSUrrwQGxhGGFLKDk53G2CMyotu3EtGlOU8iWo50Vnf+UC4LFVhtmwVwetIFOR3DGDTgHY71acI5wka9+yXMKRsw8LRuzjVhjpYGNcEqjnP+jbONqOLQdKSV/uhwoooqpmFFFFAQeNcKjuoHhlzpbG6nDKQQVZT5MrAEH2qlin4lbgI8Md8oGBKkgic483jYac+6tj2FNFfGXIwfOgMTubtZbi8ZYxGRN8iujhW6UGvDKSuov3075LZ31V5SJJrazRryGSRTEY47ZQIodwJDPKNRaRkJQ5K/MToOMjvfWSwSXdqjyBYHVYgvZUMMbAZOTqUS6QW1Z3ztgCs4vfSQTWsM8puY5YY+oo0gxxysAqDCDUdz3O4GSBkCt3l8vb7s9GTprwnJvRcur4359PwWFtf9NbuOGVmjuWRcjsQA+tl38JeOGVc53Ke2at+UeBR3N3Ms6F44lAMbqcH8KKwO2FYStoI7lCQCgFJ8FxLHxOCNmzbyy9TpkKACIpEVNYUMF07KAdOHO2xq34Xz3+z7qUG3MqyqrNofBQ9ScgAMPH84zlh+tRK6i78ylfNGE1JWefX7fck85cvQW8s1rCpjikjWVVB8MckjSKCuThRqRTtjGDjalblvLLPPmMyQRlVVjuz4JcKPzHCY9tVNfGeZre9uGmjZ1UW6KQRgowNzlXHbGHGSCRg5qg4AXhWZJPCkjCUA48laPV6g64pFwcdie29XitIvozalC6pSW9p/K7X3LnkW9siLmK6iSTSr9EuoYmOMEFUz2dtPUz3YuT5VAgv/sotLm5EoKqUuBllEgCle4xr0SIT5ruQO9IdpI6aWEjqw7adsf8AGmviZMvDIXY5dkYNqO51RSsHIxgDWw37eJayp6qV+Rx4bzRqJ8vurF1ZW5mktYNRBkbLOGO8jkGRk3OMRtLoPkQpG60485cvwQrbNbxwwYl0M2NIKtG5+8I3IDqrZPofU0s8tMgv+HAFT42IK+YNrcspPvh1H/vJdPiXOEt4sjOZgAP9VJn9MVeWlVJdDoqq2LUYcHG3yt8RR4DYfb7K5sVYFrV9dvk4HTlVx0mODhcdRNh4Rp/LXXinC0s54w66pHtcSyIuzyM7ZZj/AGtKnYD2XFWXw6cNxC8ZN1KIcjPbYDvuPErjB7YIr7z/AAhrwbgEW2Rk/wCkPYY3/j/jiIJeLbuRRUVisvC8voyt4Ny0b3hcU9sEjuDPOxLbB1+2u2mRgCzaSqkeunT2Y1pnCbBbeCOFPljUKCe5wO59ydz9aXvhb/8ALI/Do+9uPD+X+Vzbb77dqbKye5xT95o4Xdqsi4Ox/CwAypxjK5BAO9ZdzfwvpydJ16fU/m5EGFZhuNI/BIMatPY4JXYELrFVfMdpBPAYbllVZNlJYKQw3UoT+MHBGPSoKMwtIXiltpJT971GUGPuB9nlB07bamy5GO7Hv3q04JJayS3NrMelPO4NtcOoOlw8mlS2xBYjBU4DZI88VFu5ZI7iKKb+ft7hkYjw6j9nm0SL6Btm+oIqovIg8swYatXzZ3ydclbL/Sv1/B3J2wd/5P8A6m8cn8GNnahH06yS8mnsDgAAHAJCoqoCe4Udu1IPNvN6XTRNCZEjjTVqdNOrqjVrQnzW3jdh5feb7jFHwz58Ex/Z12+ssCsUrHdhjHTcncvjs34ux3GWqFuEHhTD6X1wmQ/zydSVo0BC/ihjI15OxzvnBpBXMaEczb48O/55dS14Rx9be6t7kRzMkkLROukEjcOjDJB1YUBs43OwA2GgcfvEm4XcSxMGSS1kZWHmDExFZfNbk2tw48Txya9aHSAT1HkjRnDLpDZjDEE5BGSRTrw3hpt+BTr1BIjQTSIQOyyoz4yQC2SxbOB82MbVasle64m2OjDMpR3au+V+Nn3vcSeH8TFtdiRlV3EAEKt8vULMFYnyVVZyzDcLrxvsbHl7gZvruTUxMSFurIrbsWY6tLDIV5jq+U5ji0gYMpIqGmlaRViVnl0AKvhBZcyOEQkfKx6jO25Cowxllpi5G4sI+IYUnoXq+Dt86LqjbwgAaoMgnG/TWr1o+aTR0Y2l56sk9U9ez/8Adxh59mSG3gt1CJE7YZBhR04o2YIoyBgusa6R3XUPOqTkThKXU9xLOnUVH0hHXUhYOyqTnIOmJEKqNl6rHcsCLv4h2wc26sAQxlRT6P0Hdce/3Z9v7qj/AAqxovcEEC6xkdji3gBx6jIrPTJ6nG8qw6tvmd/grfcWOcLEQT3IgYQmLTcQn5Qr6FOlPclWOnz1sO1W3N3Eo7iWzkDDxWc0hAOSod7MrkbHBwRkjyNQviFdsJ7uNdw8aAjbBYRMVGe+rxAgfvCqbhPDDbvG8oMkd1HJLGFcZAWaIDK6MHKSJpYsSFGnC750ivNB/u510o+ehJ/tm7fglcJv7GO1k60Ed1clxiPUNaoLaMlid2RBggHHzFQNzmnDkTlsRubrqmZXX7pnDB8MFBMob/OBURPXZs7saTeG8vXFxbS3MTtIyeHokuS4aON3IZpCobLZAVB8pX8QI0/k/wD6nEOxAOQe6nUThh3VhndTuOxxWDtwPPllS8rLmiiioMwooooAooooDDuK8ZgmubuYP/OS+FN8roiijy2Ngx6ZODnAYZwcgLNlaPNJ1rqSFfEhbS2WbpqioqoATjSi7/XGT2e/jNCEntjGpjMvUaSRCV1lRGqh8Y1HSfPfwj0pAs0lacR9STEuyZkfGod1+buRvjzwavnWmmxvLERainH3Vz63+rPXM1yzyxjU6v1A41fNHoDlCR+F2Z2bSdwEUkAtiunE51uikutVnA0zxyFt9xiRH0kFcbaTv2770wX3w+lW1aSNfFF94EUd9O5A9yM0vS26nSy4YYDIw9xsQe4OKhybbuZ1K8pycp8XdkiNltrVtbMwZ9cmAQr6VwIoyd5dS7FgNKguxIOAYVlx2cdOWfDIiFTGi48DsWdvVnLEvud8keHO3m6tNSue7spGo7ntsMnep3BrFp0TQucqP91MzuuhDxErxcdLbEB+ELIxMdzD02JYMS2sAnJHTCeJxnAwcHbt2Ermq/LIIRqUBVRYiT91Guk+IZ8LMUQBT4gqsWClwB4iso7eSaGSVYmRsY1lSVZFbxYO4GcZNQYbNQ0ippKghl0kYKsowRjbuCKjNpYjxLRairX3J/B+OuIUi6xhntzm1kK5U7jKNsceHIzg7Y9Dljueabi7SM3XTLQBiOnkIScjqSufDEFUY9w7YBJC0jT23kRkV5ZCwCsWYD5csTp91yfCfpUqVtS1PEuLUrarZm/fDXgzQwPLIDrmxjUCrFF1EF1PylneSTT3AcA7g0v81cciPEZVdzEI4eiQcguzHVq0jfpAHAJ+Y5xsCaZfhnzC17Yq0hzNETFKfVlAw39ZSG/U1dX/AAK3mfXLErPgLq7EgEkAkbkAk4z6n1pGVncmlUyTzblH8MLxJLHCtllnnLDzGu5ldcjbGVYHt5021D4dwuGAMIY1TUctjucDAye5wKmVUo9wqq5oSQ2svRwWCk6T2cfiX2yM4PrirWonEOIJCFMh0qzadXkDgkZ+uMD3IHnQgwO4nC39tOkxVBGzLrByPA6Ki+Z06zt+DcflFcZnUzzYfXqwwbBGrLOT38xkZ+v0Jtool6txGRskmtPIr1Vy2CN921H9ajXUIBzuT2BJJxn0yTjtVs3lsXdZeF4duO/w/BT8NLJep0pltnYMrSsVHgIwwAPzNjtgZGM+QBd+VLS2muujJKG6kDJEYy3hYdI7EgFZFWJWXGBs+M4NIN/3yCQR2IOCPoRuKn8hcb6HErd5mLxs3TPULPoMnhV0BPhYMQufys9RfSxEKqVNwtu1r2uNknS4dcNatLqPQCTOQUD6SrRCJAWICRllYkkM0gznxY72nN0MXCJLRmDP4oEOyjpyByrnzARPCRgksoG+sMXDnTjnDYWUXpVpVHgRQWkAc74C+IKdAyTgeEeeKRbr4iWMQkEXDmIdCmZnVdQO5XALsFOAdt9htsKm6tYu6kXBRa2ZL5I4nGOIRO0ow8RgQE7g51KDnsDuB77dyM1PFLuLVcdKVEMN0zQI2rKMj6vEF2CmTIGDnRpyM7Vz4Vz/AAySqP2fawlTqWSe4cIGUgqd4juDuM43GxzitQ4XZ2V6vWxbTSuFMrQPqBbQo7ggnYAAsAcAVbxLyb5mzxV6sqlve3R5iu4+LWJaFjFIGyurBMUsZyNWk7g+x8St70lcI5r+wT3CvEQ7kdSF3w0bjI1KxGJI3zkN82ADg5wupcO4ZFAGEKKgY6mx5nAGSe52AH6V54jwmCfHWiSQr8pYDK/0W7r+lUTOeMraPYxvrXF7MAuTLNL1ThSFLqqKukEgtFFhQ0hwGCBRlpNK33NDwRzw2qHSLO1aPxA5bqGAroABJAEO52GWABJDY0bhvCYLfV0YkjLbsVUAt/Sbu361G4/ZWpRp7pFKwoxLnbSoGTuPLbtVlN3T5GscQ1UjO3u2t6Gccvc0vaW8kSRjW7BkkbJVfuo0JZFXWcFCdO2dtwDkeOAcaNlcEWy9dbjQh6jvEDKWwJZCUIDSA6WIXdumOxq35U5BBkW7uXkxKjP9lLtpjaRyyjGrHgjIXHqCfTDgnLVmCD0UypDDJJwVOQcE4yCAR9BUXVtirnTytKPzKPg3P/XVgtpNLMkrxvHb+NV0MRkzSdNMHGQO+/apA51Mckcd5Zz2vVLBXd4WQBV1MXZZcqAPPHmPWmSxtYoUCRKkaDOFUADc5Ow8yTmqzjfLUF3cW00wD/Zi5VCAVYuF3YHvp05FVMQ4dzdZzyrFFNrZshSEcK+kZOhyuhtgTsTsM1eUl/FDiaWcNrcsDiC7RvD3wUkVgP6jNtTL+2Yfz/8Ahb/hQE+iiigFf4hcrm/tgIyFnibXCT2Jxhlb91l29jg+WKXuQ+CwSQOJovvI3AlilXDRuMMv+DBhsQQRWk0scoKH+2y51dW8k39o1SID9OnigSVzzx/mJbYAtlmY4RFxlj7Z2AHmx2H8KyC7aPrzaZEj8WowpDJKkTHdwZQV6a6ic+EqCGHkcX3H+IdV7qdGBk1G3t1J9W6akbEA9QlyTjIKeaimfkfk+3e2BljWSLLLCjbroUlRIR2MkuOoWO41ADAFXlHKlfidleChGN1ur+nD4/upmn2do2keRS58jEy9MIAT+JgRtuWYfQ4q75J5gW1DCOATxPKenKZAiAlFdo9ZUgsuonHpnvpOPXN1nHa3Elqy/cp97jO5t1XWwYndiZFMAJ8mUb01X/DTHwSIOB1HeGWTA21y3EbNgeQBOkAYwABUyULqxScKCnFwvZrW/PkgXmF4C7Dh8MZl+8bNyoZyTjOGj1HtsMemKWuZY3vJIpYoLe2kCFWBm2kQkFQQsWzhjkH+nnyqBxCx6t/Bb9RwHCqSrNgeFmOBt20hd84xsfIMfEPhuqQzTLczK0cbuMEjdQWG+rPfatZxpxdmd2IoYak3GSf76MQr/h8qRu7dAaVBwJixJYgAKBHu2SBiosdkRGp3O2CSCDldmBB3BBBBBplmTH2busg3zgZVum6qy99wralLDY4O+xpj5v4CkGY41wi/L57Hfc9yc53NZ1oKE7I4vaGHp0arhT2Vik+G/HjZfbm6ZkXpxSaQcAYdkd2ODhVUqWODgLTp/lCkClntoo1HcvdADYZPaI9huf8A1FZ1wS76MtwurQ01sYVPmDJKi6gP3U1N/VNXrqJrd1RR4XbA0AhliZkRiT4tOpWbSwIOB51NKCldP0LYKhCrFqW/+3uM3CvirBJvNb3FsmQDI6gqpIB+8CksgwQclcYINPkEyuodGDKwyrKcgg+YI2IrEOX7gtEWbOsu3ULd2YsclvrsceWQNsYr1NPLZp/I55INb6emCDH4z4iqMCFIXU/hxuOxrHc443lLKh65o5+EHVW3VH6O0srkiNG3wigeKSTIPhGOxGchgM8/bU13LM8nTfqqpMZV4QQgI1QlncPkEeIEDOjcZFceKQKGToKC0Ua9IP26szOqMwJIPTjikcZG5IyDjfw3DOlFr1NLcLlzIxJLnuVOSSVIyuDk75771rJRjLKzqqRpUqnhyV7bvj1trbR7aBBdLG/3nVVpjhWnZNymAEXBy2NXffOe5rj1pZRlUj7kaTIdQI8mURnB7e243xvXqe4Wchx4ldvCe4EUDeXpruMnbuIB3rtwuX7ybt/mzv6gtgj3xtk+WfarU6cZVcvA0w2Ho1MX4Ori78de+32FziDMrsjrgg4ypLLnAJXVpA1gEEr3GRXO04HNcIrRmFg+dur4lPo66cqw/v8ALNcrm8LhQcBYkVVA7DKK7t/Sd2LMe529BTtyBYLFEZZG8UmZCgTUVVdOglT4fEw3yfUVFOClPK0Z4XDwqYhwlF219PyJF2rxSSCRuo+o6pVZnDt3bMhXLONiRuRn1yKtP2XKEEmu1KEatQmJAHuen6b/AEqsvJmbpKT4Y4IggHYa4Y5HOPzM7Ek9zt6CmTlxP5BnKjxsCGO5zOR4B57HBG+2aUoRk2nyGDo0qtSaknZJta/IgcOt5Zjpia3kPos4J/hpz/dXbiHB57Y9SSNI3DKoMM332W8Q0qgD5wM49j6VXzXckrsZJpmPUYjMjEA6juFJKjH0qzk4u8sILOS6jpA9sST6+q4wBgiGNsHy623nmnlsUToOMrKzW2o0cr/Em4g0i5Ju4Dv1AB1UBHoAFkX+Dd/m2FOHEPibaKmuHVMhH84cRxgkZAZnwc+XhVsHIO4IrI7ezaZ0hj21Ak42wiKWbH6DSP6QqXxUIsngVQYysUYIUiNhErzPp3DMgZIlz8pYnGRRRWXMyKVNeE6k9tl1f4NL4L8T4Z1ZmibQgLO8J6wQDG7qoEo3znCEDGc4NSIJv2vIpPhsYysgRsa7lgQysy90hUgEA4LEb4HfK7OUrKkhklbLqkhaRmyjuAe7bBc6sAr2xtmn/kfiBtb42ZOYp1LxAdo5Bq1x7+IAqAwGSBvjOaZbxug4RlT8SHB6r6O42cbtnZ86XdfDgKe2M5zuMjcbe1U0nD5sHCSLu3YA5GNhv23xucnAOCMjDvRVDETG4fNnIVguR4SoOwTG2MY8e++ScYzviu1lYygjKuH2y/ZTuuTpzt8px6ayPKm2igE3nbhrXEimVALS1hlmZiR45TG6KMd8IpZiT5lcedYF9n4n+e6/2kn/APVb38W7x04bJFDgy3BEKrnxMHOGEa92YjbA9c+VKH/QDjP/ANwP9pv+NQwbHRRRUgKVeS9Udpc5GGS6ujj6zyMP7iDTVSvy8mi74jbNnDSLOufNJogpx7dSKT6UBmNtbstpbsynC9HDaSM6CjKc9idj/Ctj5YtulZW0Y/BBGv8AZjUf4VjYgYWiaivUgCxuAFBLBgrAkbuAVP0wDWz8vXAktLeQdnhjYf1kB/xrevuuyPQ9o+9B/wAULvxY4RHPwy4d1JaGKR0wSMELnfB8QyAcHbKqfKu3PGDwvI7Zgx/toqifEvjEsSLBEiusschlDDJZBoXSuWUAkydznt2NVq8S+08vRMT4laGKTPcNHcRo2cZwds+ffzrFHFFNNMXbGNzxeyLrjJG4B38E4/3rj9K1bmRMWVz/ANxJ/wCW1ZXZM37asg7FiNIySGx91MQA2TsB3GxznNatzN/1K5/7iT/y2rXEe+d3tRvx32Ml4sy5t9KBS3iJyc7psCCxA2x8u3bt2Gg89W2V1Yz4T29t/wDGsv6YAtj+IjxbEdgw89iDjORWx8zx5i/jTEK02ivtSOXENdvojD+HcMZv5VCHmnRHBRctpdgSowRlCPEuMbjfyw1nyuix3vT1DpMn2dNRI1fZsKuCGX58Svk7biuAnMalwcrI802jYhliQRLschS8zqQSPxEjzz9W2jiEUsT9QzanSN/CIIl8UrSN2Vcgn1HgQDc1aNtGtLbl4OPklFqNt9+K39Vp3tzOvNdpBbSytDMvWeQSomo6Rq3ZUQEZQg6dRGRpXA7mvsd0Hkt2ABBWRgD6mPR/EdQ/qBXnj0bxFW6jFQ6KTHqQOjL4e2PCoYsR5YBOa+RlI5rcspMQZlZVwMho22ydt3C71DSjUS7FakIUsXCK2Tj67O+p4mjVZ0CjGSWOfMpCg/8A3N/H3qRLLXDjUrfakdmd9as2p8nOsKAASAGwIO423qJcXFUq+++5y46/9RO/NnGQKhYr3Y5O+fMnb0GpmOB5knzrry7IC8xJH+bO5GNtZ8+58gPc/Q1V7rVI5GIZZRkYGNGWk0Bt9yyR6sgY8qm8pPvMcDIMZBzgg+Lt65zjH6+VXwy/uo39lJrGQT6/RlLwqzWWZuodMUapJKT20iJCB76vTzAanjl+4IebqA9WQBpIz2UMoMcbYYEaUAZv3j2qs4bw0FooljDH7ppUbcSTFQkURwM6CyGR++EQ+ppyvuFR29502ZTotond3z945lnZ3IXxFnYb47avpV6elRLudWFahiVHm233s/p9blZwHhdkODfari1hmkXoDU4xjMFug1ONxGurJHt2ziquG3jW3DRmGOHxtqRyygGQ5GpnJC5yMnf+6tC+EI/+Gp9I/wD8aGkrjHCUh68cKfdRSYAY6tAMgH4slgdWO+23pVcPa77Mz9myipzv/wAX/jfj/gSo+Hhn+7uLdtbMVDMV7knvv5H0rpecOlt3UzwtGWGFfurbZwrds4OcHBx7VtvA+W7e5soGmEhZkDMwmlUkkb5KuDg57dqSeL8IX+U2rEMsLaVJChiCFMYDdyUDqBgfhJ22FUjFTdloc9KhTxDcYrK7N8bPprz7lf8ADcp9sleTSQls48X77D5fVvBjG2xaqfic+qb3Uzf33Dp6nyiXzPbua5ck2M7GSQsoUrIgOMlmSNZAAPINDI5B9iNtjXDi46c2MEeEnBGPmlkft5fPUNf20+pWUEsIpJ8bP7Hu6m0xufQZ/hv/AIUzcUmeKS3nIwY21I2CR4SGYZ9SEA28s+9J7PrGj85C+vzMB28+9NnNBwFiZi2ImK5YNoGViUZ7jJkXYgdhtsMWh7kvQvhGv6atf+P1ZrPL/FnnZg5XYAgAd99/Py/xq8rN+Ur5FlVpH0hQfInJIxjbt3/up4/bUOwV9RPYKCSf4CsTiTLCiofFOKw20fUuJFiT1c4/Qep9hk0upxa54hkWY+ywZKvPKB1e3+bgO6E5B1S42IIUgihJTc5ct2s93pgR34jIM9QTygWykY6j6XGkYzpQY1H2yR2/yXL/APX33+3b/jThwTgkNohWFTljl3Ylnkb80jndm+tWNAFFFFAFK/M/8muIL/sijoXJ9I3YaXPtHJj6B3PrTRXG7tkljeORQyOpVlPYhhgg/UUBnnNfCRbXLzED7NcZLMRtGzDDqxAOlZBkq2MBi2SCy1P5O5gjtbRLe6ZkaEBEYxtiRMDp4KgqX0kKVBzkZxgipEvDby3iaDQnEbMoUEbtomVCMaCx8EwxsCSh23JO9J0vLsSSBY7bi0ZYbQ6Nca5/0qSBQdvxuf76u53ST4G7rZ4KM+Gz6ciPzVx0Xd0ZAr6YyhCnAKxRtrGpT4lknm0xqmQSCMjIIFdw28eKOW2RGaK4aIrIuNJmgeLrsu+dBAC6uxZSBvmmfg/w9llZeqGtbYEt08p1WJyDtEAkZI21s0smCQGXNN/MHI9rdW8UBQRrBgRFQMqoHy576DgZAIzgb1F1dFc8cyutEZ5YK37WspGXSNYBOfMpKB7bkgfXbua03nK9WO0kTdpJ1aKJF+Z3dSAB7DuSdgAScAVm0fI0MFz0bpvs5Zv5LcIHCvnJChzJ93OCCdJ79xncVpvHuXYry2+zzZbw4WQ4LqdONYONmxncY7mrVJ55XNcXXVepnSsZhxi0A0OoYiPxSOSCqqF0AjwgqowBls+RyRvTj8RONhUFtE330g3I36KNt1G9DjOkfiI9ASK//JHbfmHp8rf8yqjm/lyKWSC0t83d7HgSSPvpU6sfapFwQig+FSdRwPmO9JTUpXYrV4Vaqm07aXV+XWxU3vDGk6MUKxxhnjiQucKqh9ahiBkAsqgDuSMedX9n8MREJHvrmM27KGnRFdBhSzlRIZCRGXOttIUsVU7b5mJ8I4ANpNLY+ZFYEH1X7w4IO474rQJbNXiMUg6iFdLB8HUMYOryOfOonJSldFMRUjUqOcVboZBe8L6tqItEurBjhXO4TUTFqVlLBmhCZ3JXJDAEYqRa8gNdWiSWl2UchdUU4EgjkXBIDg610uARq1/rmrpvhJbZJ1k+IkagSRkkgZDgbdtgO1MHKXKK2BbpyyFGGOlnEYOc6gpJOvyyCBjypOSkkWr1o1FGy1StuZVxzhsmArIUuLclmTOc7YYJk4KMviVht5HB1ALkckk7FI0dDnDNKpRY8+cjNgKAMnHfbav0DzLypbXwBmU60BCSIcMmognHdTuB8wIpef4ZRsRruZpMHIaTEj+x+81R599H0x5JTzO73Ir1VXlnmvNx69TN15elvdEVjGGUGMhnbSBDFHJHHI+d/vXeVxgZKqDipfCuBrbtIBJ11yupwmFLIW19I51FFG2r8RycYANbXwfhMdshSIHxHU7MdTOx/E7HcnAA9AAAMAAUo8X+FlpNPJMPB1DqKafCpwAdAUrgHGo99yxzvippzyyzFsLiFRrKq1e371IPwo4WCZJXHjhYqVPfqSKrPJ6Y0FIk9Akn5jXHi/Fo7i8mljy0LQrEG7dbQ7sTGcHwEsMPgA6Dg4IJZuU+SEsJTJFK+GUqYxkIxJXDMCxywC4B22Jqs4j8KrSSZ5V8Ac50afCuwBCBSuFOM433J33wJhNRnmFCvGnW8Rpve2v3sdvhrIttw5xOyx/Z9IlyR4CltDq1fTBpR4qpuXaREdFldnUyL5F/CQuPCSB57jPkQRTxy7yFDamUazJFKhV4SD03zp8TKS2WwunO2xIOdsU7fCG13wxIySNQJO5zjZgMDO2APKlOag2ycLiI0Zyla901vwfoeuEc6dC3igW1md0jA1Fo1TIHrrL427hTSZecSZGIGmS8ldwgHdnck6tO+iNCc5J+UdzTh/kitvzD+y3/ADKseD/DS1gYkkurDDRhVVXH+kODI4/dL6T5qamNSMb5VqXp4mnSUvDi7tWu3e3okiHy5yz1eFqsbBT1RLbMRtpjURRk43KSwrue+mU+dInGuBR3FzlpJrdkDJMWQS6JO4MmgKQmx8WMY0sDpOa3xVAAAGANgB5VR8wcpW14dcilZQMLNGdLjvjfscE5AYEe1ZqWlmc0alouD1T+vMwi04L05w00sTW8Q6hmjZtLEZ0qpIB1AjVtkbAZycVcz2d1dMWit5ZMshZVAzGiAtGHyRiWR26hGdSqkOcahT/afDCFGRjNIdByDhS39p9enPqgU+hFOfDrCOCMRxLpQZ2ySSScksxJLMTuSSSe5qXLy5UWlUSp+HDa9+5kFlw++UgCwuDn3iA/UmTamrhnF762AWThczA+cbQMdvUiTf8AX+NP1FUOdIyXjPJtxxG6NwIbi1Y4xJcXK/dgjB6MUJLA4/CXQb/WtC5W5eisIBDFqbJ1O7HLSOQMsx9TgfTAFXFFCQooooAooooAooooAooooAooooDhfWcc0bRyosiMMMrDII+lZd8RuIz8DhR7KeRkeQKIZyJEQFXPgJHUHyjALkD0oooCt+HXNl5xqWSK5naKNNJK22IywIfIZ8FwPCPlKnvvWvcK4XDbR9OCNY0znCjuT3LHuzHzJyTRRQEyiiigCiiigCiiigCiiigCiiigCiiigCiiigCiiigCiiigCiiig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data:image/jpeg;base64,/9j/4AAQSkZJRgABAQAAAQABAAD/2wCEAAkGBxQSERUUEhQWFBUWGB4bGBgXGSAeIBohHBgbIB8hGhwhHyogHRwlHBwgJDIkJSwrLi86HiAzODYsNygtLi4BCgoKDg0OGxAQGywmICQsLTUtNC8wLyw3LDAzNCwyLC0sLCwsLCwvLSwsLy8sLSwvLC0vLywsLCwrLCwsLC0sNP/AABEIALQBGQMBIgACEQEDEQH/xAAcAAACAwEBAQEAAAAAAAAAAAAABgQFBwMCAQj/xABMEAACAQMCBAQDBQMHCAgHAAABAgMABBESIQUGEzEiQVFhBzJxFCNCUoEVYpEkM3KCkqHBF0Njg5Ox0dMWNFNzorPh8CU1VFW0w9L/xAAaAQEAAwEBAQAAAAAAAAAAAAAAAQIDBAUG/8QANBEAAgECBAQDCAEDBQAAAAAAAAECAxEEEiExQVFhcRMigQUykaGxwdHwYhQj8TNCUsLh/9oADAMBAAIRAxEAPwDcaKKKAKKKKAKKKKAKKKKAK8TSqiszEKqgkk9gAMkn2xXulnn3xww22/8AKriOFsflyZJAd+zRxsvn3xjBoBP4/wA3S8Qgukt+tZpBGpZm8EkjTHEABBykZBDt+I5C7DOXKzu7HhcSW8l1HEQMnrTDWxJyzEu2TknNSOPcsRXMU6D7l51RWlQeLEbZT9V8qUTw7h8V46TtDHb2gQt1nGqedxq1zMxzKUQrjVkZc7bDAGh2V5HNGskTrIjbqyEEHfGxGx3rvVRwrmSzn8NvcwSEfhSRSdh5AHtiregCiik/nvnIWg6EGHu3GVU9owfxye3ovdvpkgC35i5qtLEA3MyoT8qbs7e4QZYj3xiq3lD4g2nEXMcJkSUAt05VAYqCASCCyncjbOfas34dyr1nD3EjSTSn5nyzMc+3ZQT7KMgbVd8vcqi14va6SwPTmc6dsqqqmG/d1SD9QPShW7NYoorncTqilnYKo7ljgD9TQsdKKi2l6JD4UkC/nZdIPbYBsMe/fGNjvUqgCiiigCiiigCiiigCiiigCiiigCiiigCiiigCiiigCiiigCiiigCiiigF3njhk00CmBpdUUgcxxStEZlAIZNakEHBJXcDIGdqpeAWNtcT28kHEJ5FgZn+yzSa3V9DxnWH++Vl6hBDE47bVbca4u8sj2to4QoM3Nx3FuuM4XyMxG4B2UeI+QPL4f2kPR68MCxpLkxu3imlUn+cmc7kybNj6Z32ADXVZHy9bLcSXAgjM8mNchGWOlQowT8owBsMVZ1R8d5hjiQhZFL9jg50+pPkMD1oCTxXg9rOui4hhkB8nVT/AAzuP0qrj5JhX5Li9UAjSBdzYTHYKpcgr7NmqKHjLOhkSGeWPv1EjZgdu6/ice6gip/CuZfCDGyujbjzH6b7UIuS5rHiVuP5PcJdqdtN0oV1yMAiSMBWAOGIZcnBGdxSP/0RuLaYvcnql21PPnOtj5t+X0A7ADA7VrNhdiVNQ2PmPSjiVks8MkL50yIyNg4IDAjIPkd9jQNXF34fIJIGusY6xIj9okJCf2jqf+v7V04FmfiF3c7FIgtrEdu6EvMR54LlV/1fsKl8VlHD+HOYIy/2eHEUYBJJVcINhnvjP60vcD5ssbKyjj6pDqMffI8JlkbxMdUqqPE7EljsMnPahI6XtyUHhXW5+VAcZ9yT8qjzP8MkgHjbcP8AEJJm6kgwR+VDpx92vl5+I5bxEZxgDlDMsEXUmlDu/wCID5zgkJEo3IAzpUZJ3O5JNUF7zC00jQxxSzuhw0EJAVCCdrm4zoXPhzGhJHizrBxQDGeLKSVhVpiDhunjSu+DlyQmR5qCWHpXS0vGLaJU6bkEqAwYFVIGcgDcalyCPPbO9UY43dQAdbhxWFRubeUSlAP9FoUlcfkye2xq+4ZxCK4iSaFxJG4yrL2I/wAD5EHcdqAlUUUUAUUUUAUUUUAUUUUAUUUUAUUUUAUUUUAUUV4lkCqWYgKoJJPYAdyfagPdFKltxS+vVElosVtAd0kuFZ3lHkwiVl0Ie4LNk+gr0/Fr20GbyFLiIfNNaBtSDPd4GJbSB3KMx2+WgLDmvmWHh8HWnLYJCqqjLOx8lHbsCcnbasxl+Ld5Kf5PbwRLnbqa5CR76SgB/j/jTxzrwCPi9gphdWYfe27g+EnSQAxx8rA4PmP0xSHyFyfHPJJHcKYpYQOpG4y41dsZ20nyYbUKu/As+F868UmbA+xj/USf8+m2NuLGM72JZs4fEqacjY6PHqIO/wAwz2271xbkBE3triaBx2OQ6frGwxj6YPvV9wBboRlbzol1bCtDqAZcDBKt8rZzsCR70JRwteXUjsntVYnWjh5G3Z2cHU7nzYk5rvy/AYLKBJAEMUCKwG4UqgBAI7gYqzqLxKMtEwHp/jQkVJZZeJXDQh2htowDLoOHfVnSmryyBknyBAG51D1xH4dwN0+izxhZEMis7SLKiuCysHJxqAIyMd98ivfLLiC8mibb7QFeM+RKLpdfqFCtjzGr0NUXxc54vOFzWpgRGhfVr1DOogjw6vwnTuP/AEoQaRLcImkMyqWOFBIGT6D1PsKQObeHi2vEkjGI7nVqHkJFwcgfvrkn3TPmaUvi4p4qtlLZFmZFYspBXRrCMDqOBqBXBxk9qt+PcxfaBZJIjxmLeWVwCuvphM+BmbSdTnOPIetRc2WGrSjdQb9GPXKkhYP6YH8d6YKreAQxpAnScSKwzrUghvcYrxxPi6RY1EDPb3+nrUlIU5SdkWtKPE7gi7YTRid3HTtbYHIKeEySykjCKWIUkg4CgDJbBueGcWWb5TXq+49awyaJZ4o5CAdLOA2CTjbvjIP8KEzhKDtITeL8Am4ZBJd2Olikche37RoCpJa2znpEEBivZ9PkabuUrFIbKBIxgdNST5sWALM3qzMSSfU0Xt2txE8caNKJEK5wVXDAjJdgBjf8OT7GovIV2z2MSSfzsGYJR6PCdBP0YAMPZhQoMNK/DwLXiUluNorqNp418lkRgJgu/wCIOj4HnrPnu0Uvcz2lwZbae1jjleFn1JI5TKvHg6WCtg6gp7eVAMNFKNpyj9oXq8Qedp3yxjS4kSOLPZI1jZRgDALd2IzXU8rzQDNjdzIR2iuGaeJvY6z1EHurD6GgGmiqbgHHeuXilToXMX85ETnY/K6Nga428mwPMEAjFXNAFFFFAFFFFAFFFFAFFFFAFFFFAFLPPQMi2tuf5u5ukjlH5kCSSlfoxiCn1BYedM1JHPfH7YpoimR7u3kSaOKMGRiyHdGVAzLrQsmcba80A7KMbDYUE4rjY3HUiSTSya1DaXGGXIzhh5EdiKh8z3nRsrmX/s4ZG/soTQFb8OUH7OgcLp6uqXH/AHsjPn2yGzU7jvL8dyVcFoZ0H3c8eA6d9ifxJk5KNlT6VB4Py5aw2USyxqRHAgdp9yAi58TN8oG5xsB7Cu11Pbp4utNb526h1hOx3+9Uxdt848vSgI/D+Ozwzx2t9GNcpYQzxbpNpXUdSfNE4Xcg5X0ames44LxZ5JX4hqhn1AxwRvKsUiRBj4lBJTXKQGOdGQE7dg92F+JYlcAqSAShKkqT5NpJGfoTQEstRmlni/GumcV25f48k7vGp8cYUspHYNnB9wcHt6UOiWGnGGd7HbjvL6Tp8xjKkMrqcFGXcMp8iP4EZBBBIpd0SXiILpklVDlcJgOQTpkZTnxEbgdh6Z7NPMzkWk2PNcH6EgH+4mlmO9AXFQbYOjmvJcDje2yr2pb4nEO9W17eepqiuZjIwRQSzHAA3z+lVZ9Rg6c1q2XXIfFZFuVQ/wA3OSjADwiRYyysPIEqhUgAZ8PpXjne5El9CIFe5MAk6qwrr6ZcKF1H5Qx3GM53z2rvacpq93Hbkloo1EszJIw1EoQgBUggEsxHmQGGcZrQbHhkUEYjhjSNB2VAAP7vP3radr6ckfP+0K1OOJz0dnZ/vyFbkuxlA6k0fSZvwFgxA8tRG2fYZxTkEHfAz60LGBXuqHn1qzqyzMKUOMP+z71boH+T3bJFcL+WT5YpVHc52RgN8aT5GmXil/HbwyTSsFSNSzE+gH++lLliL7RIL28GqY7xIfltlPZUXzlKnxP3zkDAwKGI6TPgUu8Rd2wVkdCucFG9fVTlW7eYNMbrkVS8UtGWN2RGkIBIRcamx5LkgZPuaG9FwXvEjgN+0qssmOpGQGI2DAgFWA8sjy8iDVpS7ydYToss1yojknZSIgdXSRF0qpYbM3ckjbLYHaoac+xLNPDPBcxNA+lmELypg/I2qMNgMMEA474oYytfQ782joTWl4uxWZYJD+aO4YJgn0WQo/6H1pnpKvbtuKtFFDFKtqsqSzTSxtGH6b61jiV9Lkl1GpsYAB8zTrQgKKKKAKKKKAKKKKAKKKKAKKKKAUCJOJzSrraKwicxkRthrl0OHy43SFWBXCnLENk42PuR+hcxcPsI4LcGIzO+jIVFdVARAV1OxJ8ROBjsc1I+GyKOE2QXt0Ez9dPi/XVmr42qGQSFF6gUqHwNQUkEgHvgkA49hQHizt3XOuVpM9sqox9NIH99VE1/DdyXVhPGykJurbdWJxjWhB7asqfMEe9MFL3MkA69pKo+8V3XPmUaJiwPtqVD9QKAhcsyHqmzui0slqA8MrE/extkKzj5TKhGkk+eGGNVWvONnLNY3EUDpHJJGVDyEhVB2YkruPDnB8jg79qQuaeISxXEdxAyrLEHUa1LKyvjKsAynuoPfuKjcS+JfVsbmC5iMMjwyKksRLISUIGfxxk5x5j3oRcZfh7aXUsZmuZxJbOum2gEKIvTGNLkeJhlR4V1HY5O5wG204VDCWMMUcZfGoogXVjOM4G+Mn+NcOXuIwzQqIGBCLGCB+HVEjqP7DKf1q0oSKvMnApJlPRZUk/CzqWHffIDA9veqbgvKnEIJmnW4tNbIIyjQyFdKsWzqEoOck+WK0IivuKG8sROUMjegr3VnxOVGjaSxVXBVvupW2Iwduqv++lXjFjcWgxKDIoH88inS23dgCTGfqceh9NSoqGi2FxUsPLNHXmjB/2pHITmeNB5EnOT6ADO9MPK/DbhyDBAMMBqmnDBcHGV07F/cLgHtkeeqCMZzgZ9cV7q8ZKK0WvM9Kv7bqVIOEIpJ+v4+dyDwnhqwKQCXdzqkkbu7YAycbAAAAAbAAAdqnUUVU8Vu+rConFuJR20LzTNpjjXUx/4epPYDzqXWQ/FDmNbqVbWHJjgk1TP+FnUYVB+bSTknsCAPKhDKPjnMMt/KJZxiJTmG3/Cnoz/AJpfrsvYetMXAeP9gTSQRXSyEjyxwwLrllbSi5wO2SWPkqjcn/Ghndm6WHG4zGWldECjJZmAGPcnaufDeb7G4m6MF1FLIQSFRtWQO+42qr5f5Dhiw90ReTjcNIo0IQcjpRnITG3i3Y47+Vd+dk6MdvdIMLZSiR1X/sijRyYA/Kj6v6tDQaKWOPp9nvbW6XZZGFrP+8smeifqs2FB9JGpkhlDqGUhlYAgjcEHsQfSln4i+K1SFT97Nc26x7+azo5O2+FRGYkdgDQDTRRRQBRRRQBRRRQBRRRQBRRRQBRRRQCZxHq8KZ5YQJrSWQFoNWJI5ZZAPuM+Fld2yUYjBJIODgMI45D+Jih9HRlP8CBn6jIqq53zqsM50fbo9eM4x05dOryx1dGM+enzxTPQFYeLatoIpJD6lTGg+rOASP6Ab6VS8cs75D9oi6M7BSHhYEHTkHTbtnCscblh4iFzgAAceMc/pGzrbxNNoyGdj048q2khWILOQQQdKkeFt8iqrh/xLkaQJJbR5xkxxzfegbd45EQg79mKmrZWaKjNq9t9uvbmUPMN2syLIhyrqGU+zDIpScVfx8Ov7iEPFZExeLBE0QIwxyChcFWUggqcEEEGqGGCRwrFemHGUDhmZwCuWSOJXZkw2dXY+XcZqlcxUJSeg7/BS6EU1zbdg4WVB/RGhgPoNH8a1sGvznazz2ssUwHTYMenIMlWIyGRgQCCVBBQgHvjddnbkr4gCL7RFdliS5lgCjJfqNlo0HmVckjOwDZJAGQsWs08r3NWorMpviRcNMFS3RUVhrOtmx+40ixmKN89wWPpsd6eeA8bS6QlQyOpxJG+NSEjIzgkEEbhlJB8jUtNF5U5R3LSis8+I/HtJ6cUk33RHWVH6UXixhJZlHVDkEYWM58S6huAV/gvG9GXC3dkq4Lv1pp1QEkBpoblQ3TJGC0e/uMEhldrhU5NZjY6j397HBG0krhEXux/97knYAbmlDjnONzbtHH9mjdmRnMhkKxsFKjMbBG8myQ2CPceKqVecZ7l0kFtE6xIZFy0wQsTgMGa3CsVXOGBK+MnPbEqDexaNGckmlv1Q1rzrCNbSxXEEaIHEkqBdeptKhUyZdTHspUE4OKhx8+Zuo7c2N2rS4I2jJVSca5UWQtGnuwH0pfn53kfMjWVuxj0uxkaZWQqDpOHtw22o4IHmcVb8ucp8Pu4vtQhmEkxbqs08ocOrFXUsHHyuCoI222qHForKnKKTfEY+cOKG1sbidfmjjYr/Sxhf/ERWIW9l00Ve+BuT3J8yfcnJrQudOXehanHEGSDWhMN5IGRyrhwgmbMqZ047sMeVINvfiZI2i0+OQRku2yE5+YqDnfAGAc6hUGbTeiOLpWi/B/goEDXrDxzkrHnPhiVsDA/fYF8+YK1nVxaTyBo4+mXJKEoJWVThs5kEXTyMdtWd6c+F8/3EarbRWkZ6KrGMyyDOkacAmABiMb4z2PoauqUmbwwdV7Lput/iatXwjOxqh5O5j+2wszJ05EYqyglhjJ0srFRlWA9B/DBPPm3mCW1aFYoVkMuvBdmUalAIQaUY6mXUwzgYRt6qld2M1FuWVbnmLlLpEi0uri1jOT0UMbopP5FljfQP3VIUeQFSOG8sJHMs8ss1zOgISSZgdAbvoRQsaEjYsFzjbO5qr4Dzm8t39muIRGzDwNGzMurQXKNqRSGCAnIyO2SNS6rnmrislrbNNFEJSpGQzaQq+bMcE4HsPPJwATRqzsHFqWV7lxRWf2HxCkE8SXVssSSAHXG7OV1tpjLL0x4WfwjHc5xkKxHGb4hXKuwa0ijCuUIaZiwYEDTpSJtT7jAXOcjGc1OR3saOhUUnG2q31Ro1FUvL3Mcd1bmY/ddPIlDHZCoyfGQFYAfiG3cdwaV+M/ElkfTBas+dxr1h2XONYjSN3Ce7afpUJNmcYOTsjQqKWuVubUu/A6dKXGQudSuAFJKPgZI1DKkBh3xgg1B5o5uuba6EMdqjKyaleSUrrwQGxhGGFLKDk53G2CMyotu3EtGlOU8iWo50Vnf+UC4LFVhtmwVwetIFOR3DGDTgHY71acI5wka9+yXMKRsw8LRuzjVhjpYGNcEqjnP+jbONqOLQdKSV/uhwoooqpmFFFFAQeNcKjuoHhlzpbG6nDKQQVZT5MrAEH2qlin4lbgI8Md8oGBKkgic483jYac+6tj2FNFfGXIwfOgMTubtZbi8ZYxGRN8iujhW6UGvDKSuov3075LZ31V5SJJrazRryGSRTEY47ZQIodwJDPKNRaRkJQ5K/MToOMjvfWSwSXdqjyBYHVYgvZUMMbAZOTqUS6QW1Z3ztgCs4vfSQTWsM8puY5YY+oo0gxxysAqDCDUdz3O4GSBkCt3l8vb7s9GTprwnJvRcur4359PwWFtf9NbuOGVmjuWRcjsQA+tl38JeOGVc53Ke2at+UeBR3N3Ms6F44lAMbqcH8KKwO2FYStoI7lCQCgFJ8FxLHxOCNmzbyy9TpkKACIpEVNYUMF07KAdOHO2xq34Xz3+z7qUG3MqyqrNofBQ9ScgAMPH84zlh+tRK6i78ylfNGE1JWefX7fck85cvQW8s1rCpjikjWVVB8MckjSKCuThRqRTtjGDjalblvLLPPmMyQRlVVjuz4JcKPzHCY9tVNfGeZre9uGmjZ1UW6KQRgowNzlXHbGHGSCRg5qg4AXhWZJPCkjCUA48laPV6g64pFwcdie29XitIvozalC6pSW9p/K7X3LnkW9siLmK6iSTSr9EuoYmOMEFUz2dtPUz3YuT5VAgv/sotLm5EoKqUuBllEgCle4xr0SIT5ruQO9IdpI6aWEjqw7adsf8AGmviZMvDIXY5dkYNqO51RSsHIxgDWw37eJayp6qV+Rx4bzRqJ8vurF1ZW5mktYNRBkbLOGO8jkGRk3OMRtLoPkQpG60485cvwQrbNbxwwYl0M2NIKtG5+8I3IDqrZPofU0s8tMgv+HAFT42IK+YNrcspPvh1H/vJdPiXOEt4sjOZgAP9VJn9MVeWlVJdDoqq2LUYcHG3yt8RR4DYfb7K5sVYFrV9dvk4HTlVx0mODhcdRNh4Rp/LXXinC0s54w66pHtcSyIuzyM7ZZj/AGtKnYD2XFWXw6cNxC8ZN1KIcjPbYDvuPErjB7YIr7z/AAhrwbgEW2Rk/wCkPYY3/j/jiIJeLbuRRUVisvC8voyt4Ny0b3hcU9sEjuDPOxLbB1+2u2mRgCzaSqkeunT2Y1pnCbBbeCOFPljUKCe5wO59ydz9aXvhb/8ALI/Do+9uPD+X+Vzbb77dqbKye5xT95o4Xdqsi4Ox/CwAypxjK5BAO9ZdzfwvpydJ16fU/m5EGFZhuNI/BIMatPY4JXYELrFVfMdpBPAYbllVZNlJYKQw3UoT+MHBGPSoKMwtIXiltpJT971GUGPuB9nlB07bamy5GO7Hv3q04JJayS3NrMelPO4NtcOoOlw8mlS2xBYjBU4DZI88VFu5ZI7iKKb+ft7hkYjw6j9nm0SL6Btm+oIqovIg8swYatXzZ3ydclbL/Sv1/B3J2wd/5P8A6m8cn8GNnahH06yS8mnsDgAAHAJCoqoCe4Udu1IPNvN6XTRNCZEjjTVqdNOrqjVrQnzW3jdh5feb7jFHwz58Ex/Z12+ssCsUrHdhjHTcncvjs34ux3GWqFuEHhTD6X1wmQ/zydSVo0BC/ihjI15OxzvnBpBXMaEczb48O/55dS14Rx9be6t7kRzMkkLROukEjcOjDJB1YUBs43OwA2GgcfvEm4XcSxMGSS1kZWHmDExFZfNbk2tw48Txya9aHSAT1HkjRnDLpDZjDEE5BGSRTrw3hpt+BTr1BIjQTSIQOyyoz4yQC2SxbOB82MbVasle64m2OjDMpR3au+V+Nn3vcSeH8TFtdiRlV3EAEKt8vULMFYnyVVZyzDcLrxvsbHl7gZvruTUxMSFurIrbsWY6tLDIV5jq+U5ji0gYMpIqGmlaRViVnl0AKvhBZcyOEQkfKx6jO25Cowxllpi5G4sI+IYUnoXq+Dt86LqjbwgAaoMgnG/TWr1o+aTR0Y2l56sk9U9ez/8Adxh59mSG3gt1CJE7YZBhR04o2YIoyBgusa6R3XUPOqTkThKXU9xLOnUVH0hHXUhYOyqTnIOmJEKqNl6rHcsCLv4h2wc26sAQxlRT6P0Hdce/3Z9v7qj/AAqxovcEEC6xkdji3gBx6jIrPTJ6nG8qw6tvmd/grfcWOcLEQT3IgYQmLTcQn5Qr6FOlPclWOnz1sO1W3N3Eo7iWzkDDxWc0hAOSod7MrkbHBwRkjyNQviFdsJ7uNdw8aAjbBYRMVGe+rxAgfvCqbhPDDbvG8oMkd1HJLGFcZAWaIDK6MHKSJpYsSFGnC750ivNB/u510o+ehJ/tm7fglcJv7GO1k60Ed1clxiPUNaoLaMlid2RBggHHzFQNzmnDkTlsRubrqmZXX7pnDB8MFBMob/OBURPXZs7saTeG8vXFxbS3MTtIyeHokuS4aON3IZpCobLZAVB8pX8QI0/k/wD6nEOxAOQe6nUThh3VhndTuOxxWDtwPPllS8rLmiiioMwooooAooooDDuK8ZgmubuYP/OS+FN8roiijy2Ngx6ZODnAYZwcgLNlaPNJ1rqSFfEhbS2WbpqioqoATjSi7/XGT2e/jNCEntjGpjMvUaSRCV1lRGqh8Y1HSfPfwj0pAs0lacR9STEuyZkfGod1+buRvjzwavnWmmxvLERainH3Vz63+rPXM1yzyxjU6v1A41fNHoDlCR+F2Z2bSdwEUkAtiunE51uikutVnA0zxyFt9xiRH0kFcbaTv2770wX3w+lW1aSNfFF94EUd9O5A9yM0vS26nSy4YYDIw9xsQe4OKhybbuZ1K8pycp8XdkiNltrVtbMwZ9cmAQr6VwIoyd5dS7FgNKguxIOAYVlx2cdOWfDIiFTGi48DsWdvVnLEvud8keHO3m6tNSue7spGo7ntsMnep3BrFp0TQucqP91MzuuhDxErxcdLbEB+ELIxMdzD02JYMS2sAnJHTCeJxnAwcHbt2Ermq/LIIRqUBVRYiT91Guk+IZ8LMUQBT4gqsWClwB4iso7eSaGSVYmRsY1lSVZFbxYO4GcZNQYbNQ0ippKghl0kYKsowRjbuCKjNpYjxLRairX3J/B+OuIUi6xhntzm1kK5U7jKNsceHIzg7Y9Dljueabi7SM3XTLQBiOnkIScjqSufDEFUY9w7YBJC0jT23kRkV5ZCwCsWYD5csTp91yfCfpUqVtS1PEuLUrarZm/fDXgzQwPLIDrmxjUCrFF1EF1PylneSTT3AcA7g0v81cciPEZVdzEI4eiQcguzHVq0jfpAHAJ+Y5xsCaZfhnzC17Yq0hzNETFKfVlAw39ZSG/U1dX/AAK3mfXLErPgLq7EgEkAkbkAk4z6n1pGVncmlUyTzblH8MLxJLHCtllnnLDzGu5ldcjbGVYHt5021D4dwuGAMIY1TUctjucDAye5wKmVUo9wqq5oSQ2svRwWCk6T2cfiX2yM4PrirWonEOIJCFMh0qzadXkDgkZ+uMD3IHnQgwO4nC39tOkxVBGzLrByPA6Ki+Z06zt+DcflFcZnUzzYfXqwwbBGrLOT38xkZ+v0Jtool6txGRskmtPIr1Vy2CN921H9ajXUIBzuT2BJJxn0yTjtVs3lsXdZeF4duO/w/BT8NLJep0pltnYMrSsVHgIwwAPzNjtgZGM+QBd+VLS2muujJKG6kDJEYy3hYdI7EgFZFWJWXGBs+M4NIN/3yCQR2IOCPoRuKn8hcb6HErd5mLxs3TPULPoMnhV0BPhYMQufys9RfSxEKqVNwtu1r2uNknS4dcNatLqPQCTOQUD6SrRCJAWICRllYkkM0gznxY72nN0MXCJLRmDP4oEOyjpyByrnzARPCRgksoG+sMXDnTjnDYWUXpVpVHgRQWkAc74C+IKdAyTgeEeeKRbr4iWMQkEXDmIdCmZnVdQO5XALsFOAdt9htsKm6tYu6kXBRa2ZL5I4nGOIRO0ow8RgQE7g51KDnsDuB77dyM1PFLuLVcdKVEMN0zQI2rKMj6vEF2CmTIGDnRpyM7Vz4Vz/AAySqP2fawlTqWSe4cIGUgqd4juDuM43GxzitQ4XZ2V6vWxbTSuFMrQPqBbQo7ggnYAAsAcAVbxLyb5mzxV6sqlve3R5iu4+LWJaFjFIGyurBMUsZyNWk7g+x8St70lcI5r+wT3CvEQ7kdSF3w0bjI1KxGJI3zkN82ADg5wupcO4ZFAGEKKgY6mx5nAGSe52AH6V54jwmCfHWiSQr8pYDK/0W7r+lUTOeMraPYxvrXF7MAuTLNL1ThSFLqqKukEgtFFhQ0hwGCBRlpNK33NDwRzw2qHSLO1aPxA5bqGAroABJAEO52GWABJDY0bhvCYLfV0YkjLbsVUAt/Sbu361G4/ZWpRp7pFKwoxLnbSoGTuPLbtVlN3T5GscQ1UjO3u2t6Gccvc0vaW8kSRjW7BkkbJVfuo0JZFXWcFCdO2dtwDkeOAcaNlcEWy9dbjQh6jvEDKWwJZCUIDSA6WIXdumOxq35U5BBkW7uXkxKjP9lLtpjaRyyjGrHgjIXHqCfTDgnLVmCD0UypDDJJwVOQcE4yCAR9BUXVtirnTytKPzKPg3P/XVgtpNLMkrxvHb+NV0MRkzSdNMHGQO+/apA51Mckcd5Zz2vVLBXd4WQBV1MXZZcqAPPHmPWmSxtYoUCRKkaDOFUADc5Ow8yTmqzjfLUF3cW00wD/Zi5VCAVYuF3YHvp05FVMQ4dzdZzyrFFNrZshSEcK+kZOhyuhtgTsTsM1eUl/FDiaWcNrcsDiC7RvD3wUkVgP6jNtTL+2Yfz/8Ahb/hQE+iiigFf4hcrm/tgIyFnibXCT2Jxhlb91l29jg+WKXuQ+CwSQOJovvI3AlilXDRuMMv+DBhsQQRWk0scoKH+2y51dW8k39o1SID9OnigSVzzx/mJbYAtlmY4RFxlj7Z2AHmx2H8KyC7aPrzaZEj8WowpDJKkTHdwZQV6a6ic+EqCGHkcX3H+IdV7qdGBk1G3t1J9W6akbEA9QlyTjIKeaimfkfk+3e2BljWSLLLCjbroUlRIR2MkuOoWO41ADAFXlHKlfidleChGN1ur+nD4/upmn2do2keRS58jEy9MIAT+JgRtuWYfQ4q75J5gW1DCOATxPKenKZAiAlFdo9ZUgsuonHpnvpOPXN1nHa3Elqy/cp97jO5t1XWwYndiZFMAJ8mUb01X/DTHwSIOB1HeGWTA21y3EbNgeQBOkAYwABUyULqxScKCnFwvZrW/PkgXmF4C7Dh8MZl+8bNyoZyTjOGj1HtsMemKWuZY3vJIpYoLe2kCFWBm2kQkFQQsWzhjkH+nnyqBxCx6t/Bb9RwHCqSrNgeFmOBt20hd84xsfIMfEPhuqQzTLczK0cbuMEjdQWG+rPfatZxpxdmd2IoYak3GSf76MQr/h8qRu7dAaVBwJixJYgAKBHu2SBiosdkRGp3O2CSCDldmBB3BBBBBplmTH2busg3zgZVum6qy99wralLDY4O+xpj5v4CkGY41wi/L57Hfc9yc53NZ1oKE7I4vaGHp0arhT2Vik+G/HjZfbm6ZkXpxSaQcAYdkd2ODhVUqWODgLTp/lCkClntoo1HcvdADYZPaI9huf8A1FZ1wS76MtwurQ01sYVPmDJKi6gP3U1N/VNXrqJrd1RR4XbA0AhliZkRiT4tOpWbSwIOB51NKCldP0LYKhCrFqW/+3uM3CvirBJvNb3FsmQDI6gqpIB+8CksgwQclcYINPkEyuodGDKwyrKcgg+YI2IrEOX7gtEWbOsu3ULd2YsclvrsceWQNsYr1NPLZp/I55INb6emCDH4z4iqMCFIXU/hxuOxrHc443lLKh65o5+EHVW3VH6O0srkiNG3wigeKSTIPhGOxGchgM8/bU13LM8nTfqqpMZV4QQgI1QlncPkEeIEDOjcZFceKQKGToKC0Ua9IP26szOqMwJIPTjikcZG5IyDjfw3DOlFr1NLcLlzIxJLnuVOSSVIyuDk75771rJRjLKzqqRpUqnhyV7bvj1trbR7aBBdLG/3nVVpjhWnZNymAEXBy2NXffOe5rj1pZRlUj7kaTIdQI8mURnB7e243xvXqe4Wchx4ldvCe4EUDeXpruMnbuIB3rtwuX7ybt/mzv6gtgj3xtk+WfarU6cZVcvA0w2Ho1MX4Ori78de+32FziDMrsjrgg4ypLLnAJXVpA1gEEr3GRXO04HNcIrRmFg+dur4lPo66cqw/v8ALNcrm8LhQcBYkVVA7DKK7t/Sd2LMe529BTtyBYLFEZZG8UmZCgTUVVdOglT4fEw3yfUVFOClPK0Z4XDwqYhwlF219PyJF2rxSSCRuo+o6pVZnDt3bMhXLONiRuRn1yKtP2XKEEmu1KEatQmJAHuen6b/AEqsvJmbpKT4Y4IggHYa4Y5HOPzM7Ek9zt6CmTlxP5BnKjxsCGO5zOR4B57HBG+2aUoRk2nyGDo0qtSaknZJta/IgcOt5Zjpia3kPos4J/hpz/dXbiHB57Y9SSNI3DKoMM332W8Q0qgD5wM49j6VXzXckrsZJpmPUYjMjEA6juFJKjH0qzk4u8sILOS6jpA9sST6+q4wBgiGNsHy623nmnlsUToOMrKzW2o0cr/Em4g0i5Ju4Dv1AB1UBHoAFkX+Dd/m2FOHEPibaKmuHVMhH84cRxgkZAZnwc+XhVsHIO4IrI7ezaZ0hj21Ak42wiKWbH6DSP6QqXxUIsngVQYysUYIUiNhErzPp3DMgZIlz8pYnGRRRWXMyKVNeE6k9tl1f4NL4L8T4Z1ZmibQgLO8J6wQDG7qoEo3znCEDGc4NSIJv2vIpPhsYysgRsa7lgQysy90hUgEA4LEb4HfK7OUrKkhklbLqkhaRmyjuAe7bBc6sAr2xtmn/kfiBtb42ZOYp1LxAdo5Bq1x7+IAqAwGSBvjOaZbxug4RlT8SHB6r6O42cbtnZ86XdfDgKe2M5zuMjcbe1U0nD5sHCSLu3YA5GNhv23xucnAOCMjDvRVDETG4fNnIVguR4SoOwTG2MY8e++ScYzviu1lYygjKuH2y/ZTuuTpzt8px6ayPKm2igE3nbhrXEimVALS1hlmZiR45TG6KMd8IpZiT5lcedYF9n4n+e6/2kn/APVb38W7x04bJFDgy3BEKrnxMHOGEa92YjbA9c+VKH/QDjP/ANwP9pv+NQwbHRRRUgKVeS9Udpc5GGS6ujj6zyMP7iDTVSvy8mi74jbNnDSLOufNJogpx7dSKT6UBmNtbstpbsynC9HDaSM6CjKc9idj/Ctj5YtulZW0Y/BBGv8AZjUf4VjYgYWiaivUgCxuAFBLBgrAkbuAVP0wDWz8vXAktLeQdnhjYf1kB/xrevuuyPQ9o+9B/wAULvxY4RHPwy4d1JaGKR0wSMELnfB8QyAcHbKqfKu3PGDwvI7Zgx/toqifEvjEsSLBEiusschlDDJZBoXSuWUAkydznt2NVq8S+08vRMT4laGKTPcNHcRo2cZwds+ffzrFHFFNNMXbGNzxeyLrjJG4B38E4/3rj9K1bmRMWVz/ANxJ/wCW1ZXZM37asg7FiNIySGx91MQA2TsB3GxznNatzN/1K5/7iT/y2rXEe+d3tRvx32Ml4sy5t9KBS3iJyc7psCCxA2x8u3bt2Gg89W2V1Yz4T29t/wDGsv6YAtj+IjxbEdgw89iDjORWx8zx5i/jTEK02ivtSOXENdvojD+HcMZv5VCHmnRHBRctpdgSowRlCPEuMbjfyw1nyuix3vT1DpMn2dNRI1fZsKuCGX58Svk7biuAnMalwcrI802jYhliQRLschS8zqQSPxEjzz9W2jiEUsT9QzanSN/CIIl8UrSN2Vcgn1HgQDc1aNtGtLbl4OPklFqNt9+K39Vp3tzOvNdpBbSytDMvWeQSomo6Rq3ZUQEZQg6dRGRpXA7mvsd0Hkt2ABBWRgD6mPR/EdQ/qBXnj0bxFW6jFQ6KTHqQOjL4e2PCoYsR5YBOa+RlI5rcspMQZlZVwMho22ydt3C71DSjUS7FakIUsXCK2Tj67O+p4mjVZ0CjGSWOfMpCg/8A3N/H3qRLLXDjUrfakdmd9as2p8nOsKAASAGwIO423qJcXFUq+++5y46/9RO/NnGQKhYr3Y5O+fMnb0GpmOB5knzrry7IC8xJH+bO5GNtZ8+58gPc/Q1V7rVI5GIZZRkYGNGWk0Bt9yyR6sgY8qm8pPvMcDIMZBzgg+Lt65zjH6+VXwy/uo39lJrGQT6/RlLwqzWWZuodMUapJKT20iJCB76vTzAanjl+4IebqA9WQBpIz2UMoMcbYYEaUAZv3j2qs4bw0FooljDH7ppUbcSTFQkURwM6CyGR++EQ+ppyvuFR29502ZTotond3z945lnZ3IXxFnYb47avpV6elRLudWFahiVHm233s/p9blZwHhdkODfari1hmkXoDU4xjMFug1ONxGurJHt2ziquG3jW3DRmGOHxtqRyygGQ5GpnJC5yMnf+6tC+EI/+Gp9I/wD8aGkrjHCUh68cKfdRSYAY6tAMgH4slgdWO+23pVcPa77Mz9myipzv/wAX/jfj/gSo+Hhn+7uLdtbMVDMV7knvv5H0rpecOlt3UzwtGWGFfurbZwrds4OcHBx7VtvA+W7e5soGmEhZkDMwmlUkkb5KuDg57dqSeL8IX+U2rEMsLaVJChiCFMYDdyUDqBgfhJ22FUjFTdloc9KhTxDcYrK7N8bPprz7lf8ADcp9sleTSQls48X77D5fVvBjG2xaqfic+qb3Uzf33Dp6nyiXzPbua5ck2M7GSQsoUrIgOMlmSNZAAPINDI5B9iNtjXDi46c2MEeEnBGPmlkft5fPUNf20+pWUEsIpJ8bP7Hu6m0xufQZ/hv/AIUzcUmeKS3nIwY21I2CR4SGYZ9SEA28s+9J7PrGj85C+vzMB28+9NnNBwFiZi2ImK5YNoGViUZ7jJkXYgdhtsMWh7kvQvhGv6atf+P1ZrPL/FnnZg5XYAgAd99/Py/xq8rN+Ur5FlVpH0hQfInJIxjbt3/up4/bUOwV9RPYKCSf4CsTiTLCiofFOKw20fUuJFiT1c4/Qep9hk0upxa54hkWY+ywZKvPKB1e3+bgO6E5B1S42IIUgihJTc5ct2s93pgR34jIM9QTygWykY6j6XGkYzpQY1H2yR2/yXL/APX33+3b/jThwTgkNohWFTljl3Ylnkb80jndm+tWNAFFFFAFK/M/8muIL/sijoXJ9I3YaXPtHJj6B3PrTRXG7tkljeORQyOpVlPYhhgg/UUBnnNfCRbXLzED7NcZLMRtGzDDqxAOlZBkq2MBi2SCy1P5O5gjtbRLe6ZkaEBEYxtiRMDp4KgqX0kKVBzkZxgipEvDby3iaDQnEbMoUEbtomVCMaCx8EwxsCSh23JO9J0vLsSSBY7bi0ZYbQ6Nca5/0qSBQdvxuf76u53ST4G7rZ4KM+Gz6ciPzVx0Xd0ZAr6YyhCnAKxRtrGpT4lknm0xqmQSCMjIIFdw28eKOW2RGaK4aIrIuNJmgeLrsu+dBAC6uxZSBvmmfg/w9llZeqGtbYEt08p1WJyDtEAkZI21s0smCQGXNN/MHI9rdW8UBQRrBgRFQMqoHy576DgZAIzgb1F1dFc8cyutEZ5YK37WspGXSNYBOfMpKB7bkgfXbua03nK9WO0kTdpJ1aKJF+Z3dSAB7DuSdgAScAVm0fI0MFz0bpvs5Zv5LcIHCvnJChzJ93OCCdJ79xncVpvHuXYry2+zzZbw4WQ4LqdONYONmxncY7mrVJ55XNcXXVepnSsZhxi0A0OoYiPxSOSCqqF0AjwgqowBls+RyRvTj8RONhUFtE330g3I36KNt1G9DjOkfiI9ASK//JHbfmHp8rf8yqjm/lyKWSC0t83d7HgSSPvpU6sfapFwQig+FSdRwPmO9JTUpXYrV4Vaqm07aXV+XWxU3vDGk6MUKxxhnjiQucKqh9ahiBkAsqgDuSMedX9n8MREJHvrmM27KGnRFdBhSzlRIZCRGXOttIUsVU7b5mJ8I4ANpNLY+ZFYEH1X7w4IO474rQJbNXiMUg6iFdLB8HUMYOryOfOonJSldFMRUjUqOcVboZBe8L6tqItEurBjhXO4TUTFqVlLBmhCZ3JXJDAEYqRa8gNdWiSWl2UchdUU4EgjkXBIDg610uARq1/rmrpvhJbZJ1k+IkagSRkkgZDgbdtgO1MHKXKK2BbpyyFGGOlnEYOc6gpJOvyyCBjypOSkkWr1o1FGy1StuZVxzhsmArIUuLclmTOc7YYJk4KMviVht5HB1ALkckk7FI0dDnDNKpRY8+cjNgKAMnHfbav0DzLypbXwBmU60BCSIcMmognHdTuB8wIpef4ZRsRruZpMHIaTEj+x+81R599H0x5JTzO73Ir1VXlnmvNx69TN15elvdEVjGGUGMhnbSBDFHJHHI+d/vXeVxgZKqDipfCuBrbtIBJ11yupwmFLIW19I51FFG2r8RycYANbXwfhMdshSIHxHU7MdTOx/E7HcnAA9AAAMAAUo8X+FlpNPJMPB1DqKafCpwAdAUrgHGo99yxzvippzyyzFsLiFRrKq1e371IPwo4WCZJXHjhYqVPfqSKrPJ6Y0FIk9Akn5jXHi/Fo7i8mljy0LQrEG7dbQ7sTGcHwEsMPgA6Dg4IJZuU+SEsJTJFK+GUqYxkIxJXDMCxywC4B22Jqs4j8KrSSZ5V8Ac50afCuwBCBSuFOM433J33wJhNRnmFCvGnW8Rpve2v3sdvhrIttw5xOyx/Z9IlyR4CltDq1fTBpR4qpuXaREdFldnUyL5F/CQuPCSB57jPkQRTxy7yFDamUazJFKhV4SD03zp8TKS2WwunO2xIOdsU7fCG13wxIySNQJO5zjZgMDO2APKlOag2ycLiI0Zyla901vwfoeuEc6dC3igW1md0jA1Fo1TIHrrL427hTSZecSZGIGmS8ldwgHdnck6tO+iNCc5J+UdzTh/kitvzD+y3/ADKseD/DS1gYkkurDDRhVVXH+kODI4/dL6T5qamNSMb5VqXp4mnSUvDi7tWu3e3okiHy5yz1eFqsbBT1RLbMRtpjURRk43KSwrue+mU+dInGuBR3FzlpJrdkDJMWQS6JO4MmgKQmx8WMY0sDpOa3xVAAAGANgB5VR8wcpW14dcilZQMLNGdLjvjfscE5AYEe1ZqWlmc0alouD1T+vMwi04L05w00sTW8Q6hmjZtLEZ0qpIB1AjVtkbAZycVcz2d1dMWit5ZMshZVAzGiAtGHyRiWR26hGdSqkOcahT/afDCFGRjNIdByDhS39p9enPqgU+hFOfDrCOCMRxLpQZ2ySSScksxJLMTuSSSe5qXLy5UWlUSp+HDa9+5kFlw++UgCwuDn3iA/UmTamrhnF762AWThczA+cbQMdvUiTf8AX+NP1FUOdIyXjPJtxxG6NwIbi1Y4xJcXK/dgjB6MUJLA4/CXQb/WtC5W5eisIBDFqbJ1O7HLSOQMsx9TgfTAFXFFCQooooAooooAooooAooooAooooDhfWcc0bRyosiMMMrDII+lZd8RuIz8DhR7KeRkeQKIZyJEQFXPgJHUHyjALkD0oooCt+HXNl5xqWSK5naKNNJK22IywIfIZ8FwPCPlKnvvWvcK4XDbR9OCNY0znCjuT3LHuzHzJyTRRQEyiiigCiiigCiiigCiiigCiiigCiiigCiiigCiiigCiiigCiiig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data:image/jpeg;base64,/9j/4AAQSkZJRgABAQAAAQABAAD/2wCEAAkGBxQSERUUEhQWFBUWGB4bGBgXGSAeIBohHBgbIB8hGhwhHyogHRwlHBwgJDIkJSwrLi86HiAzODYsNygtLi4BCgoKDg0OGxAQGywmICQsLTUtNC8wLyw3LDAzNCwyLC0sLCwsLCwvLSwsLy8sLSwvLC0vLywsLCwrLCwsLC0sNP/AABEIALQBGQMBIgACEQEDEQH/xAAcAAACAwEBAQEAAAAAAAAAAAAABgQFBwMCAQj/xABMEAACAQMCBAQDBQMHCAgHAAABAgMABBESIQUGEzEiQVFhBzJxFCNCUoEVYpEkM3KCkqHBF0Njg5Ox0dMWNFNzorPh8CU1VFW0w9L/xAAaAQEAAwEBAQAAAAAAAAAAAAAAAQIDBAUG/8QANBEAAgECBAQDCAEDBQAAAAAAAAECAxEEEiExQVFhcRMigQUykaGxwdHwYhQj8TNCUsLh/9oADAMBAAIRAxEAPwDcaKKKAKKKKAKKKKAKKKKAK8TSqiszEKqgkk9gAMkn2xXulnn3xww22/8AKriOFsflyZJAd+zRxsvn3xjBoBP4/wA3S8Qgukt+tZpBGpZm8EkjTHEABBykZBDt+I5C7DOXKzu7HhcSW8l1HEQMnrTDWxJyzEu2TknNSOPcsRXMU6D7l51RWlQeLEbZT9V8qUTw7h8V46TtDHb2gQt1nGqedxq1zMxzKUQrjVkZc7bDAGh2V5HNGskTrIjbqyEEHfGxGx3rvVRwrmSzn8NvcwSEfhSRSdh5AHtiregCiik/nvnIWg6EGHu3GVU9owfxye3ovdvpkgC35i5qtLEA3MyoT8qbs7e4QZYj3xiq3lD4g2nEXMcJkSUAt05VAYqCASCCyncjbOfas34dyr1nD3EjSTSn5nyzMc+3ZQT7KMgbVd8vcqi14va6SwPTmc6dsqqqmG/d1SD9QPShW7NYoorncTqilnYKo7ljgD9TQsdKKi2l6JD4UkC/nZdIPbYBsMe/fGNjvUqgCiiigCiiigCiiigCiiigCiiigCiiigCiiigCiiigCiiigCiiigCiiigF3njhk00CmBpdUUgcxxStEZlAIZNakEHBJXcDIGdqpeAWNtcT28kHEJ5FgZn+yzSa3V9DxnWH++Vl6hBDE47bVbca4u8sj2to4QoM3Nx3FuuM4XyMxG4B2UeI+QPL4f2kPR68MCxpLkxu3imlUn+cmc7kybNj6Z32ADXVZHy9bLcSXAgjM8mNchGWOlQowT8owBsMVZ1R8d5hjiQhZFL9jg50+pPkMD1oCTxXg9rOui4hhkB8nVT/AAzuP0qrj5JhX5Li9UAjSBdzYTHYKpcgr7NmqKHjLOhkSGeWPv1EjZgdu6/ice6gip/CuZfCDGyujbjzH6b7UIuS5rHiVuP5PcJdqdtN0oV1yMAiSMBWAOGIZcnBGdxSP/0RuLaYvcnql21PPnOtj5t+X0A7ADA7VrNhdiVNQ2PmPSjiVks8MkL50yIyNg4IDAjIPkd9jQNXF34fIJIGusY6xIj9okJCf2jqf+v7V04FmfiF3c7FIgtrEdu6EvMR54LlV/1fsKl8VlHD+HOYIy/2eHEUYBJJVcINhnvjP60vcD5ssbKyjj6pDqMffI8JlkbxMdUqqPE7EljsMnPahI6XtyUHhXW5+VAcZ9yT8qjzP8MkgHjbcP8AEJJm6kgwR+VDpx92vl5+I5bxEZxgDlDMsEXUmlDu/wCID5zgkJEo3IAzpUZJ3O5JNUF7zC00jQxxSzuhw0EJAVCCdrm4zoXPhzGhJHizrBxQDGeLKSVhVpiDhunjSu+DlyQmR5qCWHpXS0vGLaJU6bkEqAwYFVIGcgDcalyCPPbO9UY43dQAdbhxWFRubeUSlAP9FoUlcfkye2xq+4ZxCK4iSaFxJG4yrL2I/wAD5EHcdqAlUUUUAUUUUAUUUUAUUUUAUUUUAUUUUAUUUUAUUV4lkCqWYgKoJJPYAdyfagPdFKltxS+vVElosVtAd0kuFZ3lHkwiVl0Ie4LNk+gr0/Fr20GbyFLiIfNNaBtSDPd4GJbSB3KMx2+WgLDmvmWHh8HWnLYJCqqjLOx8lHbsCcnbasxl+Ld5Kf5PbwRLnbqa5CR76SgB/j/jTxzrwCPi9gphdWYfe27g+EnSQAxx8rA4PmP0xSHyFyfHPJJHcKYpYQOpG4y41dsZ20nyYbUKu/As+F868UmbA+xj/USf8+m2NuLGM72JZs4fEqacjY6PHqIO/wAwz2271xbkBE3triaBx2OQ6frGwxj6YPvV9wBboRlbzol1bCtDqAZcDBKt8rZzsCR70JRwteXUjsntVYnWjh5G3Z2cHU7nzYk5rvy/AYLKBJAEMUCKwG4UqgBAI7gYqzqLxKMtEwHp/jQkVJZZeJXDQh2htowDLoOHfVnSmryyBknyBAG51D1xH4dwN0+izxhZEMis7SLKiuCysHJxqAIyMd98ivfLLiC8mibb7QFeM+RKLpdfqFCtjzGr0NUXxc54vOFzWpgRGhfVr1DOogjw6vwnTuP/AEoQaRLcImkMyqWOFBIGT6D1PsKQObeHi2vEkjGI7nVqHkJFwcgfvrkn3TPmaUvi4p4qtlLZFmZFYspBXRrCMDqOBqBXBxk9qt+PcxfaBZJIjxmLeWVwCuvphM+BmbSdTnOPIetRc2WGrSjdQb9GPXKkhYP6YH8d6YKreAQxpAnScSKwzrUghvcYrxxPi6RY1EDPb3+nrUlIU5SdkWtKPE7gi7YTRid3HTtbYHIKeEySykjCKWIUkg4CgDJbBueGcWWb5TXq+49awyaJZ4o5CAdLOA2CTjbvjIP8KEzhKDtITeL8Am4ZBJd2Olikche37RoCpJa2znpEEBivZ9PkabuUrFIbKBIxgdNST5sWALM3qzMSSfU0Xt2txE8caNKJEK5wVXDAjJdgBjf8OT7GovIV2z2MSSfzsGYJR6PCdBP0YAMPZhQoMNK/DwLXiUluNorqNp418lkRgJgu/wCIOj4HnrPnu0Uvcz2lwZbae1jjleFn1JI5TKvHg6WCtg6gp7eVAMNFKNpyj9oXq8Qedp3yxjS4kSOLPZI1jZRgDALd2IzXU8rzQDNjdzIR2iuGaeJvY6z1EHurD6GgGmiqbgHHeuXilToXMX85ETnY/K6Nga428mwPMEAjFXNAFFFFAFFFFAFFFFAFFFFAFFFFAFLPPQMi2tuf5u5ukjlH5kCSSlfoxiCn1BYedM1JHPfH7YpoimR7u3kSaOKMGRiyHdGVAzLrQsmcba80A7KMbDYUE4rjY3HUiSTSya1DaXGGXIzhh5EdiKh8z3nRsrmX/s4ZG/soTQFb8OUH7OgcLp6uqXH/AHsjPn2yGzU7jvL8dyVcFoZ0H3c8eA6d9ifxJk5KNlT6VB4Py5aw2USyxqRHAgdp9yAi58TN8oG5xsB7Cu11Pbp4utNb526h1hOx3+9Uxdt848vSgI/D+Ozwzx2t9GNcpYQzxbpNpXUdSfNE4Xcg5X0ames44LxZ5JX4hqhn1AxwRvKsUiRBj4lBJTXKQGOdGQE7dg92F+JYlcAqSAShKkqT5NpJGfoTQEstRmlni/GumcV25f48k7vGp8cYUspHYNnB9wcHt6UOiWGnGGd7HbjvL6Tp8xjKkMrqcFGXcMp8iP4EZBBBIpd0SXiILpklVDlcJgOQTpkZTnxEbgdh6Z7NPMzkWk2PNcH6EgH+4mlmO9AXFQbYOjmvJcDje2yr2pb4nEO9W17eepqiuZjIwRQSzHAA3z+lVZ9Rg6c1q2XXIfFZFuVQ/wA3OSjADwiRYyysPIEqhUgAZ8PpXjne5El9CIFe5MAk6qwrr6ZcKF1H5Qx3GM53z2rvacpq93Hbkloo1EszJIw1EoQgBUggEsxHmQGGcZrQbHhkUEYjhjSNB2VAAP7vP3radr6ckfP+0K1OOJz0dnZ/vyFbkuxlA6k0fSZvwFgxA8tRG2fYZxTkEHfAz60LGBXuqHn1qzqyzMKUOMP+z71boH+T3bJFcL+WT5YpVHc52RgN8aT5GmXil/HbwyTSsFSNSzE+gH++lLliL7RIL28GqY7xIfltlPZUXzlKnxP3zkDAwKGI6TPgUu8Rd2wVkdCucFG9fVTlW7eYNMbrkVS8UtGWN2RGkIBIRcamx5LkgZPuaG9FwXvEjgN+0qssmOpGQGI2DAgFWA8sjy8iDVpS7ydYToss1yojknZSIgdXSRF0qpYbM3ckjbLYHaoac+xLNPDPBcxNA+lmELypg/I2qMNgMMEA474oYytfQ782joTWl4uxWZYJD+aO4YJgn0WQo/6H1pnpKvbtuKtFFDFKtqsqSzTSxtGH6b61jiV9Lkl1GpsYAB8zTrQgKKKKAKKKKAKKKKAKKKKAKKKKAUCJOJzSrraKwicxkRthrl0OHy43SFWBXCnLENk42PuR+hcxcPsI4LcGIzO+jIVFdVARAV1OxJ8ROBjsc1I+GyKOE2QXt0Ez9dPi/XVmr42qGQSFF6gUqHwNQUkEgHvgkA49hQHizt3XOuVpM9sqox9NIH99VE1/DdyXVhPGykJurbdWJxjWhB7asqfMEe9MFL3MkA69pKo+8V3XPmUaJiwPtqVD9QKAhcsyHqmzui0slqA8MrE/extkKzj5TKhGkk+eGGNVWvONnLNY3EUDpHJJGVDyEhVB2YkruPDnB8jg79qQuaeISxXEdxAyrLEHUa1LKyvjKsAynuoPfuKjcS+JfVsbmC5iMMjwyKksRLISUIGfxxk5x5j3oRcZfh7aXUsZmuZxJbOum2gEKIvTGNLkeJhlR4V1HY5O5wG204VDCWMMUcZfGoogXVjOM4G+Mn+NcOXuIwzQqIGBCLGCB+HVEjqP7DKf1q0oSKvMnApJlPRZUk/CzqWHffIDA9veqbgvKnEIJmnW4tNbIIyjQyFdKsWzqEoOck+WK0IivuKG8sROUMjegr3VnxOVGjaSxVXBVvupW2Iwduqv++lXjFjcWgxKDIoH88inS23dgCTGfqceh9NSoqGi2FxUsPLNHXmjB/2pHITmeNB5EnOT6ADO9MPK/DbhyDBAMMBqmnDBcHGV07F/cLgHtkeeqCMZzgZ9cV7q8ZKK0WvM9Kv7bqVIOEIpJ+v4+dyDwnhqwKQCXdzqkkbu7YAycbAAAAAbAAAdqnUUVU8Vu+rConFuJR20LzTNpjjXUx/4epPYDzqXWQ/FDmNbqVbWHJjgk1TP+FnUYVB+bSTknsCAPKhDKPjnMMt/KJZxiJTmG3/Cnoz/AJpfrsvYetMXAeP9gTSQRXSyEjyxwwLrllbSi5wO2SWPkqjcn/Ghndm6WHG4zGWldECjJZmAGPcnaufDeb7G4m6MF1FLIQSFRtWQO+42qr5f5Dhiw90ReTjcNIo0IQcjpRnITG3i3Y47+Vd+dk6MdvdIMLZSiR1X/sijRyYA/Kj6v6tDQaKWOPp9nvbW6XZZGFrP+8smeifqs2FB9JGpkhlDqGUhlYAgjcEHsQfSln4i+K1SFT97Nc26x7+azo5O2+FRGYkdgDQDTRRRQBRRRQBRRRQBRRRQBRRRQBRRRQCZxHq8KZ5YQJrSWQFoNWJI5ZZAPuM+Fld2yUYjBJIODgMI45D+Jih9HRlP8CBn6jIqq53zqsM50fbo9eM4x05dOryx1dGM+enzxTPQFYeLatoIpJD6lTGg+rOASP6Ab6VS8cs75D9oi6M7BSHhYEHTkHTbtnCscblh4iFzgAAceMc/pGzrbxNNoyGdj048q2khWILOQQQdKkeFt8iqrh/xLkaQJJbR5xkxxzfegbd45EQg79mKmrZWaKjNq9t9uvbmUPMN2syLIhyrqGU+zDIpScVfx8Ov7iEPFZExeLBE0QIwxyChcFWUggqcEEEGqGGCRwrFemHGUDhmZwCuWSOJXZkw2dXY+XcZqlcxUJSeg7/BS6EU1zbdg4WVB/RGhgPoNH8a1sGvznazz2ssUwHTYMenIMlWIyGRgQCCVBBQgHvjddnbkr4gCL7RFdliS5lgCjJfqNlo0HmVckjOwDZJAGQsWs08r3NWorMpviRcNMFS3RUVhrOtmx+40ixmKN89wWPpsd6eeA8bS6QlQyOpxJG+NSEjIzgkEEbhlJB8jUtNF5U5R3LSis8+I/HtJ6cUk33RHWVH6UXixhJZlHVDkEYWM58S6huAV/gvG9GXC3dkq4Lv1pp1QEkBpoblQ3TJGC0e/uMEhldrhU5NZjY6j397HBG0krhEXux/97knYAbmlDjnONzbtHH9mjdmRnMhkKxsFKjMbBG8myQ2CPceKqVecZ7l0kFtE6xIZFy0wQsTgMGa3CsVXOGBK+MnPbEqDexaNGckmlv1Q1rzrCNbSxXEEaIHEkqBdeptKhUyZdTHspUE4OKhx8+Zuo7c2N2rS4I2jJVSca5UWQtGnuwH0pfn53kfMjWVuxj0uxkaZWQqDpOHtw22o4IHmcVb8ucp8Pu4vtQhmEkxbqs08ocOrFXUsHHyuCoI222qHForKnKKTfEY+cOKG1sbidfmjjYr/Sxhf/ERWIW9l00Ve+BuT3J8yfcnJrQudOXehanHEGSDWhMN5IGRyrhwgmbMqZ047sMeVINvfiZI2i0+OQRku2yE5+YqDnfAGAc6hUGbTeiOLpWi/B/goEDXrDxzkrHnPhiVsDA/fYF8+YK1nVxaTyBo4+mXJKEoJWVThs5kEXTyMdtWd6c+F8/3EarbRWkZ6KrGMyyDOkacAmABiMb4z2PoauqUmbwwdV7Lput/iatXwjOxqh5O5j+2wszJ05EYqyglhjJ0srFRlWA9B/DBPPm3mCW1aFYoVkMuvBdmUalAIQaUY6mXUwzgYRt6qld2M1FuWVbnmLlLpEi0uri1jOT0UMbopP5FljfQP3VIUeQFSOG8sJHMs8ss1zOgISSZgdAbvoRQsaEjYsFzjbO5qr4Dzm8t39muIRGzDwNGzMurQXKNqRSGCAnIyO2SNS6rnmrislrbNNFEJSpGQzaQq+bMcE4HsPPJwATRqzsHFqWV7lxRWf2HxCkE8SXVssSSAHXG7OV1tpjLL0x4WfwjHc5xkKxHGb4hXKuwa0ijCuUIaZiwYEDTpSJtT7jAXOcjGc1OR3saOhUUnG2q31Ro1FUvL3Mcd1bmY/ddPIlDHZCoyfGQFYAfiG3cdwaV+M/ElkfTBas+dxr1h2XONYjSN3Ce7afpUJNmcYOTsjQqKWuVubUu/A6dKXGQudSuAFJKPgZI1DKkBh3xgg1B5o5uuba6EMdqjKyaleSUrrwQGxhGGFLKDk53G2CMyotu3EtGlOU8iWo50Vnf+UC4LFVhtmwVwetIFOR3DGDTgHY71acI5wka9+yXMKRsw8LRuzjVhjpYGNcEqjnP+jbONqOLQdKSV/uhwoooqpmFFFFAQeNcKjuoHhlzpbG6nDKQQVZT5MrAEH2qlin4lbgI8Md8oGBKkgic483jYac+6tj2FNFfGXIwfOgMTubtZbi8ZYxGRN8iujhW6UGvDKSuov3075LZ31V5SJJrazRryGSRTEY47ZQIodwJDPKNRaRkJQ5K/MToOMjvfWSwSXdqjyBYHVYgvZUMMbAZOTqUS6QW1Z3ztgCs4vfSQTWsM8puY5YY+oo0gxxysAqDCDUdz3O4GSBkCt3l8vb7s9GTprwnJvRcur4359PwWFtf9NbuOGVmjuWRcjsQA+tl38JeOGVc53Ke2at+UeBR3N3Ms6F44lAMbqcH8KKwO2FYStoI7lCQCgFJ8FxLHxOCNmzbyy9TpkKACIpEVNYUMF07KAdOHO2xq34Xz3+z7qUG3MqyqrNofBQ9ScgAMPH84zlh+tRK6i78ylfNGE1JWefX7fck85cvQW8s1rCpjikjWVVB8MckjSKCuThRqRTtjGDjalblvLLPPmMyQRlVVjuz4JcKPzHCY9tVNfGeZre9uGmjZ1UW6KQRgowNzlXHbGHGSCRg5qg4AXhWZJPCkjCUA48laPV6g64pFwcdie29XitIvozalC6pSW9p/K7X3LnkW9siLmK6iSTSr9EuoYmOMEFUz2dtPUz3YuT5VAgv/sotLm5EoKqUuBllEgCle4xr0SIT5ruQO9IdpI6aWEjqw7adsf8AGmviZMvDIXY5dkYNqO51RSsHIxgDWw37eJayp6qV+Rx4bzRqJ8vurF1ZW5mktYNRBkbLOGO8jkGRk3OMRtLoPkQpG60485cvwQrbNbxwwYl0M2NIKtG5+8I3IDqrZPofU0s8tMgv+HAFT42IK+YNrcspPvh1H/vJdPiXOEt4sjOZgAP9VJn9MVeWlVJdDoqq2LUYcHG3yt8RR4DYfb7K5sVYFrV9dvk4HTlVx0mODhcdRNh4Rp/LXXinC0s54w66pHtcSyIuzyM7ZZj/AGtKnYD2XFWXw6cNxC8ZN1KIcjPbYDvuPErjB7YIr7z/AAhrwbgEW2Rk/wCkPYY3/j/jiIJeLbuRRUVisvC8voyt4Ny0b3hcU9sEjuDPOxLbB1+2u2mRgCzaSqkeunT2Y1pnCbBbeCOFPljUKCe5wO59ydz9aXvhb/8ALI/Do+9uPD+X+Vzbb77dqbKye5xT95o4Xdqsi4Ox/CwAypxjK5BAO9ZdzfwvpydJ16fU/m5EGFZhuNI/BIMatPY4JXYELrFVfMdpBPAYbllVZNlJYKQw3UoT+MHBGPSoKMwtIXiltpJT971GUGPuB9nlB07bamy5GO7Hv3q04JJayS3NrMelPO4NtcOoOlw8mlS2xBYjBU4DZI88VFu5ZI7iKKb+ft7hkYjw6j9nm0SL6Btm+oIqovIg8swYatXzZ3ydclbL/Sv1/B3J2wd/5P8A6m8cn8GNnahH06yS8mnsDgAAHAJCoqoCe4Udu1IPNvN6XTRNCZEjjTVqdNOrqjVrQnzW3jdh5feb7jFHwz58Ex/Z12+ssCsUrHdhjHTcncvjs34ux3GWqFuEHhTD6X1wmQ/zydSVo0BC/ihjI15OxzvnBpBXMaEczb48O/55dS14Rx9be6t7kRzMkkLROukEjcOjDJB1YUBs43OwA2GgcfvEm4XcSxMGSS1kZWHmDExFZfNbk2tw48Txya9aHSAT1HkjRnDLpDZjDEE5BGSRTrw3hpt+BTr1BIjQTSIQOyyoz4yQC2SxbOB82MbVasle64m2OjDMpR3au+V+Nn3vcSeH8TFtdiRlV3EAEKt8vULMFYnyVVZyzDcLrxvsbHl7gZvruTUxMSFurIrbsWY6tLDIV5jq+U5ji0gYMpIqGmlaRViVnl0AKvhBZcyOEQkfKx6jO25Cowxllpi5G4sI+IYUnoXq+Dt86LqjbwgAaoMgnG/TWr1o+aTR0Y2l56sk9U9ez/8Adxh59mSG3gt1CJE7YZBhR04o2YIoyBgusa6R3XUPOqTkThKXU9xLOnUVH0hHXUhYOyqTnIOmJEKqNl6rHcsCLv4h2wc26sAQxlRT6P0Hdce/3Z9v7qj/AAqxovcEEC6xkdji3gBx6jIrPTJ6nG8qw6tvmd/grfcWOcLEQT3IgYQmLTcQn5Qr6FOlPclWOnz1sO1W3N3Eo7iWzkDDxWc0hAOSod7MrkbHBwRkjyNQviFdsJ7uNdw8aAjbBYRMVGe+rxAgfvCqbhPDDbvG8oMkd1HJLGFcZAWaIDK6MHKSJpYsSFGnC750ivNB/u510o+ehJ/tm7fglcJv7GO1k60Ed1clxiPUNaoLaMlid2RBggHHzFQNzmnDkTlsRubrqmZXX7pnDB8MFBMob/OBURPXZs7saTeG8vXFxbS3MTtIyeHokuS4aON3IZpCobLZAVB8pX8QI0/k/wD6nEOxAOQe6nUThh3VhndTuOxxWDtwPPllS8rLmiiioMwooooAooooDDuK8ZgmubuYP/OS+FN8roiijy2Ngx6ZODnAYZwcgLNlaPNJ1rqSFfEhbS2WbpqioqoATjSi7/XGT2e/jNCEntjGpjMvUaSRCV1lRGqh8Y1HSfPfwj0pAs0lacR9STEuyZkfGod1+buRvjzwavnWmmxvLERainH3Vz63+rPXM1yzyxjU6v1A41fNHoDlCR+F2Z2bSdwEUkAtiunE51uikutVnA0zxyFt9xiRH0kFcbaTv2770wX3w+lW1aSNfFF94EUd9O5A9yM0vS26nSy4YYDIw9xsQe4OKhybbuZ1K8pycp8XdkiNltrVtbMwZ9cmAQr6VwIoyd5dS7FgNKguxIOAYVlx2cdOWfDIiFTGi48DsWdvVnLEvud8keHO3m6tNSue7spGo7ntsMnep3BrFp0TQucqP91MzuuhDxErxcdLbEB+ELIxMdzD02JYMS2sAnJHTCeJxnAwcHbt2Ermq/LIIRqUBVRYiT91Guk+IZ8LMUQBT4gqsWClwB4iso7eSaGSVYmRsY1lSVZFbxYO4GcZNQYbNQ0ippKghl0kYKsowRjbuCKjNpYjxLRairX3J/B+OuIUi6xhntzm1kK5U7jKNsceHIzg7Y9Dljueabi7SM3XTLQBiOnkIScjqSufDEFUY9w7YBJC0jT23kRkV5ZCwCsWYD5csTp91yfCfpUqVtS1PEuLUrarZm/fDXgzQwPLIDrmxjUCrFF1EF1PylneSTT3AcA7g0v81cciPEZVdzEI4eiQcguzHVq0jfpAHAJ+Y5xsCaZfhnzC17Yq0hzNETFKfVlAw39ZSG/U1dX/AAK3mfXLErPgLq7EgEkAkbkAk4z6n1pGVncmlUyTzblH8MLxJLHCtllnnLDzGu5ldcjbGVYHt5021D4dwuGAMIY1TUctjucDAye5wKmVUo9wqq5oSQ2svRwWCk6T2cfiX2yM4PrirWonEOIJCFMh0qzadXkDgkZ+uMD3IHnQgwO4nC39tOkxVBGzLrByPA6Ki+Z06zt+DcflFcZnUzzYfXqwwbBGrLOT38xkZ+v0Jtool6txGRskmtPIr1Vy2CN921H9ajXUIBzuT2BJJxn0yTjtVs3lsXdZeF4duO/w/BT8NLJep0pltnYMrSsVHgIwwAPzNjtgZGM+QBd+VLS2muujJKG6kDJEYy3hYdI7EgFZFWJWXGBs+M4NIN/3yCQR2IOCPoRuKn8hcb6HErd5mLxs3TPULPoMnhV0BPhYMQufys9RfSxEKqVNwtu1r2uNknS4dcNatLqPQCTOQUD6SrRCJAWICRllYkkM0gznxY72nN0MXCJLRmDP4oEOyjpyByrnzARPCRgksoG+sMXDnTjnDYWUXpVpVHgRQWkAc74C+IKdAyTgeEeeKRbr4iWMQkEXDmIdCmZnVdQO5XALsFOAdt9htsKm6tYu6kXBRa2ZL5I4nGOIRO0ow8RgQE7g51KDnsDuB77dyM1PFLuLVcdKVEMN0zQI2rKMj6vEF2CmTIGDnRpyM7Vz4Vz/AAySqP2fawlTqWSe4cIGUgqd4juDuM43GxzitQ4XZ2V6vWxbTSuFMrQPqBbQo7ggnYAAsAcAVbxLyb5mzxV6sqlve3R5iu4+LWJaFjFIGyurBMUsZyNWk7g+x8St70lcI5r+wT3CvEQ7kdSF3w0bjI1KxGJI3zkN82ADg5wupcO4ZFAGEKKgY6mx5nAGSe52AH6V54jwmCfHWiSQr8pYDK/0W7r+lUTOeMraPYxvrXF7MAuTLNL1ThSFLqqKukEgtFFhQ0hwGCBRlpNK33NDwRzw2qHSLO1aPxA5bqGAroABJAEO52GWABJDY0bhvCYLfV0YkjLbsVUAt/Sbu361G4/ZWpRp7pFKwoxLnbSoGTuPLbtVlN3T5GscQ1UjO3u2t6Gccvc0vaW8kSRjW7BkkbJVfuo0JZFXWcFCdO2dtwDkeOAcaNlcEWy9dbjQh6jvEDKWwJZCUIDSA6WIXdumOxq35U5BBkW7uXkxKjP9lLtpjaRyyjGrHgjIXHqCfTDgnLVmCD0UypDDJJwVOQcE4yCAR9BUXVtirnTytKPzKPg3P/XVgtpNLMkrxvHb+NV0MRkzSdNMHGQO+/apA51Mckcd5Zz2vVLBXd4WQBV1MXZZcqAPPHmPWmSxtYoUCRKkaDOFUADc5Ow8yTmqzjfLUF3cW00wD/Zi5VCAVYuF3YHvp05FVMQ4dzdZzyrFFNrZshSEcK+kZOhyuhtgTsTsM1eUl/FDiaWcNrcsDiC7RvD3wUkVgP6jNtTL+2Yfz/8Ahb/hQE+iiigFf4hcrm/tgIyFnibXCT2Jxhlb91l29jg+WKXuQ+CwSQOJovvI3AlilXDRuMMv+DBhsQQRWk0scoKH+2y51dW8k39o1SID9OnigSVzzx/mJbYAtlmY4RFxlj7Z2AHmx2H8KyC7aPrzaZEj8WowpDJKkTHdwZQV6a6ic+EqCGHkcX3H+IdV7qdGBk1G3t1J9W6akbEA9QlyTjIKeaimfkfk+3e2BljWSLLLCjbroUlRIR2MkuOoWO41ADAFXlHKlfidleChGN1ur+nD4/upmn2do2keRS58jEy9MIAT+JgRtuWYfQ4q75J5gW1DCOATxPKenKZAiAlFdo9ZUgsuonHpnvpOPXN1nHa3Elqy/cp97jO5t1XWwYndiZFMAJ8mUb01X/DTHwSIOB1HeGWTA21y3EbNgeQBOkAYwABUyULqxScKCnFwvZrW/PkgXmF4C7Dh8MZl+8bNyoZyTjOGj1HtsMemKWuZY3vJIpYoLe2kCFWBm2kQkFQQsWzhjkH+nnyqBxCx6t/Bb9RwHCqSrNgeFmOBt20hd84xsfIMfEPhuqQzTLczK0cbuMEjdQWG+rPfatZxpxdmd2IoYak3GSf76MQr/h8qRu7dAaVBwJixJYgAKBHu2SBiosdkRGp3O2CSCDldmBB3BBBBBplmTH2busg3zgZVum6qy99wralLDY4O+xpj5v4CkGY41wi/L57Hfc9yc53NZ1oKE7I4vaGHp0arhT2Vik+G/HjZfbm6ZkXpxSaQcAYdkd2ODhVUqWODgLTp/lCkClntoo1HcvdADYZPaI9huf8A1FZ1wS76MtwurQ01sYVPmDJKi6gP3U1N/VNXrqJrd1RR4XbA0AhliZkRiT4tOpWbSwIOB51NKCldP0LYKhCrFqW/+3uM3CvirBJvNb3FsmQDI6gqpIB+8CksgwQclcYINPkEyuodGDKwyrKcgg+YI2IrEOX7gtEWbOsu3ULd2YsclvrsceWQNsYr1NPLZp/I55INb6emCDH4z4iqMCFIXU/hxuOxrHc443lLKh65o5+EHVW3VH6O0srkiNG3wigeKSTIPhGOxGchgM8/bU13LM8nTfqqpMZV4QQgI1QlncPkEeIEDOjcZFceKQKGToKC0Ua9IP26szOqMwJIPTjikcZG5IyDjfw3DOlFr1NLcLlzIxJLnuVOSSVIyuDk75771rJRjLKzqqRpUqnhyV7bvj1trbR7aBBdLG/3nVVpjhWnZNymAEXBy2NXffOe5rj1pZRlUj7kaTIdQI8mURnB7e243xvXqe4Wchx4ldvCe4EUDeXpruMnbuIB3rtwuX7ybt/mzv6gtgj3xtk+WfarU6cZVcvA0w2Ho1MX4Ori78de+32FziDMrsjrgg4ypLLnAJXVpA1gEEr3GRXO04HNcIrRmFg+dur4lPo66cqw/v8ALNcrm8LhQcBYkVVA7DKK7t/Sd2LMe529BTtyBYLFEZZG8UmZCgTUVVdOglT4fEw3yfUVFOClPK0Z4XDwqYhwlF219PyJF2rxSSCRuo+o6pVZnDt3bMhXLONiRuRn1yKtP2XKEEmu1KEatQmJAHuen6b/AEqsvJmbpKT4Y4IggHYa4Y5HOPzM7Ek9zt6CmTlxP5BnKjxsCGO5zOR4B57HBG+2aUoRk2nyGDo0qtSaknZJta/IgcOt5Zjpia3kPos4J/hpz/dXbiHB57Y9SSNI3DKoMM332W8Q0qgD5wM49j6VXzXckrsZJpmPUYjMjEA6juFJKjH0qzk4u8sILOS6jpA9sST6+q4wBgiGNsHy623nmnlsUToOMrKzW2o0cr/Em4g0i5Ju4Dv1AB1UBHoAFkX+Dd/m2FOHEPibaKmuHVMhH84cRxgkZAZnwc+XhVsHIO4IrI7ezaZ0hj21Ak42wiKWbH6DSP6QqXxUIsngVQYysUYIUiNhErzPp3DMgZIlz8pYnGRRRWXMyKVNeE6k9tl1f4NL4L8T4Z1ZmibQgLO8J6wQDG7qoEo3znCEDGc4NSIJv2vIpPhsYysgRsa7lgQysy90hUgEA4LEb4HfK7OUrKkhklbLqkhaRmyjuAe7bBc6sAr2xtmn/kfiBtb42ZOYp1LxAdo5Bq1x7+IAqAwGSBvjOaZbxug4RlT8SHB6r6O42cbtnZ86XdfDgKe2M5zuMjcbe1U0nD5sHCSLu3YA5GNhv23xucnAOCMjDvRVDETG4fNnIVguR4SoOwTG2MY8e++ScYzviu1lYygjKuH2y/ZTuuTpzt8px6ayPKm2igE3nbhrXEimVALS1hlmZiR45TG6KMd8IpZiT5lcedYF9n4n+e6/2kn/APVb38W7x04bJFDgy3BEKrnxMHOGEa92YjbA9c+VKH/QDjP/ANwP9pv+NQwbHRRRUgKVeS9Udpc5GGS6ujj6zyMP7iDTVSvy8mi74jbNnDSLOufNJogpx7dSKT6UBmNtbstpbsynC9HDaSM6CjKc9idj/Ctj5YtulZW0Y/BBGv8AZjUf4VjYgYWiaivUgCxuAFBLBgrAkbuAVP0wDWz8vXAktLeQdnhjYf1kB/xrevuuyPQ9o+9B/wAULvxY4RHPwy4d1JaGKR0wSMELnfB8QyAcHbKqfKu3PGDwvI7Zgx/toqifEvjEsSLBEiusschlDDJZBoXSuWUAkydznt2NVq8S+08vRMT4laGKTPcNHcRo2cZwds+ffzrFHFFNNMXbGNzxeyLrjJG4B38E4/3rj9K1bmRMWVz/ANxJ/wCW1ZXZM37asg7FiNIySGx91MQA2TsB3GxznNatzN/1K5/7iT/y2rXEe+d3tRvx32Ml4sy5t9KBS3iJyc7psCCxA2x8u3bt2Gg89W2V1Yz4T29t/wDGsv6YAtj+IjxbEdgw89iDjORWx8zx5i/jTEK02ivtSOXENdvojD+HcMZv5VCHmnRHBRctpdgSowRlCPEuMbjfyw1nyuix3vT1DpMn2dNRI1fZsKuCGX58Svk7biuAnMalwcrI802jYhliQRLschS8zqQSPxEjzz9W2jiEUsT9QzanSN/CIIl8UrSN2Vcgn1HgQDc1aNtGtLbl4OPklFqNt9+K39Vp3tzOvNdpBbSytDMvWeQSomo6Rq3ZUQEZQg6dRGRpXA7mvsd0Hkt2ABBWRgD6mPR/EdQ/qBXnj0bxFW6jFQ6KTHqQOjL4e2PCoYsR5YBOa+RlI5rcspMQZlZVwMho22ydt3C71DSjUS7FakIUsXCK2Tj67O+p4mjVZ0CjGSWOfMpCg/8A3N/H3qRLLXDjUrfakdmd9as2p8nOsKAASAGwIO423qJcXFUq+++5y46/9RO/NnGQKhYr3Y5O+fMnb0GpmOB5knzrry7IC8xJH+bO5GNtZ8+58gPc/Q1V7rVI5GIZZRkYGNGWk0Bt9yyR6sgY8qm8pPvMcDIMZBzgg+Lt65zjH6+VXwy/uo39lJrGQT6/RlLwqzWWZuodMUapJKT20iJCB76vTzAanjl+4IebqA9WQBpIz2UMoMcbYYEaUAZv3j2qs4bw0FooljDH7ppUbcSTFQkURwM6CyGR++EQ+ppyvuFR29502ZTotond3z945lnZ3IXxFnYb47avpV6elRLudWFahiVHm233s/p9blZwHhdkODfari1hmkXoDU4xjMFug1ONxGurJHt2ziquG3jW3DRmGOHxtqRyygGQ5GpnJC5yMnf+6tC+EI/+Gp9I/wD8aGkrjHCUh68cKfdRSYAY6tAMgH4slgdWO+23pVcPa77Mz9myipzv/wAX/jfj/gSo+Hhn+7uLdtbMVDMV7knvv5H0rpecOlt3UzwtGWGFfurbZwrds4OcHBx7VtvA+W7e5soGmEhZkDMwmlUkkb5KuDg57dqSeL8IX+U2rEMsLaVJChiCFMYDdyUDqBgfhJ22FUjFTdloc9KhTxDcYrK7N8bPprz7lf8ADcp9sleTSQls48X77D5fVvBjG2xaqfic+qb3Uzf33Dp6nyiXzPbua5ck2M7GSQsoUrIgOMlmSNZAAPINDI5B9iNtjXDi46c2MEeEnBGPmlkft5fPUNf20+pWUEsIpJ8bP7Hu6m0xufQZ/hv/AIUzcUmeKS3nIwY21I2CR4SGYZ9SEA28s+9J7PrGj85C+vzMB28+9NnNBwFiZi2ImK5YNoGViUZ7jJkXYgdhtsMWh7kvQvhGv6atf+P1ZrPL/FnnZg5XYAgAd99/Py/xq8rN+Ur5FlVpH0hQfInJIxjbt3/up4/bUOwV9RPYKCSf4CsTiTLCiofFOKw20fUuJFiT1c4/Qep9hk0upxa54hkWY+ywZKvPKB1e3+bgO6E5B1S42IIUgihJTc5ct2s93pgR34jIM9QTygWykY6j6XGkYzpQY1H2yR2/yXL/APX33+3b/jThwTgkNohWFTljl3Ylnkb80jndm+tWNAFFFFAFK/M/8muIL/sijoXJ9I3YaXPtHJj6B3PrTRXG7tkljeORQyOpVlPYhhgg/UUBnnNfCRbXLzED7NcZLMRtGzDDqxAOlZBkq2MBi2SCy1P5O5gjtbRLe6ZkaEBEYxtiRMDp4KgqX0kKVBzkZxgipEvDby3iaDQnEbMoUEbtomVCMaCx8EwxsCSh23JO9J0vLsSSBY7bi0ZYbQ6Nca5/0qSBQdvxuf76u53ST4G7rZ4KM+Gz6ciPzVx0Xd0ZAr6YyhCnAKxRtrGpT4lknm0xqmQSCMjIIFdw28eKOW2RGaK4aIrIuNJmgeLrsu+dBAC6uxZSBvmmfg/w9llZeqGtbYEt08p1WJyDtEAkZI21s0smCQGXNN/MHI9rdW8UBQRrBgRFQMqoHy576DgZAIzgb1F1dFc8cyutEZ5YK37WspGXSNYBOfMpKB7bkgfXbua03nK9WO0kTdpJ1aKJF+Z3dSAB7DuSdgAScAVm0fI0MFz0bpvs5Zv5LcIHCvnJChzJ93OCCdJ79xncVpvHuXYry2+zzZbw4WQ4LqdONYONmxncY7mrVJ55XNcXXVepnSsZhxi0A0OoYiPxSOSCqqF0AjwgqowBls+RyRvTj8RONhUFtE330g3I36KNt1G9DjOkfiI9ASK//JHbfmHp8rf8yqjm/lyKWSC0t83d7HgSSPvpU6sfapFwQig+FSdRwPmO9JTUpXYrV4Vaqm07aXV+XWxU3vDGk6MUKxxhnjiQucKqh9ahiBkAsqgDuSMedX9n8MREJHvrmM27KGnRFdBhSzlRIZCRGXOttIUsVU7b5mJ8I4ANpNLY+ZFYEH1X7w4IO474rQJbNXiMUg6iFdLB8HUMYOryOfOonJSldFMRUjUqOcVboZBe8L6tqItEurBjhXO4TUTFqVlLBmhCZ3JXJDAEYqRa8gNdWiSWl2UchdUU4EgjkXBIDg610uARq1/rmrpvhJbZJ1k+IkagSRkkgZDgbdtgO1MHKXKK2BbpyyFGGOlnEYOc6gpJOvyyCBjypOSkkWr1o1FGy1StuZVxzhsmArIUuLclmTOc7YYJk4KMviVht5HB1ALkckk7FI0dDnDNKpRY8+cjNgKAMnHfbav0DzLypbXwBmU60BCSIcMmognHdTuB8wIpef4ZRsRruZpMHIaTEj+x+81R599H0x5JTzO73Ir1VXlnmvNx69TN15elvdEVjGGUGMhnbSBDFHJHHI+d/vXeVxgZKqDipfCuBrbtIBJ11yupwmFLIW19I51FFG2r8RycYANbXwfhMdshSIHxHU7MdTOx/E7HcnAA9AAAMAAUo8X+FlpNPJMPB1DqKafCpwAdAUrgHGo99yxzvippzyyzFsLiFRrKq1e371IPwo4WCZJXHjhYqVPfqSKrPJ6Y0FIk9Akn5jXHi/Fo7i8mljy0LQrEG7dbQ7sTGcHwEsMPgA6Dg4IJZuU+SEsJTJFK+GUqYxkIxJXDMCxywC4B22Jqs4j8KrSSZ5V8Ac50afCuwBCBSuFOM433J33wJhNRnmFCvGnW8Rpve2v3sdvhrIttw5xOyx/Z9IlyR4CltDq1fTBpR4qpuXaREdFldnUyL5F/CQuPCSB57jPkQRTxy7yFDamUazJFKhV4SD03zp8TKS2WwunO2xIOdsU7fCG13wxIySNQJO5zjZgMDO2APKlOag2ycLiI0Zyla901vwfoeuEc6dC3igW1md0jA1Fo1TIHrrL427hTSZecSZGIGmS8ldwgHdnck6tO+iNCc5J+UdzTh/kitvzD+y3/ADKseD/DS1gYkkurDDRhVVXH+kODI4/dL6T5qamNSMb5VqXp4mnSUvDi7tWu3e3okiHy5yz1eFqsbBT1RLbMRtpjURRk43KSwrue+mU+dInGuBR3FzlpJrdkDJMWQS6JO4MmgKQmx8WMY0sDpOa3xVAAAGANgB5VR8wcpW14dcilZQMLNGdLjvjfscE5AYEe1ZqWlmc0alouD1T+vMwi04L05w00sTW8Q6hmjZtLEZ0qpIB1AjVtkbAZycVcz2d1dMWit5ZMshZVAzGiAtGHyRiWR26hGdSqkOcahT/afDCFGRjNIdByDhS39p9enPqgU+hFOfDrCOCMRxLpQZ2ySSScksxJLMTuSSSe5qXLy5UWlUSp+HDa9+5kFlw++UgCwuDn3iA/UmTamrhnF762AWThczA+cbQMdvUiTf8AX+NP1FUOdIyXjPJtxxG6NwIbi1Y4xJcXK/dgjB6MUJLA4/CXQb/WtC5W5eisIBDFqbJ1O7HLSOQMsx9TgfTAFXFFCQooooAooooAooooAooooAooooDhfWcc0bRyosiMMMrDII+lZd8RuIz8DhR7KeRkeQKIZyJEQFXPgJHUHyjALkD0oooCt+HXNl5xqWSK5naKNNJK22IywIfIZ8FwPCPlKnvvWvcK4XDbR9OCNY0znCjuT3LHuzHzJyTRRQEyiiigCiiigCiiigCiiigCiiigCiiigCiiigCiiigCiiigCiiig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8229600" cy="5257800"/>
          </a:xfrm>
        </p:spPr>
        <p:txBody>
          <a:bodyPr>
            <a:noAutofit/>
          </a:bodyPr>
          <a:lstStyle/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Андреева Г.М. Социальная психология. - М.: Аспект Пресс, 1996. – 376с. 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Бодалева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 Психологическое общение. – М.: Изд-во “Институт практической психологии”, Воронеж: Н.П.О, “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Модек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1996.- 256с. 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Возрастная и педагогическая психология: учебник для педагогических институтов. Под ред. А.В.Петровского.- М.: Просвещение, 1979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 С. Психология искусства М.: «Просвещение», 1986 - 348 с.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Гальперин П. Я., Запорожец А.В., Карпова С.Н. Актуальные проблемы возрастной психологии М.: «Педагогика», 1978 - 423с., 424с.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Генералова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 А. Театр в школе: история вопроса и современная ситуация // Начальная школа: плюс-минус. - 2008. - № 5. - С. 84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Ершов П.М. Режиссура как практическая психология М.: «Просвещение», 1982 — 252с.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Ершова А.П. Самодеятельный детский театр// Театр и школа, 1980, №8. — с.34-36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Ершова А.П. Уроки театра на уроках в школе: Театральное обучение школьников I-XI классов. М., 1990.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Клюева Н.В., Касаткина Ю.В. Учим детей общению.- Ярославль: Академия развития, 1997.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Кох И. Основы сценического движения.- М.: Искусство, 1970.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мудрых мыслей (сост. Л.Л. 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Ермолинский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Т.Ф. 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Ермолинская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).- Иркутск. “Символ”, 1995.- 608с. 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Родионов В. А., 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Ступницкая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А. Взаимодействие психолога и педагога в учебном процессе/Художник А. А. Селиванов — Ярославль: Академия развития: Академия Холдинг, 2001.— 160 с.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Рудесташ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 Групповая психотерапия. 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группы: теория и практика. – М.: Прогресс, 1990.- 220с. 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Слободчиков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В.И., 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Г.А. Интегральная периодизация общего психического развития //Вопросы психологии. - 1996. - №5. - С. 38-51.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Станиславский К. С. Моя жизнь в искусстве — М.: «Искусство», 1962 -83 с.147.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Станиславский К.С. Собрание соч. в 8-ми т. тт. II, III Работа актера над собой, 273-275с.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Скурат Г.Г Детский  психологический театр развивающая работа с детьми и подростками. – СПб :Речь, 2007. – 144с.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"Театральное воспитание младших школьников в общеобразовательной школе". Методическое пособие для учителей. - Тула, МОУДОВ РМК, 2001.-56 с.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Хуторской А.В. Ключевые компетенции и образовательные стандарты // Интернет-журнал "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 - 2002. - 23 апреля. http://eidos.ru/journal/2002/0423.htm .</a:t>
            </a:r>
            <a:endParaRPr lang="ru-RU" alt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100" dirty="0" smtClean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20" y="142852"/>
            <a:ext cx="828680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j-ea"/>
                <a:cs typeface="Arial"/>
              </a:rPr>
              <a:t>Список Литературы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6500858" cy="1071570"/>
          </a:xfrm>
        </p:spPr>
        <p:txBody>
          <a:bodyPr/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ЦЕЛЬ</a:t>
            </a:r>
            <a:endParaRPr lang="en-US" dirty="0"/>
          </a:p>
        </p:txBody>
      </p:sp>
      <p:pic>
        <p:nvPicPr>
          <p:cNvPr id="17410" name="Picture 2" descr="F:\Лариса Чепкасова\ychitely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6000793" cy="45005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192880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ТЕАТР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7414" name="Picture 6" descr="http://www.kindereducation.com/wp-content/uploads/2013/02/karne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143380"/>
            <a:ext cx="485778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Программа дает возможность принимать участие в работе кружка учащимся 1-4 класса и предполагает как работу с коллективом в целом, так и индивидуальные занятия во время репетиций.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Содержание программы </a:t>
            </a:r>
            <a:b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МАСКИ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buAutoNum type="arabicPeriod"/>
            </a:pPr>
            <a:r>
              <a:rPr lang="ru-RU" altLang="ru-RU" sz="3200" b="1" dirty="0" smtClean="0">
                <a:solidFill>
                  <a:srgbClr val="002060"/>
                </a:solidFill>
              </a:rPr>
              <a:t>«Мы играем – мы мечтаем!» (Введение ребёнка в мир театрального искусства)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Разделы программы </a:t>
            </a:r>
            <a:b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МАСКИ</a:t>
            </a:r>
            <a:endParaRPr lang="en-US" dirty="0"/>
          </a:p>
        </p:txBody>
      </p:sp>
      <p:pic>
        <p:nvPicPr>
          <p:cNvPr id="18434" name="Picture 2" descr="http://cs618931.vk.me/v618931411/19ff/SvH3Bi_yAN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214974" cy="347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2. Театр и речь. (Речь, как основное средство театрализованного искусства)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Разделы программы </a:t>
            </a:r>
            <a:b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МАСКИ</a:t>
            </a:r>
            <a:endParaRPr lang="en-US" dirty="0"/>
          </a:p>
        </p:txBody>
      </p:sp>
      <p:pic>
        <p:nvPicPr>
          <p:cNvPr id="22530" name="Picture 2" descr="http://konfettusha.ru/d/449696/d/rec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5107214" cy="340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571472" y="1428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3. Основы актёрского мастерства. (Сценическое искусство: развитие игрового поведения, эстетических чувств)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Разделы программы </a:t>
            </a:r>
            <a:b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МАСКИ</a:t>
            </a:r>
            <a:endParaRPr lang="en-US" dirty="0"/>
          </a:p>
        </p:txBody>
      </p:sp>
      <p:pic>
        <p:nvPicPr>
          <p:cNvPr id="21505" name="Picture 1" descr="F:\Лариса Чепкасова\edc33cd82a60a4d7a5775b6982b71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00372"/>
            <a:ext cx="4000528" cy="351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4. Просмотр спектаклей в театрах города. («Творческая мастерская»)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Разделы программы </a:t>
            </a:r>
            <a:b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МАСКИ</a:t>
            </a:r>
            <a:endParaRPr lang="en-US" dirty="0"/>
          </a:p>
        </p:txBody>
      </p:sp>
      <p:pic>
        <p:nvPicPr>
          <p:cNvPr id="20483" name="Picture 3" descr="http://www.womie.ru/wp-content/uploads/2013/11/%D1%82%D0%B5%D0%B0%D1%82%D1%80-%D0%B4%D0%BB%D1%8F-%D0%B4%D0%B5%D1%82%D0%B5%D0%B9-598x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7215238" cy="252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28596" y="1428736"/>
            <a:ext cx="8229600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5. Наш театр. Самостоятельная театральная деятельность (театрализованные игры, игры-драматизации, постановка спектаклей).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Разделы программы </a:t>
            </a:r>
            <a:b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МАСКИ</a:t>
            </a:r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43817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522</Words>
  <Application>Microsoft Office PowerPoint</Application>
  <PresentationFormat>Экран (4:3)</PresentationFormat>
  <Paragraphs>94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«Театр в школе - ступенька к успеху»</vt:lpstr>
      <vt:lpstr>АКТУАЛЬНОСТЬ</vt:lpstr>
      <vt:lpstr>ЦЕЛЬ</vt:lpstr>
      <vt:lpstr>Содержание программы  Театр МАСКИ</vt:lpstr>
      <vt:lpstr>Разделы программы  Театр МАСКИ</vt:lpstr>
      <vt:lpstr>Разделы программы  Театр МАСКИ</vt:lpstr>
      <vt:lpstr>Разделы программы  Театр МАСКИ</vt:lpstr>
      <vt:lpstr>Разделы программы  Театр МАСКИ</vt:lpstr>
      <vt:lpstr>Разделы программы  Театр МАСКИ</vt:lpstr>
      <vt:lpstr>ЗАДАЧИ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в школе-ступенька к успеху</dc:title>
  <dc:creator>Gyla</dc:creator>
  <cp:lastModifiedBy>Gyla</cp:lastModifiedBy>
  <cp:revision>32</cp:revision>
  <dcterms:created xsi:type="dcterms:W3CDTF">2014-11-17T14:46:33Z</dcterms:created>
  <dcterms:modified xsi:type="dcterms:W3CDTF">2014-11-17T19:16:36Z</dcterms:modified>
</cp:coreProperties>
</file>