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33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D92011-30F8-4764-B3AF-AA67678B650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345C12-D967-42E4-8F6B-1318914D640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4B3674-AE47-4A65-B542-07FE4195C4E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ECB012-CDF2-48ED-B818-A25032F5B6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231C52-8EDE-4638-80EA-A761A3F759F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E02832-9212-4F5D-8672-D66E55D51F0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F0B59E-F4D9-4718-B015-53917667BD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AF2833-50B5-42E7-AC92-0D082C09FC7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BE998A-0619-436C-AEE5-DE97709FDCC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7FECD8-A7F1-452F-B36F-CFB6B72AB5A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3BCD09-B9FF-46E7-B6E7-517845D93EE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98DAEAC-EE9C-495D-8025-4AC378EAEAD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0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keepflowers.ru/wp-content/uploads/2008/10/dracaena2.jpg" TargetMode="External"/><Relationship Id="rId5" Type="http://schemas.openxmlformats.org/officeDocument/2006/relationships/image" Target="../media/image29.jpe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7.jpeg"/><Relationship Id="rId7" Type="http://schemas.openxmlformats.org/officeDocument/2006/relationships/image" Target="../media/image40.jpeg"/><Relationship Id="rId2" Type="http://schemas.openxmlformats.org/officeDocument/2006/relationships/hyperlink" Target="http://www.keepflowers.ru/diffenbachia/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jpeg"/><Relationship Id="rId11" Type="http://schemas.openxmlformats.org/officeDocument/2006/relationships/image" Target="../media/image23.jpeg"/><Relationship Id="rId5" Type="http://schemas.openxmlformats.org/officeDocument/2006/relationships/image" Target="../media/image38.jpeg"/><Relationship Id="rId10" Type="http://schemas.openxmlformats.org/officeDocument/2006/relationships/image" Target="../media/image7.jpeg"/><Relationship Id="rId4" Type="http://schemas.openxmlformats.org/officeDocument/2006/relationships/hyperlink" Target="http://www.google.ru/imgres?imgurl=http://www.cvetlub.ru/uploads/posts/2011-10/1318762591_amarillis_1.jpg&amp;imgrefurl=http://www.cvetlub.ru/main/12-amarillis.html&amp;h=362&amp;w=300&amp;sz=95&amp;tbnid=5Fup6ZE6z_8SdM:&amp;tbnh=91&amp;tbnw=75&amp;prev=/search?q=%D0%B0%D0%BC%D0%B0%D1%80%D0%B8%D0%BB%D0%BB%D0%B8%D1%81&amp;tbm=isch&amp;tbo=u&amp;zoom=1&amp;q=%D0%B0%D0%BC%D0%B0%D1%80%D0%B8%D0%BB%D0%BB%D0%B8%D1%81&amp;usg=__UkA-jU0RVmi3HpsThoCh9vXzwiA=&amp;docid=F99MQyEt9qeNFM&amp;hl=ru&amp;sa=X&amp;ei=Wfj_UNLXHab24QSEnIGACw&amp;ved=0CD4Q9QEwAw&amp;dur=219" TargetMode="External"/><Relationship Id="rId9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ru/url?sa=t&amp;rct=j&amp;q=%D0%B2%D0%BB%D0%B8%D1%8F%D0%BD%D0%B8%D0%B5%20%D0%BA%D0%BE%D0%BC%D0%BD%D0%B0%D1%82%D0%BD%D1%8B%D1%85%20%D1%80%D0%B0%D1%81%D1%82%D0%B5%D0%BD%D0%B8%D0%B9%20%D0%BD%D0%B0%20%D0%BD%D0%B0%D1%88%D1%83%20%D0%B6%D0%B8%D0%B7%D0%BD%D1%8C&amp;source=web&amp;cd=1&amp;ved=0CC4QFjAA&amp;url=http://www.libo.ru/libo4929.html&amp;ei=KloBUYOVJqmj4gSk4oGYBQ&amp;usg=AFQjCNFYXIObIOSZhaXF0O_4owUutmp_vg&amp;bvm=bv.41524429,bs.1,d.Yms&amp;cad=rjt" TargetMode="External"/><Relationship Id="rId2" Type="http://schemas.openxmlformats.org/officeDocument/2006/relationships/hyperlink" Target="http://www.google.ru/url?sa=t&amp;rct=j&amp;q=%D0%B2%D0%BB%D0%B8%D1%8F%D0%BD%D0%B8%D0%B5%20%D0%BA%D0%BE%D0%BC%D0%BD%D0%B0%D1%82%D0%BD%D1%8B%D1%85%20%D1%80%D0%B0%D1%81%D1%82%D0%B5%D0%BD%D0%B8%D0%B9%20%D0%BD%D0%B0%20%D0%BD%D0%B0%D1%88%D1%83%20%D0%B6%D0%B8%D0%B7%D0%BD%D1%8C&amp;source=web&amp;cd=5&amp;ved=0CEgQFjAE&amp;url=http://nature-home.ru/energ.html&amp;ei=KloBUYOVJqmj4gSk4oGYBQ&amp;usg=AFQjCNF6O5Y1o8zG8Wkn-HZZKPy1y6NWmQ&amp;bvm=bv.41524429,bs.1,d.Yms&amp;cad=rjt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google.ru/url?sa=t&amp;rct=j&amp;q=%D0%B2%D0%BB%D0%B8%D1%8F%D0%BD%D0%B8%D0%B5%20%D0%BA%D0%BE%D0%BC%D0%BD%D0%B0%D1%82%D0%BD%D1%8B%D1%85%20%D1%80%D0%B0%D1%81%D1%82%D0%B5%D0%BD%D0%B8%D0%B9%20%D0%BD%D0%B0%20%D0%BD%D0%B0%D1%88%D1%83%20%D0%B6%D0%B8%D0%B7%D0%BD%D1%8C&amp;source=web&amp;cd=4&amp;ved=0CEMQFjAD&amp;url=http://hebe.spb.ru/behaviour.htm&amp;ei=KloBUYOVJqmj4gSk4oGYBQ&amp;usg=AFQjCNHa34qzPejVZj0aqRlZlm0sZrEMWg&amp;bvm=bv.41524429,bs.1,d.Yms&amp;cad=rjt" TargetMode="External"/><Relationship Id="rId4" Type="http://schemas.openxmlformats.org/officeDocument/2006/relationships/hyperlink" Target="http://www.google.ru/url?sa=t&amp;rct=j&amp;q=%D0%B2%D0%BB%D0%B8%D1%8F%D0%BD%D0%B8%D0%B5%20%D0%BA%D0%BE%D0%BC%D0%BD%D0%B0%D1%82%D0%BD%D1%8B%D1%85%20%D1%80%D0%B0%D1%81%D1%82%D0%B5%D0%BD%D0%B8%D0%B9%20%D0%BD%D0%B0%20%D0%BD%D0%B0%D1%88%D1%83%20%D0%B6%D0%B8%D0%B7%D0%BD%D1%8C&amp;source=web&amp;cd=2&amp;ved=0CDUQFjAB&amp;url=http://shkolazhizni.ru/archive/0/n-5325/&amp;ei=KloBUYOVJqmj4gSk4oGYBQ&amp;usg=AFQjCNEjb9v9YHwMOqC9Gr2hTHkDLpTODg&amp;bvm=bv.41524429,bs.1,d.Yms&amp;cad=rjt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2214554"/>
            <a:ext cx="7772400" cy="1892309"/>
          </a:xfrm>
        </p:spPr>
        <p:txBody>
          <a:bodyPr/>
          <a:lstStyle/>
          <a:p>
            <a:r>
              <a:rPr lang="ru-RU" dirty="0" smtClean="0">
                <a:solidFill>
                  <a:schemeClr val="accent3"/>
                </a:solidFill>
              </a:rPr>
              <a:t>Влияние комнатных растений на окружающую среду и человека</a:t>
            </a:r>
            <a:endParaRPr lang="ru-RU" dirty="0">
              <a:solidFill>
                <a:srgbClr val="003366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2" y="4357694"/>
            <a:ext cx="7169177" cy="1735131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sz="20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МКОУ АГО «</a:t>
            </a:r>
            <a:r>
              <a:rPr lang="ru-RU" sz="2000" dirty="0" err="1" smtClean="0">
                <a:solidFill>
                  <a:schemeClr val="tx1"/>
                </a:solidFill>
                <a:latin typeface="Arial" charset="0"/>
                <a:cs typeface="Arial" charset="0"/>
              </a:rPr>
              <a:t>Заринская</a:t>
            </a:r>
            <a:r>
              <a:rPr lang="ru-RU" sz="20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СОШ» </a:t>
            </a:r>
          </a:p>
          <a:p>
            <a:pPr>
              <a:spcBef>
                <a:spcPct val="0"/>
              </a:spcBef>
            </a:pPr>
            <a:endParaRPr lang="ru-RU" sz="2000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algn="r">
              <a:spcBef>
                <a:spcPct val="0"/>
              </a:spcBef>
            </a:pPr>
            <a:r>
              <a:rPr lang="ru-RU" dirty="0" err="1" smtClean="0">
                <a:solidFill>
                  <a:schemeClr val="tx1"/>
                </a:solidFill>
                <a:latin typeface="Arial" charset="0"/>
                <a:cs typeface="Arial" charset="0"/>
              </a:rPr>
              <a:t>Токмакова</a:t>
            </a:r>
            <a:r>
              <a:rPr lang="ru-RU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Марина Вячеславовна,                              </a:t>
            </a:r>
          </a:p>
          <a:p>
            <a:pPr algn="r">
              <a:spcBef>
                <a:spcPct val="0"/>
              </a:spcBef>
            </a:pPr>
            <a:endParaRPr lang="ru-RU" sz="1600" dirty="0">
              <a:latin typeface="Arial" charset="0"/>
              <a:cs typeface="Arial" charset="0"/>
            </a:endParaRPr>
          </a:p>
          <a:p>
            <a:pPr algn="r">
              <a:spcBef>
                <a:spcPct val="0"/>
              </a:spcBef>
            </a:pPr>
            <a:r>
              <a:rPr lang="ru-RU" sz="16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учитель 1</a:t>
            </a:r>
            <a:r>
              <a:rPr lang="en-US" sz="16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квалификационной категории</a:t>
            </a:r>
          </a:p>
          <a:p>
            <a:endParaRPr lang="ru-RU" dirty="0">
              <a:solidFill>
                <a:srgbClr val="0066CC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Как </a:t>
            </a:r>
            <a:r>
              <a:rPr lang="ru-RU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домашние растения влияют на нашу жизнь?</a:t>
            </a:r>
            <a:br>
              <a:rPr lang="ru-RU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dirty="0">
              <a:solidFill>
                <a:srgbClr val="003366"/>
              </a:solidFill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>
                <a:solidFill>
                  <a:srgbClr val="00B050"/>
                </a:solidFill>
                <a:latin typeface="+mn-lt"/>
                <a:ea typeface="+mn-ea"/>
                <a:cs typeface="+mn-cs"/>
              </a:rPr>
              <a:t>Знаете ли вы, что каждое домашнее растение имеет тайное предназначение? Ведь издавна люди приписывали цветам и растениям магические свойства. Одни цветы заводили в доме, чтобы они приносили хозяевам удачу в делах и богатство, другие - чтобы укрепить мир в доме. </a:t>
            </a:r>
            <a:endParaRPr lang="ru-RU" dirty="0">
              <a:solidFill>
                <a:srgbClr val="00B050"/>
              </a:solidFill>
              <a:latin typeface="+mn-lt"/>
              <a:ea typeface="+mn-ea"/>
              <a:cs typeface="+mn-cs"/>
            </a:endParaRPr>
          </a:p>
          <a:p>
            <a:endParaRPr lang="ru-RU" dirty="0">
              <a:solidFill>
                <a:srgbClr val="0066CC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G:\влияние комнатных растений на окружающую среду и здоровье человека\Фото цветов\алоэ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690013">
            <a:off x="518563" y="594032"/>
            <a:ext cx="2714644" cy="2687497"/>
          </a:xfrm>
          <a:prstGeom prst="rect">
            <a:avLst/>
          </a:prstGeom>
          <a:noFill/>
          <a:ln w="57150" cmpd="sng">
            <a:solidFill>
              <a:srgbClr val="7030A0"/>
            </a:solidFill>
          </a:ln>
        </p:spPr>
      </p:pic>
      <p:pic>
        <p:nvPicPr>
          <p:cNvPr id="12291" name="Picture 3" descr="G:\влияние комнатных растений на окружающую среду и здоровье человека\Фото цветов\бальзамин 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546786">
            <a:off x="3516730" y="1873664"/>
            <a:ext cx="2928958" cy="2928958"/>
          </a:xfrm>
          <a:prstGeom prst="rect">
            <a:avLst/>
          </a:prstGeom>
          <a:noFill/>
          <a:ln w="57150" cmpd="sng">
            <a:solidFill>
              <a:srgbClr val="7030A0"/>
            </a:solidFill>
          </a:ln>
        </p:spPr>
      </p:pic>
      <p:pic>
        <p:nvPicPr>
          <p:cNvPr id="12292" name="Picture 4" descr="G:\влияние комнатных растений на окружающую среду и здоровье человека\Фото цветов\герань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678914">
            <a:off x="6463074" y="1132388"/>
            <a:ext cx="2404158" cy="2414891"/>
          </a:xfrm>
          <a:prstGeom prst="rect">
            <a:avLst/>
          </a:prstGeom>
          <a:noFill/>
          <a:ln w="57150" cmpd="sng">
            <a:solidFill>
              <a:srgbClr val="7030A0"/>
            </a:solidFill>
          </a:ln>
        </p:spPr>
      </p:pic>
      <p:pic>
        <p:nvPicPr>
          <p:cNvPr id="12293" name="Picture 5" descr="G:\влияние комнатных растений на окружающую среду и здоровье человека\Фото цветов\декабрист 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689176">
            <a:off x="531135" y="3943100"/>
            <a:ext cx="3140839" cy="2292932"/>
          </a:xfrm>
          <a:prstGeom prst="rect">
            <a:avLst/>
          </a:prstGeom>
          <a:noFill/>
          <a:ln w="57150" cmpd="sng">
            <a:solidFill>
              <a:srgbClr val="7030A0"/>
            </a:solidFill>
          </a:ln>
        </p:spPr>
      </p:pic>
      <p:pic>
        <p:nvPicPr>
          <p:cNvPr id="12294" name="Picture 6" descr="Драцена комнатная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0635567">
            <a:off x="5736641" y="4095780"/>
            <a:ext cx="3140098" cy="2373914"/>
          </a:xfrm>
          <a:prstGeom prst="rect">
            <a:avLst/>
          </a:prstGeom>
          <a:noFill/>
          <a:ln w="57150" cmpd="sng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 rot="20564007">
            <a:off x="7213155" y="5512361"/>
            <a:ext cx="19287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драцена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20504463">
            <a:off x="6925789" y="2905090"/>
            <a:ext cx="18540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герань</a:t>
            </a:r>
            <a:endParaRPr lang="ru-RU" sz="3200" b="1" dirty="0"/>
          </a:p>
        </p:txBody>
      </p:sp>
      <p:sp>
        <p:nvSpPr>
          <p:cNvPr id="15" name="Прямоугольник 14"/>
          <p:cNvSpPr/>
          <p:nvPr/>
        </p:nvSpPr>
        <p:spPr>
          <a:xfrm rot="20418862">
            <a:off x="3482997" y="1883127"/>
            <a:ext cx="25275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бальзамин</a:t>
            </a:r>
            <a:endParaRPr lang="ru-RU" sz="3200" b="1" dirty="0"/>
          </a:p>
        </p:txBody>
      </p:sp>
      <p:sp>
        <p:nvSpPr>
          <p:cNvPr id="16" name="Прямоугольник 15"/>
          <p:cNvSpPr/>
          <p:nvPr/>
        </p:nvSpPr>
        <p:spPr>
          <a:xfrm rot="20595929">
            <a:off x="911708" y="2656889"/>
            <a:ext cx="16643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алоэ</a:t>
            </a:r>
            <a:endParaRPr lang="ru-RU" sz="3200" b="1" dirty="0"/>
          </a:p>
        </p:txBody>
      </p:sp>
      <p:sp>
        <p:nvSpPr>
          <p:cNvPr id="17" name="Прямоугольник 16"/>
          <p:cNvSpPr/>
          <p:nvPr/>
        </p:nvSpPr>
        <p:spPr>
          <a:xfrm rot="20426500">
            <a:off x="839290" y="5499438"/>
            <a:ext cx="26331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декабрист</a:t>
            </a:r>
            <a:endParaRPr lang="ru-RU" sz="32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G:\влияние комнатных растений на окружающую среду и здоровье человека\Фото цветов\золотой ус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528957">
            <a:off x="5517227" y="582519"/>
            <a:ext cx="3260053" cy="2441893"/>
          </a:xfrm>
          <a:prstGeom prst="rect">
            <a:avLst/>
          </a:prstGeom>
          <a:noFill/>
          <a:ln w="57150" cmpd="sng">
            <a:solidFill>
              <a:srgbClr val="C00000"/>
            </a:solidFill>
          </a:ln>
        </p:spPr>
      </p:pic>
      <p:pic>
        <p:nvPicPr>
          <p:cNvPr id="13315" name="Picture 3" descr="C:\Documents and Settings\Admin\Мои документы\дом\кактус 2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107739">
            <a:off x="372669" y="3507361"/>
            <a:ext cx="3301994" cy="2500314"/>
          </a:xfrm>
          <a:prstGeom prst="rect">
            <a:avLst/>
          </a:prstGeom>
          <a:noFill/>
          <a:ln w="57150" cmpd="sng">
            <a:solidFill>
              <a:srgbClr val="C00000"/>
            </a:solidFill>
          </a:ln>
        </p:spPr>
      </p:pic>
      <p:pic>
        <p:nvPicPr>
          <p:cNvPr id="13316" name="Picture 4" descr="G:\влияние комнатных растений на окружающую среду и здоровье человека\Фото цветов\роз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099607">
            <a:off x="435453" y="628235"/>
            <a:ext cx="2000264" cy="2752657"/>
          </a:xfrm>
          <a:prstGeom prst="rect">
            <a:avLst/>
          </a:prstGeom>
          <a:noFill/>
          <a:ln w="57150" cmpd="sng">
            <a:solidFill>
              <a:srgbClr val="C00000"/>
            </a:solidFill>
          </a:ln>
        </p:spPr>
      </p:pic>
      <p:pic>
        <p:nvPicPr>
          <p:cNvPr id="13317" name="Picture 5" descr="G:\влияние комнатных растений на окружающую среду и здоровье человека\Фото цветов\сенполия.b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255327">
            <a:off x="5971673" y="3720815"/>
            <a:ext cx="2857520" cy="2290739"/>
          </a:xfrm>
          <a:prstGeom prst="rect">
            <a:avLst/>
          </a:prstGeom>
          <a:noFill/>
          <a:ln w="57150" cmpd="sng">
            <a:solidFill>
              <a:srgbClr val="C00000"/>
            </a:solidFill>
          </a:ln>
        </p:spPr>
      </p:pic>
      <p:pic>
        <p:nvPicPr>
          <p:cNvPr id="13318" name="Picture 6" descr="G:\влияние комнатных растений на окружающую среду и здоровье человека\Фото цветов\традесканция 1.bm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488" y="500042"/>
            <a:ext cx="2476500" cy="1847850"/>
          </a:xfrm>
          <a:prstGeom prst="rect">
            <a:avLst/>
          </a:prstGeom>
          <a:noFill/>
          <a:ln w="57150" cmpd="sng">
            <a:solidFill>
              <a:srgbClr val="C00000"/>
            </a:solidFill>
          </a:ln>
        </p:spPr>
      </p:pic>
      <p:pic>
        <p:nvPicPr>
          <p:cNvPr id="13319" name="Picture 7" descr="G:\влияние комнатных растений на окружающую среду и здоровье человека\Фото цветов\цикламен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29058" y="3643314"/>
            <a:ext cx="1876425" cy="2857500"/>
          </a:xfrm>
          <a:prstGeom prst="rect">
            <a:avLst/>
          </a:prstGeom>
          <a:noFill/>
          <a:ln w="57150" cmpd="sng">
            <a:solidFill>
              <a:srgbClr val="C00000"/>
            </a:solidFill>
          </a:ln>
        </p:spPr>
      </p:pic>
      <p:sp>
        <p:nvSpPr>
          <p:cNvPr id="8" name="TextBox 7"/>
          <p:cNvSpPr txBox="1"/>
          <p:nvPr/>
        </p:nvSpPr>
        <p:spPr>
          <a:xfrm rot="20128409">
            <a:off x="1044239" y="2329185"/>
            <a:ext cx="1711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роза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20128409">
            <a:off x="901363" y="5472457"/>
            <a:ext cx="1711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роза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86182" y="6273225"/>
            <a:ext cx="242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цикламен</a:t>
            </a:r>
            <a:endParaRPr lang="ru-RU" sz="3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571736" y="2214554"/>
            <a:ext cx="3214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традесканция</a:t>
            </a:r>
            <a:endParaRPr lang="ru-RU" sz="3200" b="1" dirty="0"/>
          </a:p>
        </p:txBody>
      </p:sp>
      <p:sp>
        <p:nvSpPr>
          <p:cNvPr id="16" name="TextBox 15"/>
          <p:cNvSpPr txBox="1"/>
          <p:nvPr/>
        </p:nvSpPr>
        <p:spPr>
          <a:xfrm rot="1571181">
            <a:off x="5389830" y="2184661"/>
            <a:ext cx="27758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Золотой ус</a:t>
            </a:r>
            <a:endParaRPr lang="ru-RU" sz="3200" b="1" dirty="0"/>
          </a:p>
        </p:txBody>
      </p:sp>
      <p:sp>
        <p:nvSpPr>
          <p:cNvPr id="17" name="TextBox 16"/>
          <p:cNvSpPr txBox="1"/>
          <p:nvPr/>
        </p:nvSpPr>
        <p:spPr>
          <a:xfrm rot="1287790">
            <a:off x="5952060" y="5496323"/>
            <a:ext cx="24297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/>
              <a:t>сенполия</a:t>
            </a:r>
            <a:endParaRPr lang="ru-RU" sz="32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Опасные </a:t>
            </a:r>
            <a:r>
              <a:rPr lang="ru-RU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соседи</a:t>
            </a:r>
            <a:r>
              <a:rPr lang="ru-RU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dirty="0"/>
          </a:p>
        </p:txBody>
      </p:sp>
      <p:pic>
        <p:nvPicPr>
          <p:cNvPr id="4098" name="Picture 2" descr="Диффенбахия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556353">
            <a:off x="497084" y="728130"/>
            <a:ext cx="2055735" cy="2732307"/>
          </a:xfrm>
          <a:prstGeom prst="rect">
            <a:avLst/>
          </a:prstGeom>
          <a:noFill/>
          <a:ln w="50800" cmpd="sng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4099" name="rg_hi" descr="ANd9GcR9W_nTbGvzHfoex0IQt0ZN9Y1yoUZXaHll9FvrMzUG7D7rnJ_U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605073">
            <a:off x="2750936" y="1196505"/>
            <a:ext cx="1943100" cy="2352675"/>
          </a:xfrm>
          <a:prstGeom prst="rect">
            <a:avLst/>
          </a:prstGeom>
          <a:noFill/>
          <a:ln w="5080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100" name="Picture 4" descr="алоказия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0589072">
            <a:off x="72012" y="4016160"/>
            <a:ext cx="2894188" cy="2170641"/>
          </a:xfrm>
          <a:prstGeom prst="rect">
            <a:avLst/>
          </a:prstGeom>
          <a:noFill/>
          <a:ln w="50800" cmpd="sng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4101" name="Picture 5" descr="G:\влияние комнатных растений на окружающую среду и здоровье человека\Фото цветов\драцена сандера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0571983">
            <a:off x="4622320" y="1214388"/>
            <a:ext cx="2261650" cy="2137259"/>
          </a:xfrm>
          <a:prstGeom prst="rect">
            <a:avLst/>
          </a:prstGeom>
          <a:noFill/>
          <a:ln w="50800" cmpd="sng">
            <a:solidFill>
              <a:srgbClr val="FF0000"/>
            </a:solidFill>
          </a:ln>
        </p:spPr>
      </p:pic>
      <p:pic>
        <p:nvPicPr>
          <p:cNvPr id="4102" name="Picture 6" descr="G:\влияние комнатных растений на окружающую среду и здоровье человека\Фото цветов\броваллия 1.bmp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20668920">
            <a:off x="6700121" y="2467682"/>
            <a:ext cx="2190752" cy="2190752"/>
          </a:xfrm>
          <a:prstGeom prst="rect">
            <a:avLst/>
          </a:prstGeom>
          <a:noFill/>
          <a:ln w="50800" cmpd="sng">
            <a:solidFill>
              <a:srgbClr val="7030A0"/>
            </a:solidFill>
          </a:ln>
        </p:spPr>
      </p:pic>
      <p:pic>
        <p:nvPicPr>
          <p:cNvPr id="4103" name="Picture 7" descr="G:\влияние комнатных растений на окружающую среду и здоровье человека\Фото цветов\фикус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20609877">
            <a:off x="4164618" y="3972183"/>
            <a:ext cx="2171700" cy="24765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</p:pic>
      <p:pic>
        <p:nvPicPr>
          <p:cNvPr id="4104" name="Picture 8" descr="G:\влияние комнатных растений на окружающую среду и здоровье человека\Фото цветов\монстера фридрихшталля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20532400">
            <a:off x="2404408" y="4167692"/>
            <a:ext cx="1847850" cy="2466975"/>
          </a:xfrm>
          <a:prstGeom prst="rect">
            <a:avLst/>
          </a:prstGeom>
          <a:noFill/>
          <a:ln w="50800" cmpd="sng">
            <a:solidFill>
              <a:srgbClr val="7030A0"/>
            </a:solidFill>
          </a:ln>
        </p:spPr>
      </p:pic>
      <p:pic>
        <p:nvPicPr>
          <p:cNvPr id="4106" name="Picture 10" descr="G:\влияние комнатных растений на окружающую среду и здоровье человека\Фото цветов\броваллия 2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20660203">
            <a:off x="6454925" y="4717379"/>
            <a:ext cx="2486997" cy="1839044"/>
          </a:xfrm>
          <a:prstGeom prst="rect">
            <a:avLst/>
          </a:prstGeom>
          <a:noFill/>
          <a:ln w="50800" cmpd="sng">
            <a:solidFill>
              <a:srgbClr val="7030A0"/>
            </a:solidFill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Используемые </a:t>
            </a:r>
            <a:r>
              <a:rPr lang="ru-RU" dirty="0" smtClean="0"/>
              <a:t>сайты </a:t>
            </a:r>
            <a:r>
              <a:rPr lang="ru-RU" smtClean="0"/>
              <a:t>и литература: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1800" u="sng" dirty="0" smtClean="0">
                <a:hlinkClick r:id="rId2"/>
              </a:rPr>
              <a:t>Энергетика растений - </a:t>
            </a:r>
            <a:r>
              <a:rPr lang="ru-RU" sz="1800" i="1" u="sng" dirty="0" smtClean="0">
                <a:hlinkClick r:id="rId2"/>
              </a:rPr>
              <a:t>Комнатные растения</a:t>
            </a:r>
            <a:endParaRPr lang="ru-RU" sz="1800" dirty="0" smtClean="0"/>
          </a:p>
          <a:p>
            <a:r>
              <a:rPr lang="ru-RU" sz="1800" i="1" dirty="0" err="1" smtClean="0"/>
              <a:t>nature-home.ru</a:t>
            </a:r>
            <a:r>
              <a:rPr lang="ru-RU" sz="1800" i="1" dirty="0" smtClean="0"/>
              <a:t>/</a:t>
            </a:r>
            <a:r>
              <a:rPr lang="ru-RU" sz="1800" i="1" dirty="0" err="1" smtClean="0"/>
              <a:t>energ.html</a:t>
            </a:r>
            <a:endParaRPr lang="ru-RU" sz="1800" dirty="0" smtClean="0"/>
          </a:p>
          <a:p>
            <a:pPr lvl="0"/>
            <a:r>
              <a:rPr lang="ru-RU" sz="1800" i="1" u="sng" dirty="0" smtClean="0">
                <a:hlinkClick r:id="rId3"/>
              </a:rPr>
              <a:t>Влияние комнатных растений на нашу жизнь</a:t>
            </a:r>
            <a:r>
              <a:rPr lang="ru-RU" sz="1800" u="sng" dirty="0" smtClean="0">
                <a:hlinkClick r:id="rId3"/>
              </a:rPr>
              <a:t> » </a:t>
            </a:r>
            <a:endParaRPr lang="ru-RU" sz="1800" dirty="0" smtClean="0"/>
          </a:p>
          <a:p>
            <a:r>
              <a:rPr lang="ru-RU" sz="1800" i="1" dirty="0" err="1" smtClean="0"/>
              <a:t>www.libo.ru</a:t>
            </a:r>
            <a:r>
              <a:rPr lang="ru-RU" sz="1800" i="1" dirty="0" smtClean="0"/>
              <a:t>/libo4929.html</a:t>
            </a:r>
            <a:endParaRPr lang="ru-RU" sz="1800" dirty="0" smtClean="0"/>
          </a:p>
          <a:p>
            <a:pPr lvl="0"/>
            <a:r>
              <a:rPr lang="ru-RU" sz="1800" u="sng" dirty="0" smtClean="0">
                <a:hlinkClick r:id="rId4"/>
              </a:rPr>
              <a:t>Как домашние </a:t>
            </a:r>
            <a:r>
              <a:rPr lang="ru-RU" sz="1800" i="1" u="sng" dirty="0" smtClean="0">
                <a:hlinkClick r:id="rId4"/>
              </a:rPr>
              <a:t>растения влияют</a:t>
            </a:r>
            <a:r>
              <a:rPr lang="ru-RU" sz="1800" u="sng" dirty="0" smtClean="0">
                <a:hlinkClick r:id="rId4"/>
              </a:rPr>
              <a:t> на </a:t>
            </a:r>
            <a:r>
              <a:rPr lang="ru-RU" sz="1800" i="1" u="sng" dirty="0" smtClean="0">
                <a:hlinkClick r:id="rId4"/>
              </a:rPr>
              <a:t>нашу жизнь</a:t>
            </a:r>
            <a:r>
              <a:rPr lang="ru-RU" sz="1800" u="sng" dirty="0" smtClean="0">
                <a:hlinkClick r:id="rId4"/>
              </a:rPr>
              <a:t> </a:t>
            </a:r>
            <a:r>
              <a:rPr lang="ru-RU" sz="1800" b="1" u="sng" dirty="0" smtClean="0">
                <a:hlinkClick r:id="rId4"/>
              </a:rPr>
              <a:t>…</a:t>
            </a:r>
            <a:endParaRPr lang="ru-RU" sz="1800" dirty="0" smtClean="0"/>
          </a:p>
          <a:p>
            <a:r>
              <a:rPr lang="ru-RU" sz="1800" i="1" dirty="0" err="1" smtClean="0"/>
              <a:t>shkolazhizni.ru</a:t>
            </a:r>
            <a:r>
              <a:rPr lang="ru-RU" sz="1800" i="1" dirty="0" smtClean="0"/>
              <a:t>/</a:t>
            </a:r>
            <a:r>
              <a:rPr lang="ru-RU" sz="1800" i="1" dirty="0" err="1" smtClean="0"/>
              <a:t>archive</a:t>
            </a:r>
            <a:r>
              <a:rPr lang="ru-RU" sz="1800" i="1" dirty="0" smtClean="0"/>
              <a:t>/0/n-5325/</a:t>
            </a:r>
            <a:endParaRPr lang="ru-RU" sz="1800" dirty="0" smtClean="0"/>
          </a:p>
          <a:p>
            <a:pPr lvl="0"/>
            <a:r>
              <a:rPr lang="ru-RU" sz="1800" i="1" u="sng" dirty="0" smtClean="0">
                <a:hlinkClick r:id="rId5"/>
              </a:rPr>
              <a:t>Влияние</a:t>
            </a:r>
            <a:r>
              <a:rPr lang="ru-RU" sz="1800" u="sng" dirty="0" smtClean="0">
                <a:hlinkClick r:id="rId5"/>
              </a:rPr>
              <a:t> цветов и растений на человека </a:t>
            </a:r>
            <a:r>
              <a:rPr lang="ru-RU" sz="1800" u="sng" dirty="0" smtClean="0">
                <a:hlinkClick r:id="rId5"/>
              </a:rPr>
              <a:t>-</a:t>
            </a:r>
            <a:endParaRPr lang="ru-RU" sz="1800" dirty="0" smtClean="0"/>
          </a:p>
          <a:p>
            <a:r>
              <a:rPr lang="ru-RU" sz="1800" i="1" dirty="0" err="1" smtClean="0"/>
              <a:t>hebe.spb.ru</a:t>
            </a:r>
            <a:r>
              <a:rPr lang="ru-RU" sz="1800" i="1" dirty="0" smtClean="0"/>
              <a:t>/</a:t>
            </a:r>
            <a:r>
              <a:rPr lang="ru-RU" sz="1800" i="1" dirty="0" err="1" smtClean="0"/>
              <a:t>behaviour.htm</a:t>
            </a:r>
            <a:endParaRPr lang="ru-RU" sz="1800" dirty="0" smtClean="0"/>
          </a:p>
          <a:p>
            <a:r>
              <a:rPr lang="ru-RU" sz="1800" dirty="0" err="1" smtClean="0"/>
              <a:t>ask.com</a:t>
            </a:r>
            <a:r>
              <a:rPr lang="ru-RU" sz="1800" dirty="0" smtClean="0"/>
              <a:t>/Фото Комнатных Растений</a:t>
            </a:r>
          </a:p>
          <a:p>
            <a:r>
              <a:rPr lang="ru-RU" sz="1800" dirty="0" smtClean="0"/>
              <a:t>Материалы из газеты «На счастье» – издательства «Северная неделя»</a:t>
            </a:r>
            <a:endParaRPr lang="en-US" sz="1800" dirty="0" smtClean="0"/>
          </a:p>
          <a:p>
            <a:r>
              <a:rPr lang="ru-RU" sz="1800" dirty="0" smtClean="0"/>
              <a:t>Фото моих собственных цветов.</a:t>
            </a:r>
            <a:endParaRPr lang="ru-RU" sz="1800" dirty="0" smtClean="0"/>
          </a:p>
          <a:p>
            <a:endParaRPr lang="ru-RU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pic>
        <p:nvPicPr>
          <p:cNvPr id="27650" name="Picture 2" descr="G:\влияние комнатных растений на окружающую среду и здоровье человека\мои цветы\мои цветы 0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3366"/>
                </a:solidFill>
              </a:rPr>
              <a:t>Великие о цветах…</a:t>
            </a:r>
            <a:endParaRPr lang="ru-RU" dirty="0">
              <a:solidFill>
                <a:srgbClr val="003366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Еще Гиппократ рекомендовал использовать растения в том виде, в каком их создала природа. </a:t>
            </a:r>
          </a:p>
          <a:p>
            <a:r>
              <a:rPr lang="ru-RU" dirty="0" smtClean="0"/>
              <a:t>К. Линней (1737) называл летучие выделения пыльцы цветов "аурой" и, обращая особое внимание на внутреннее  строение цветка, классифицировал запахи цветов. </a:t>
            </a:r>
          </a:p>
          <a:p>
            <a:endParaRPr lang="ru-RU" dirty="0">
              <a:solidFill>
                <a:srgbClr val="0066CC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Тайны </a:t>
            </a:r>
            <a:r>
              <a:rPr lang="ru-RU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комнатных растений.</a:t>
            </a:r>
            <a:br>
              <a:rPr lang="ru-RU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7194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Мы часто эгоистично недооцениваем значение растений, привычно думая о них, как об украшении земли, лекарстве или сырье для многих отраслей промышленности, но не замечая, что они открывают нам мир гармонии. Чтобы жизнь нравилась, важно уметь жить правильно. </a:t>
            </a:r>
            <a:endParaRPr lang="ru-RU" dirty="0"/>
          </a:p>
        </p:txBody>
      </p:sp>
      <p:pic>
        <p:nvPicPr>
          <p:cNvPr id="4100" name="Picture 4" descr="энергети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68" y="5000636"/>
            <a:ext cx="1681168" cy="168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Меняем себя - меняем мир. </a:t>
            </a:r>
            <a:endParaRPr lang="ru-RU" dirty="0">
              <a:solidFill>
                <a:srgbClr val="003366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29124" y="1142984"/>
            <a:ext cx="4471990" cy="5286412"/>
          </a:xfrm>
          <a:ln>
            <a:solidFill>
              <a:srgbClr val="00B050"/>
            </a:solidFill>
          </a:ln>
        </p:spPr>
        <p:txBody>
          <a:bodyPr/>
          <a:lstStyle/>
          <a:p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Растения меняют себя, приспосабливаются - и приспосабливают к себе, по мере сил изменяя и облагораживая ситуацию, в </a:t>
            </a:r>
            <a:r>
              <a:rPr lang="ru-RU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которой 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оказались. </a:t>
            </a:r>
            <a:endParaRPr lang="ru-RU" sz="28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Каждое растение хранит в себе незыблемость природных законов. </a:t>
            </a:r>
            <a:endParaRPr lang="ru-RU" sz="2800" dirty="0">
              <a:solidFill>
                <a:srgbClr val="0066CC"/>
              </a:solidFill>
            </a:endParaRPr>
          </a:p>
        </p:txBody>
      </p:sp>
      <p:pic>
        <p:nvPicPr>
          <p:cNvPr id="5126" name="Picture 6" descr="G:\влияние комнатных растений на окружающую среду и здоровье человека\Фото цветов\фикус Бенджамина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3643314"/>
            <a:ext cx="2143125" cy="2857500"/>
          </a:xfrm>
          <a:prstGeom prst="rect">
            <a:avLst/>
          </a:prstGeom>
          <a:noFill/>
          <a:ln w="63500" cmpd="sng">
            <a:solidFill>
              <a:srgbClr val="00B050"/>
            </a:solidFill>
          </a:ln>
        </p:spPr>
      </p:pic>
      <p:pic>
        <p:nvPicPr>
          <p:cNvPr id="1026" name="Picture 2" descr="G:\влияние комнатных растений на окружающую среду и здоровье человека\мои цветы\мои цветы 0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500174"/>
            <a:ext cx="2501798" cy="1876349"/>
          </a:xfrm>
          <a:prstGeom prst="rect">
            <a:avLst/>
          </a:prstGeom>
          <a:noFill/>
          <a:ln w="63500" cmpd="sng">
            <a:solidFill>
              <a:srgbClr val="00B050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4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Комнатные растения - </a:t>
            </a:r>
            <a:r>
              <a:rPr lang="ru-RU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обереги</a:t>
            </a:r>
            <a:r>
              <a:rPr lang="ru-RU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. </a:t>
            </a:r>
            <a:endParaRPr lang="ru-RU" dirty="0">
              <a:solidFill>
                <a:srgbClr val="003366"/>
              </a:solidFill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357313"/>
            <a:ext cx="3714750" cy="428625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Сегодня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они 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защищают нас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 новейшей нечистой силы - лучевой, радиационной. 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помощью цветов можно 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 только оздоровить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психологическую 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атмосферу и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даже поправить 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собственное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здоровье.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ru-RU" dirty="0">
              <a:solidFill>
                <a:srgbClr val="0066CC"/>
              </a:solidFill>
            </a:endParaRPr>
          </a:p>
        </p:txBody>
      </p:sp>
      <p:pic>
        <p:nvPicPr>
          <p:cNvPr id="6148" name="Picture 4" descr="G:\влияние комнатных растений на окружающую среду и здоровье человека\Фото цветов\сансевьерия 2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1357298"/>
            <a:ext cx="1638305" cy="2187222"/>
          </a:xfrm>
          <a:prstGeom prst="rect">
            <a:avLst/>
          </a:prstGeom>
          <a:noFill/>
          <a:ln w="15875" cmpd="sng">
            <a:solidFill>
              <a:srgbClr val="FF0000"/>
            </a:solidFill>
            <a:bevel/>
          </a:ln>
        </p:spPr>
      </p:pic>
      <p:pic>
        <p:nvPicPr>
          <p:cNvPr id="6149" name="Picture 5" descr="G:\влияние комнатных растений на окружающую среду и здоровье человека\Фото цветов\монстера фридрихшталля.jpg"/>
          <p:cNvPicPr>
            <a:picLocks noChangeAspect="1" noChangeArrowheads="1"/>
          </p:cNvPicPr>
          <p:nvPr/>
        </p:nvPicPr>
        <p:blipFill>
          <a:blip r:embed="rId3">
            <a:lum bright="-14000"/>
          </a:blip>
          <a:srcRect/>
          <a:stretch>
            <a:fillRect/>
          </a:stretch>
        </p:blipFill>
        <p:spPr bwMode="auto">
          <a:xfrm>
            <a:off x="7475383" y="1322923"/>
            <a:ext cx="1618427" cy="2160683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</p:pic>
      <p:pic>
        <p:nvPicPr>
          <p:cNvPr id="6150" name="Picture 6" descr="G:\влияние комнатных растений на окружающую среду и здоровье человека\Фото цветов\кактус 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182" y="1973622"/>
            <a:ext cx="1746586" cy="2355488"/>
          </a:xfrm>
          <a:prstGeom prst="rect">
            <a:avLst/>
          </a:prstGeom>
          <a:noFill/>
          <a:ln w="41275" cmpd="sng">
            <a:solidFill>
              <a:srgbClr val="FF0000"/>
            </a:solidFill>
          </a:ln>
        </p:spPr>
      </p:pic>
      <p:pic>
        <p:nvPicPr>
          <p:cNvPr id="6151" name="Picture 7" descr="G:\влияние комнатных растений на окружающую среду и здоровье человека\Фото цветов\кактус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7554" y="4572008"/>
            <a:ext cx="2476497" cy="1857373"/>
          </a:xfrm>
          <a:prstGeom prst="rect">
            <a:avLst/>
          </a:prstGeom>
          <a:noFill/>
          <a:ln w="41275" cmpd="sng">
            <a:solidFill>
              <a:srgbClr val="FF0000"/>
            </a:solidFill>
            <a:bevel/>
          </a:ln>
        </p:spPr>
      </p:pic>
      <p:pic>
        <p:nvPicPr>
          <p:cNvPr id="6152" name="Picture 8" descr="G:\влияние комнатных растений на окружающую среду и здоровье человека\Фото цветов\драцена Сандера.bmp"/>
          <p:cNvPicPr>
            <a:picLocks noChangeAspect="1" noChangeArrowheads="1"/>
          </p:cNvPicPr>
          <p:nvPr/>
        </p:nvPicPr>
        <p:blipFill>
          <a:blip r:embed="rId6">
            <a:lum bright="100000"/>
          </a:blip>
          <a:srcRect/>
          <a:stretch>
            <a:fillRect/>
          </a:stretch>
        </p:blipFill>
        <p:spPr bwMode="auto">
          <a:xfrm>
            <a:off x="6966313" y="4680313"/>
            <a:ext cx="1853028" cy="1853028"/>
          </a:xfrm>
          <a:prstGeom prst="rect">
            <a:avLst/>
          </a:prstGeom>
          <a:noFill/>
          <a:ln w="38100" cmpd="sng">
            <a:solidFill>
              <a:srgbClr val="FF0000">
                <a:alpha val="80000"/>
              </a:srgbClr>
            </a:solidFill>
          </a:ln>
        </p:spPr>
      </p:pic>
      <p:pic>
        <p:nvPicPr>
          <p:cNvPr id="6154" name="Picture 10" descr="G:\влияние комнатных растений на окружающую среду и здоровье человека\Фото цветов\драцена Сандера.bm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72330" y="4714884"/>
            <a:ext cx="1714512" cy="1714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071546"/>
            <a:ext cx="3071802" cy="4400550"/>
          </a:xfrm>
        </p:spPr>
        <p:txBody>
          <a:bodyPr/>
          <a:lstStyle/>
          <a:p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Цветы помогают развить творческие способности, благотворно воздействуют на </a:t>
            </a:r>
            <a:r>
              <a:rPr lang="ru-RU" sz="24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сердечно-сосудистую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систему и на физическое, психологическое и энергетическое состояние человека в целом</a:t>
            </a:r>
            <a:endParaRPr lang="ru-RU" sz="2400" dirty="0">
              <a:solidFill>
                <a:srgbClr val="0066CC"/>
              </a:solidFill>
            </a:endParaRPr>
          </a:p>
        </p:txBody>
      </p:sp>
      <p:pic>
        <p:nvPicPr>
          <p:cNvPr id="7172" name="Picture 4" descr="G:\влияние комнатных растений на окружающую среду и здоровье человека\Фото цветов\фикус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214290"/>
            <a:ext cx="2171700" cy="2476500"/>
          </a:xfrm>
          <a:prstGeom prst="rect">
            <a:avLst/>
          </a:prstGeom>
          <a:noFill/>
          <a:ln w="57150" cmpd="sng">
            <a:solidFill>
              <a:srgbClr val="00B050"/>
            </a:solidFill>
          </a:ln>
        </p:spPr>
      </p:pic>
      <p:pic>
        <p:nvPicPr>
          <p:cNvPr id="7173" name="Picture 5" descr="G:\влияние комнатных растений на окружающую среду и здоровье человека\Фото цветов\декабрист 2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348110"/>
            <a:ext cx="2500330" cy="1809284"/>
          </a:xfrm>
          <a:prstGeom prst="rect">
            <a:avLst/>
          </a:prstGeom>
          <a:noFill/>
          <a:ln w="57150" cmpd="sng">
            <a:solidFill>
              <a:srgbClr val="00B050"/>
            </a:solidFill>
          </a:ln>
        </p:spPr>
      </p:pic>
      <p:pic>
        <p:nvPicPr>
          <p:cNvPr id="7174" name="Picture 6" descr="G:\влияние комнатных растений на окружающую среду и здоровье человека\Фото цветов\бегония королевская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2643182"/>
            <a:ext cx="2733675" cy="2857500"/>
          </a:xfrm>
          <a:prstGeom prst="rect">
            <a:avLst/>
          </a:prstGeom>
          <a:noFill/>
          <a:ln w="57150" cmpd="sng">
            <a:solidFill>
              <a:srgbClr val="00B050"/>
            </a:solidFill>
          </a:ln>
        </p:spPr>
      </p:pic>
      <p:pic>
        <p:nvPicPr>
          <p:cNvPr id="7175" name="Picture 7" descr="G:\влияние комнатных растений на окружающую среду и здоровье человека\Фото цветов\бегония - орёл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8992" y="3429000"/>
            <a:ext cx="2143125" cy="2857500"/>
          </a:xfrm>
          <a:prstGeom prst="rect">
            <a:avLst/>
          </a:prstGeom>
          <a:noFill/>
          <a:ln w="57150" cmpd="sng">
            <a:solidFill>
              <a:srgbClr val="00B050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Энергетика растений.</a:t>
            </a:r>
            <a:br>
              <a:rPr lang="ru-RU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dirty="0">
              <a:solidFill>
                <a:srgbClr val="003366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00430" y="1214422"/>
            <a:ext cx="5114932" cy="5214974"/>
          </a:xfrm>
        </p:spPr>
        <p:txBody>
          <a:bodyPr/>
          <a:lstStyle/>
          <a:p>
            <a:pPr>
              <a:spcBef>
                <a:spcPts val="576"/>
              </a:spcBef>
            </a:pP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Мы постоянно о чем-то думаем, что-то говорим. В душе человека может какое-то время не возникать никаких чувств, но мысли в голове есть всегда. Если же мы думаем о себе, о своих проблемах, то эти мысли кружатся вокруг нас. Энергия скверных мыслей и слов отравляет атмосферу, портит наше здоровье; энергия добрая согревает душу, </a:t>
            </a:r>
            <a:r>
              <a:rPr lang="ru-RU" sz="24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гармонизирует </a:t>
            </a:r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работу физических органов.</a:t>
            </a:r>
            <a:r>
              <a:rPr lang="ru-RU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dirty="0">
              <a:solidFill>
                <a:srgbClr val="0066CC"/>
              </a:solidFill>
            </a:endParaRPr>
          </a:p>
        </p:txBody>
      </p:sp>
      <p:pic>
        <p:nvPicPr>
          <p:cNvPr id="8196" name="Picture 4" descr="G:\влияние комнатных растений на окружающую среду и здоровье человека\Фото цветов\фикус лировидны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340585">
            <a:off x="828404" y="1019798"/>
            <a:ext cx="1781175" cy="2562225"/>
          </a:xfrm>
          <a:prstGeom prst="rect">
            <a:avLst/>
          </a:prstGeom>
          <a:noFill/>
          <a:ln w="69850" cmpd="sng">
            <a:solidFill>
              <a:srgbClr val="7030A0"/>
            </a:solidFill>
          </a:ln>
        </p:spPr>
      </p:pic>
      <p:pic>
        <p:nvPicPr>
          <p:cNvPr id="8197" name="Picture 5" descr="G:\влияние комнатных растений на окружающую среду и здоровье человека\Фото цветов\денежное дерев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364670">
            <a:off x="529365" y="3781437"/>
            <a:ext cx="2594398" cy="2461352"/>
          </a:xfrm>
          <a:prstGeom prst="rect">
            <a:avLst/>
          </a:prstGeom>
          <a:noFill/>
          <a:ln w="57150" cmpd="sng">
            <a:solidFill>
              <a:srgbClr val="7030A0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786058"/>
            <a:ext cx="5786478" cy="2857520"/>
          </a:xfrm>
        </p:spPr>
        <p:txBody>
          <a:bodyPr/>
          <a:lstStyle/>
          <a:p>
            <a:r>
              <a:rPr lang="ru-RU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Комнатные растения, воссоздавая природу в миниатюре, являются живыми существами со своими положительными качествами. Казалось бы, что можно сказать о том, почему жилью необходимы живые растения в доме. Во-первых, это украшение. Во-вторых, отдых для глаз, ума и нервов. В-третьих, растения выделяют фитонциды, которые улучшают атмосферу в доме. </a:t>
            </a:r>
            <a:endParaRPr lang="ru-RU" sz="2000" dirty="0">
              <a:solidFill>
                <a:srgbClr val="0066CC"/>
              </a:solidFill>
            </a:endParaRPr>
          </a:p>
        </p:txBody>
      </p:sp>
      <p:pic>
        <p:nvPicPr>
          <p:cNvPr id="9220" name="Picture 4" descr="G:\влияние комнатных растений на окружающую среду и здоровье человека\Фото цветов\аспарагус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784227">
            <a:off x="285720" y="214290"/>
            <a:ext cx="1714500" cy="2286000"/>
          </a:xfrm>
          <a:prstGeom prst="rect">
            <a:avLst/>
          </a:prstGeom>
          <a:noFill/>
          <a:ln w="50800" cmpd="sng">
            <a:solidFill>
              <a:srgbClr val="00B050"/>
            </a:solidFill>
          </a:ln>
        </p:spPr>
      </p:pic>
      <p:pic>
        <p:nvPicPr>
          <p:cNvPr id="9221" name="Picture 5" descr="G:\влияние комнатных растений на окружающую среду и здоровье человека\Фото цветов\герань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830474">
            <a:off x="1782856" y="424365"/>
            <a:ext cx="2133600" cy="2143125"/>
          </a:xfrm>
          <a:prstGeom prst="rect">
            <a:avLst/>
          </a:prstGeom>
          <a:noFill/>
          <a:ln w="50800" cmpd="sng">
            <a:solidFill>
              <a:srgbClr val="00B050"/>
            </a:solidFill>
          </a:ln>
        </p:spPr>
      </p:pic>
      <p:pic>
        <p:nvPicPr>
          <p:cNvPr id="9222" name="Picture 6" descr="G:\влияние комнатных растений на окружающую среду и здоровье человека\Фото цветов\монстера фридрихшталля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767191">
            <a:off x="3794889" y="156632"/>
            <a:ext cx="1847850" cy="2466975"/>
          </a:xfrm>
          <a:prstGeom prst="rect">
            <a:avLst/>
          </a:prstGeom>
          <a:noFill/>
          <a:ln w="50800" cmpd="sng">
            <a:solidFill>
              <a:srgbClr val="00B050"/>
            </a:solidFill>
          </a:ln>
        </p:spPr>
      </p:pic>
      <p:pic>
        <p:nvPicPr>
          <p:cNvPr id="9223" name="Picture 7" descr="G:\влияние комнатных растений на окружающую среду и здоровье человека\Фото цветов\филодендрон изящный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702" y="5072074"/>
            <a:ext cx="2291969" cy="1571636"/>
          </a:xfrm>
          <a:prstGeom prst="rect">
            <a:avLst/>
          </a:prstGeom>
          <a:noFill/>
          <a:ln w="50800" cmpd="sng">
            <a:solidFill>
              <a:srgbClr val="00B050"/>
            </a:solidFill>
          </a:ln>
        </p:spPr>
      </p:pic>
      <p:pic>
        <p:nvPicPr>
          <p:cNvPr id="9224" name="Picture 8" descr="G:\влияние комнатных растений на окружающую среду и здоровье человека\Фото цветов\пасифлора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388" y="2928934"/>
            <a:ext cx="2579690" cy="1938453"/>
          </a:xfrm>
          <a:prstGeom prst="rect">
            <a:avLst/>
          </a:prstGeom>
          <a:noFill/>
          <a:ln w="50800" cmpd="sng">
            <a:solidFill>
              <a:srgbClr val="00B050"/>
            </a:solidFill>
          </a:ln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0777732">
            <a:off x="5570199" y="423179"/>
            <a:ext cx="1666875" cy="2381250"/>
          </a:xfrm>
          <a:prstGeom prst="rect">
            <a:avLst/>
          </a:prstGeom>
          <a:noFill/>
          <a:ln w="50800" cmpd="sng">
            <a:solidFill>
              <a:srgbClr val="00B050"/>
            </a:solidFill>
            <a:miter lim="800000"/>
            <a:headEnd/>
            <a:tailEnd/>
          </a:ln>
          <a:effectLst/>
        </p:spPr>
      </p:pic>
      <p:pic>
        <p:nvPicPr>
          <p:cNvPr id="2050" name="Picture 2" descr="E:\кружок Цветоводство\цветы\мои цветы 00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714551">
            <a:off x="6937612" y="788867"/>
            <a:ext cx="1975104" cy="2071702"/>
          </a:xfrm>
          <a:prstGeom prst="rect">
            <a:avLst/>
          </a:prstGeom>
          <a:noFill/>
          <a:ln w="50800" cmpd="sng">
            <a:solidFill>
              <a:srgbClr val="00B050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Ваш </a:t>
            </a:r>
            <a:r>
              <a:rPr lang="ru-RU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характер и условия выращивания растений.</a:t>
            </a:r>
            <a:br>
              <a:rPr lang="ru-RU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endParaRPr lang="ru-RU" dirty="0">
              <a:solidFill>
                <a:srgbClr val="003366"/>
              </a:solidFill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786050" y="1500174"/>
            <a:ext cx="4214810" cy="4857784"/>
          </a:xfrm>
        </p:spPr>
        <p:txBody>
          <a:bodyPr/>
          <a:lstStyle/>
          <a:p>
            <a:r>
              <a:rPr lang="ru-RU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Растения и человек, живущие в одном доме, приходят к общему биологическому ритму, становятся единой системой. Поэтому человек может поливать, пересаживать, подвязывать, подрезать растения тогда, когда ему скажут об этом его биологические часы. </a:t>
            </a:r>
            <a:endParaRPr lang="ru-RU" sz="2400" dirty="0">
              <a:solidFill>
                <a:srgbClr val="0066CC"/>
              </a:solidFill>
            </a:endParaRPr>
          </a:p>
        </p:txBody>
      </p:sp>
      <p:pic>
        <p:nvPicPr>
          <p:cNvPr id="10246" name="Picture 6" descr="G:\влияние комнатных растений на окружающую среду и здоровье человека\Фото цветов\броваллия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326753">
            <a:off x="357158" y="1928802"/>
            <a:ext cx="2486025" cy="1838325"/>
          </a:xfrm>
          <a:prstGeom prst="rect">
            <a:avLst/>
          </a:prstGeom>
          <a:noFill/>
          <a:ln w="50800" cmpd="sng">
            <a:solidFill>
              <a:srgbClr val="00B050"/>
            </a:solidFill>
          </a:ln>
        </p:spPr>
      </p:pic>
      <p:pic>
        <p:nvPicPr>
          <p:cNvPr id="10247" name="Picture 7" descr="G:\влияние комнатных растений на окружающую среду и здоровье человека\Фото цветов\герань королевска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361003">
            <a:off x="6822573" y="4106392"/>
            <a:ext cx="2037727" cy="1880046"/>
          </a:xfrm>
          <a:prstGeom prst="rect">
            <a:avLst/>
          </a:prstGeom>
          <a:noFill/>
          <a:ln w="50800" cmpd="sng">
            <a:solidFill>
              <a:srgbClr val="00B050"/>
            </a:solidFill>
          </a:ln>
        </p:spPr>
      </p:pic>
      <p:pic>
        <p:nvPicPr>
          <p:cNvPr id="3074" name="Picture 2" descr="E:\кружок Цветоводство\цветы\мои цветы 0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463152">
            <a:off x="229178" y="4315574"/>
            <a:ext cx="2691199" cy="1860707"/>
          </a:xfrm>
          <a:prstGeom prst="rect">
            <a:avLst/>
          </a:prstGeom>
          <a:noFill/>
          <a:ln w="50800" cmpd="sng">
            <a:solidFill>
              <a:srgbClr val="00B050"/>
            </a:solidFill>
          </a:ln>
        </p:spPr>
      </p:pic>
      <p:pic>
        <p:nvPicPr>
          <p:cNvPr id="3075" name="Picture 3" descr="E:\кружок Цветоводство\цветы\мои цветы 0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319772">
            <a:off x="6786578" y="1785926"/>
            <a:ext cx="2160000" cy="1620130"/>
          </a:xfrm>
          <a:prstGeom prst="rect">
            <a:avLst/>
          </a:prstGeom>
          <a:noFill/>
          <a:ln w="50800" cmpd="sng">
            <a:solidFill>
              <a:srgbClr val="00B050"/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Шары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Шары</Template>
  <TotalTime>454</TotalTime>
  <Words>498</Words>
  <Application>Microsoft Office PowerPoint</Application>
  <PresentationFormat>Экран (4:3)</PresentationFormat>
  <Paragraphs>49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Шары</vt:lpstr>
      <vt:lpstr>Влияние комнатных растений на окружающую среду и человека</vt:lpstr>
      <vt:lpstr>Великие о цветах…</vt:lpstr>
      <vt:lpstr> Тайны комнатных растений. </vt:lpstr>
      <vt:lpstr>Меняем себя - меняем мир. </vt:lpstr>
      <vt:lpstr>Комнатные растения - обереги. </vt:lpstr>
      <vt:lpstr>Слайд 6</vt:lpstr>
      <vt:lpstr>Энергетика растений. </vt:lpstr>
      <vt:lpstr>Слайд 8</vt:lpstr>
      <vt:lpstr> Ваш характер и условия выращивания растений. </vt:lpstr>
      <vt:lpstr> Как домашние растения влияют на нашу жизнь? </vt:lpstr>
      <vt:lpstr>Слайд 11</vt:lpstr>
      <vt:lpstr>Слайд 12</vt:lpstr>
      <vt:lpstr> Опасные соседи </vt:lpstr>
      <vt:lpstr>Используемые сайты и литература:</vt:lpstr>
      <vt:lpstr>СПАСИБО ЗА ВНИМАНИЕ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Влияние комнатных растений на окружающую среду и человека</dc:title>
  <dc:creator>Admin</dc:creator>
  <cp:lastModifiedBy>Admin</cp:lastModifiedBy>
  <cp:revision>24</cp:revision>
  <dcterms:created xsi:type="dcterms:W3CDTF">2013-01-24T15:52:22Z</dcterms:created>
  <dcterms:modified xsi:type="dcterms:W3CDTF">2013-01-27T16:09:05Z</dcterms:modified>
</cp:coreProperties>
</file>