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8"/>
  </p:notesMasterIdLst>
  <p:sldIdLst>
    <p:sldId id="256" r:id="rId2"/>
    <p:sldId id="327" r:id="rId3"/>
    <p:sldId id="269" r:id="rId4"/>
    <p:sldId id="359" r:id="rId5"/>
    <p:sldId id="328" r:id="rId6"/>
    <p:sldId id="261" r:id="rId7"/>
    <p:sldId id="266" r:id="rId8"/>
    <p:sldId id="280" r:id="rId9"/>
    <p:sldId id="284" r:id="rId10"/>
    <p:sldId id="279" r:id="rId11"/>
    <p:sldId id="271" r:id="rId12"/>
    <p:sldId id="276" r:id="rId13"/>
    <p:sldId id="330" r:id="rId14"/>
    <p:sldId id="329" r:id="rId15"/>
    <p:sldId id="311" r:id="rId16"/>
    <p:sldId id="352" r:id="rId17"/>
    <p:sldId id="282" r:id="rId18"/>
    <p:sldId id="356" r:id="rId19"/>
    <p:sldId id="270" r:id="rId20"/>
    <p:sldId id="258" r:id="rId21"/>
    <p:sldId id="260" r:id="rId22"/>
    <p:sldId id="262" r:id="rId23"/>
    <p:sldId id="265" r:id="rId24"/>
    <p:sldId id="275" r:id="rId25"/>
    <p:sldId id="283" r:id="rId26"/>
    <p:sldId id="267" r:id="rId27"/>
    <p:sldId id="268" r:id="rId28"/>
    <p:sldId id="354" r:id="rId29"/>
    <p:sldId id="264" r:id="rId30"/>
    <p:sldId id="348" r:id="rId31"/>
    <p:sldId id="343" r:id="rId32"/>
    <p:sldId id="349" r:id="rId33"/>
    <p:sldId id="350" r:id="rId34"/>
    <p:sldId id="357" r:id="rId35"/>
    <p:sldId id="272" r:id="rId36"/>
    <p:sldId id="273" r:id="rId37"/>
    <p:sldId id="274" r:id="rId38"/>
    <p:sldId id="361" r:id="rId39"/>
    <p:sldId id="277" r:id="rId40"/>
    <p:sldId id="278" r:id="rId41"/>
    <p:sldId id="351" r:id="rId42"/>
    <p:sldId id="281" r:id="rId43"/>
    <p:sldId id="313" r:id="rId44"/>
    <p:sldId id="360" r:id="rId45"/>
    <p:sldId id="314" r:id="rId46"/>
    <p:sldId id="315" r:id="rId47"/>
    <p:sldId id="316" r:id="rId48"/>
    <p:sldId id="317" r:id="rId49"/>
    <p:sldId id="318" r:id="rId50"/>
    <p:sldId id="319" r:id="rId51"/>
    <p:sldId id="362" r:id="rId52"/>
    <p:sldId id="322" r:id="rId53"/>
    <p:sldId id="321" r:id="rId54"/>
    <p:sldId id="323" r:id="rId55"/>
    <p:sldId id="324" r:id="rId56"/>
    <p:sldId id="285" r:id="rId5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0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2C4F6-5F7A-4F0C-ADEC-E01FF3A322F1}" type="datetimeFigureOut">
              <a:rPr lang="ru-RU" smtClean="0"/>
              <a:pPr/>
              <a:t>27.10.2014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CF2CD-18EB-4BCD-A773-3623A731847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1CF2CD-18EB-4BCD-A773-3623A7318472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27.10.2014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27.10.2014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4643446"/>
            <a:ext cx="8305800" cy="2000264"/>
          </a:xfrm>
        </p:spPr>
        <p:txBody>
          <a:bodyPr/>
          <a:lstStyle/>
          <a:p>
            <a:r>
              <a:rPr lang="ru-RU" sz="2400" b="1" i="1" dirty="0" smtClean="0">
                <a:solidFill>
                  <a:srgbClr val="C00000"/>
                </a:solidFill>
              </a:rPr>
              <a:t>Учитель математики</a:t>
            </a:r>
          </a:p>
          <a:p>
            <a:r>
              <a:rPr lang="ru-RU" sz="2400" b="1" i="1" dirty="0" err="1" smtClean="0">
                <a:solidFill>
                  <a:srgbClr val="C00000"/>
                </a:solidFill>
              </a:rPr>
              <a:t>Наринянц</a:t>
            </a:r>
            <a:r>
              <a:rPr lang="ru-RU" sz="2400" b="1" i="1" dirty="0" smtClean="0">
                <a:solidFill>
                  <a:srgbClr val="C00000"/>
                </a:solidFill>
              </a:rPr>
              <a:t> Анна Николаевна</a:t>
            </a:r>
            <a:endParaRPr lang="ru-RU" sz="2400" b="1" i="1" dirty="0" smtClean="0">
              <a:solidFill>
                <a:srgbClr val="C00000"/>
              </a:solidFill>
            </a:endParaRP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МОБУ СОШ № 14 г. Сочи</a:t>
            </a:r>
            <a:endParaRPr lang="ru-RU" sz="2400" b="1" i="1" dirty="0" smtClean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8305800" cy="3500462"/>
          </a:xfrm>
        </p:spPr>
        <p:txBody>
          <a:bodyPr/>
          <a:lstStyle/>
          <a:p>
            <a:r>
              <a:rPr lang="ru-RU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В 3  ЕГЭ</a:t>
            </a:r>
            <a:br>
              <a:rPr lang="ru-RU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ПЛАНИМЕТРИЯ: вычисление  длин </a:t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площадей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86182" y="3786190"/>
            <a:ext cx="1942455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Тренажёр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Найдите площадь ромба, если его диагонали равны 6 и 10.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6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3500438"/>
            <a:ext cx="4857784" cy="249080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5643578"/>
            <a:ext cx="2589170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 30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4143372" y="4000504"/>
            <a:ext cx="4429156" cy="165736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5500694" y="4643446"/>
            <a:ext cx="1643074" cy="35719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15074" y="435769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86578" y="4572008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   Найдите площадь </a:t>
            </a:r>
            <a:r>
              <a:rPr lang="en-US" sz="3600" i="1" dirty="0" smtClean="0"/>
              <a:t>S </a:t>
            </a:r>
            <a:r>
              <a:rPr lang="ru-RU" sz="3600" dirty="0" smtClean="0"/>
              <a:t>сектора, считая стороны квадратных клеток равными 1. </a:t>
            </a:r>
          </a:p>
          <a:p>
            <a:pPr>
              <a:buNone/>
            </a:pPr>
            <a:r>
              <a:rPr lang="ru-RU" sz="3600" dirty="0" smtClean="0"/>
              <a:t>  В ответе укажите </a:t>
            </a:r>
          </a:p>
          <a:p>
            <a:pPr>
              <a:buNone/>
            </a:pPr>
            <a:r>
              <a:rPr lang="ru-RU" sz="3600" dirty="0" smtClean="0"/>
              <a:t>    </a:t>
            </a:r>
            <a:r>
              <a:rPr lang="en-US" sz="3600" dirty="0" smtClean="0"/>
              <a:t>S/</a:t>
            </a:r>
            <a:r>
              <a:rPr lang="ru-RU" sz="3600" dirty="0" err="1" smtClean="0"/>
              <a:t>π 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7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2928934"/>
            <a:ext cx="3981462" cy="36433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5643578"/>
            <a:ext cx="2846677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 1,25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7930380" y="4428338"/>
            <a:ext cx="571504" cy="1588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6929454" y="4143380"/>
            <a:ext cx="1285884" cy="57150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858016" y="4714884"/>
            <a:ext cx="1357322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43834" y="464344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29586" y="4286256"/>
            <a:ext cx="456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15206" y="400050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72264" y="4857760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90˚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29520" y="3857628"/>
            <a:ext cx="582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√5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8" grpId="0"/>
      <p:bldP spid="19" grpId="0"/>
      <p:bldP spid="20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Найдите площадь сектора круга радиуса 1, длина дуги которого 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 </a:t>
            </a:r>
            <a:r>
              <a:rPr lang="ru-RU" sz="3600" dirty="0" smtClean="0"/>
              <a:t>равна 2. 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8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3071810"/>
            <a:ext cx="4572032" cy="32147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5643578"/>
            <a:ext cx="2281394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 1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29322" y="578645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712283">
            <a:off x="7002512" y="3315630"/>
            <a:ext cx="854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72198" y="3357562"/>
            <a:ext cx="3561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Дуга 10"/>
          <p:cNvSpPr/>
          <p:nvPr/>
        </p:nvSpPr>
        <p:spPr>
          <a:xfrm rot="8092347">
            <a:off x="5832946" y="2546807"/>
            <a:ext cx="914400" cy="914400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9 (Решите сами)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3429000"/>
            <a:ext cx="3429024" cy="314327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5357826"/>
            <a:ext cx="2523448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 14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571612"/>
            <a:ext cx="76438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Найдите площадь заштрихованной фигуры, считая стороны квадратных клеток равными 1.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10 (Решите сами)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3429000"/>
            <a:ext cx="3357586" cy="32147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5572140"/>
            <a:ext cx="2548518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r>
              <a:rPr lang="ru-RU" sz="3600" b="1" i="1" dirty="0" smtClean="0">
                <a:solidFill>
                  <a:srgbClr val="FF0000"/>
                </a:solidFill>
              </a:rPr>
              <a:t>Ответ: 15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1500174"/>
            <a:ext cx="75009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Найдите площадь заштрихованной фигуры, считая стороны квадратных клеток равными 1.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7829576" cy="4572000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  Периметр  треугольника равен 10, а радиус вписанной окружности равен 2. Найдите площадь этого треугольника.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11 (решите сами)</a:t>
            </a:r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3500438"/>
            <a:ext cx="4071966" cy="303610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42910" y="5715016"/>
            <a:ext cx="2515432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</a:t>
            </a:r>
            <a:r>
              <a:rPr lang="ru-RU" sz="3600" dirty="0" smtClean="0">
                <a:solidFill>
                  <a:srgbClr val="FF0000"/>
                </a:solidFill>
              </a:rPr>
              <a:t> 10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8157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/>
                </a:solidFill>
              </a:rPr>
              <a:t>    </a:t>
            </a:r>
            <a:r>
              <a:rPr lang="ru-RU" sz="3600" dirty="0" smtClean="0"/>
              <a:t>Угол при вершине, противолежащей основанию равнобедренного треугольника, равен 120. Боковая сторона треугольника равна 20. Найдите площадь этого треугольника. В ответе запишите </a:t>
            </a:r>
            <a:r>
              <a:rPr lang="en-US" sz="3600" dirty="0" smtClean="0"/>
              <a:t>S</a:t>
            </a:r>
            <a:r>
              <a:rPr lang="ru-RU" sz="3600" dirty="0" smtClean="0"/>
              <a:t>/√3.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12 (решите сами)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857892"/>
            <a:ext cx="293381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</a:t>
            </a:r>
            <a:r>
              <a:rPr lang="ru-RU" sz="3600" dirty="0" smtClean="0"/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100 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524000"/>
            <a:ext cx="8472518" cy="4572000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  Периметры двух подобных многоугольников относятся как 3:5. Площадь меньшего многоугольника равна 18. Найдите </a:t>
            </a:r>
            <a:endParaRPr lang="en-US" sz="3600" dirty="0" smtClean="0"/>
          </a:p>
          <a:p>
            <a:pPr>
              <a:buNone/>
            </a:pPr>
            <a:r>
              <a:rPr lang="ru-RU" sz="3600" dirty="0" smtClean="0"/>
              <a:t>   площадь большего </a:t>
            </a:r>
            <a:endParaRPr lang="en-US" sz="3600" dirty="0" smtClean="0"/>
          </a:p>
          <a:p>
            <a:pPr>
              <a:buNone/>
            </a:pPr>
            <a:r>
              <a:rPr lang="ru-RU" sz="3600" dirty="0" smtClean="0"/>
              <a:t>   многоугольника.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13(решите сами)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3571876"/>
            <a:ext cx="3276606" cy="292895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28662" y="5715016"/>
            <a:ext cx="2590774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</a:t>
            </a:r>
            <a:r>
              <a:rPr lang="ru-RU" sz="3600" dirty="0" smtClean="0">
                <a:solidFill>
                  <a:srgbClr val="FF0000"/>
                </a:solidFill>
              </a:rPr>
              <a:t> 50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/>
          <p:cNvSpPr>
            <a:spLocks noGrp="1"/>
          </p:cNvSpPr>
          <p:nvPr>
            <p:ph type="pic" idx="1"/>
          </p:nvPr>
        </p:nvSpPr>
        <p:spPr/>
      </p:sp>
      <p:sp>
        <p:nvSpPr>
          <p:cNvPr id="2" name="Содержимое 1"/>
          <p:cNvSpPr>
            <a:spLocks noGrp="1"/>
          </p:cNvSpPr>
          <p:nvPr>
            <p:ph type="body" sz="half" idx="2"/>
          </p:nvPr>
        </p:nvSpPr>
        <p:spPr>
          <a:xfrm>
            <a:off x="714348" y="4500570"/>
            <a:ext cx="5643602" cy="1519230"/>
          </a:xfrm>
        </p:spPr>
        <p:txBody>
          <a:bodyPr/>
          <a:lstStyle/>
          <a:p>
            <a:r>
              <a:rPr lang="en-US" sz="5400" b="1" i="1" dirty="0" smtClean="0">
                <a:solidFill>
                  <a:srgbClr val="002060"/>
                </a:solidFill>
              </a:rPr>
              <a:t>S</a:t>
            </a:r>
            <a:r>
              <a:rPr lang="ru-RU" sz="5400" b="1" i="1" dirty="0" smtClean="0">
                <a:solidFill>
                  <a:srgbClr val="002060"/>
                </a:solidFill>
              </a:rPr>
              <a:t>фигуры =</a:t>
            </a:r>
            <a:r>
              <a:rPr lang="en-US" sz="5400" b="1" i="1" dirty="0" smtClean="0">
                <a:solidFill>
                  <a:srgbClr val="002060"/>
                </a:solidFill>
              </a:rPr>
              <a:t>S₁</a:t>
            </a:r>
            <a:r>
              <a:rPr lang="ru-RU" sz="5400" b="1" i="1" dirty="0" smtClean="0">
                <a:solidFill>
                  <a:srgbClr val="002060"/>
                </a:solidFill>
              </a:rPr>
              <a:t>-</a:t>
            </a:r>
            <a:r>
              <a:rPr lang="en-US" sz="5400" b="1" i="1" dirty="0" smtClean="0">
                <a:solidFill>
                  <a:srgbClr val="002060"/>
                </a:solidFill>
              </a:rPr>
              <a:t>S₂</a:t>
            </a:r>
            <a:endParaRPr lang="ru-RU" sz="5400" b="1" i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571480"/>
            <a:ext cx="4857784" cy="3643338"/>
          </a:xfrm>
          <a:prstGeom prst="rec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071802" y="1500174"/>
            <a:ext cx="2001995" cy="1966793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571604" y="1857364"/>
            <a:ext cx="121444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chemeClr val="bg1"/>
                </a:solidFill>
              </a:rPr>
              <a:t>  </a:t>
            </a:r>
            <a:r>
              <a:rPr lang="en-US" sz="4400" b="1" i="1" dirty="0" smtClean="0">
                <a:solidFill>
                  <a:schemeClr val="bg1"/>
                </a:solidFill>
              </a:rPr>
              <a:t>S₁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43306" y="2571744"/>
            <a:ext cx="8389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dirty="0" smtClean="0">
                <a:solidFill>
                  <a:schemeClr val="bg1"/>
                </a:solidFill>
              </a:rPr>
              <a:t> </a:t>
            </a:r>
            <a:r>
              <a:rPr lang="en-US" sz="4400" b="1" i="1" dirty="0" smtClean="0">
                <a:solidFill>
                  <a:schemeClr val="bg1"/>
                </a:solidFill>
              </a:rPr>
              <a:t>S₂</a:t>
            </a:r>
            <a:endParaRPr lang="ru-RU" sz="4400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5643570" y="428604"/>
            <a:ext cx="3500430" cy="4572032"/>
          </a:xfrm>
          <a:prstGeom prst="rect">
            <a:avLst/>
          </a:prstGeom>
          <a:ln w="6350" cap="rnd">
            <a:noFill/>
          </a:ln>
        </p:spPr>
        <p:txBody>
          <a:bodyPr vert="horz" lIns="91440" t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spc="-50" dirty="0" smtClean="0">
                <a:ln w="3175">
                  <a:noFill/>
                </a:ln>
                <a:solidFill>
                  <a:srgbClr val="C00000"/>
                </a:solidFill>
              </a:rPr>
              <a:t>Вычисление</a:t>
            </a:r>
            <a:r>
              <a:rPr kumimoji="0" lang="ru-RU" sz="4000" b="1" i="0" u="none" strike="noStrike" kern="1200" cap="none" spc="-50" normalizeH="0" baseline="0" noProof="0" dirty="0" smtClean="0">
                <a:ln w="3175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площади фигуры через разность площадей</a:t>
            </a:r>
            <a:endParaRPr kumimoji="0" lang="ru-RU" sz="4000" b="1" i="0" u="none" strike="noStrike" kern="1200" cap="none" spc="-50" normalizeH="0" baseline="0" noProof="0" dirty="0">
              <a:ln w="3175"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4" descr="Общая схема построения разбиения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285992"/>
            <a:ext cx="7072361" cy="2571767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5286388"/>
            <a:ext cx="85725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</a:rPr>
              <a:t>S</a:t>
            </a:r>
            <a:r>
              <a:rPr lang="ru-RU" sz="4000" b="1" i="1" baseline="-25000" dirty="0" smtClean="0">
                <a:solidFill>
                  <a:srgbClr val="C00000"/>
                </a:solidFill>
              </a:rPr>
              <a:t>исх</a:t>
            </a:r>
            <a:r>
              <a:rPr lang="ru-RU" sz="4000" b="1" i="1" dirty="0" smtClean="0">
                <a:solidFill>
                  <a:srgbClr val="C00000"/>
                </a:solidFill>
              </a:rPr>
              <a:t> = S</a:t>
            </a:r>
            <a:r>
              <a:rPr lang="ru-RU" sz="4000" b="1" i="1" baseline="-25000" dirty="0" smtClean="0">
                <a:solidFill>
                  <a:srgbClr val="C00000"/>
                </a:solidFill>
              </a:rPr>
              <a:t>прямоуг</a:t>
            </a:r>
            <a:r>
              <a:rPr lang="ru-RU" sz="4000" b="1" i="1" dirty="0" smtClean="0">
                <a:solidFill>
                  <a:srgbClr val="C00000"/>
                </a:solidFill>
              </a:rPr>
              <a:t> − (S</a:t>
            </a:r>
            <a:r>
              <a:rPr lang="ru-RU" sz="4000" b="1" i="1" baseline="-25000" dirty="0" smtClean="0">
                <a:solidFill>
                  <a:srgbClr val="C00000"/>
                </a:solidFill>
              </a:rPr>
              <a:t>1</a:t>
            </a:r>
            <a:r>
              <a:rPr lang="ru-RU" sz="4000" b="1" i="1" dirty="0" smtClean="0">
                <a:solidFill>
                  <a:srgbClr val="C00000"/>
                </a:solidFill>
              </a:rPr>
              <a:t> + S</a:t>
            </a:r>
            <a:r>
              <a:rPr lang="ru-RU" sz="4000" b="1" i="1" baseline="-25000" dirty="0" smtClean="0">
                <a:solidFill>
                  <a:srgbClr val="C00000"/>
                </a:solidFill>
              </a:rPr>
              <a:t>2</a:t>
            </a:r>
            <a:r>
              <a:rPr lang="ru-RU" sz="4000" b="1" i="1" dirty="0" smtClean="0">
                <a:solidFill>
                  <a:srgbClr val="C00000"/>
                </a:solidFill>
              </a:rPr>
              <a:t> + S</a:t>
            </a:r>
            <a:r>
              <a:rPr lang="ru-RU" sz="4000" b="1" i="1" baseline="-25000" dirty="0" smtClean="0">
                <a:solidFill>
                  <a:srgbClr val="C00000"/>
                </a:solidFill>
              </a:rPr>
              <a:t>3</a:t>
            </a:r>
            <a:r>
              <a:rPr lang="ru-RU" sz="4000" b="1" i="1" dirty="0" smtClean="0">
                <a:solidFill>
                  <a:srgbClr val="C00000"/>
                </a:solidFill>
              </a:rPr>
              <a:t> + S</a:t>
            </a:r>
            <a:r>
              <a:rPr lang="ru-RU" sz="4000" b="1" i="1" baseline="-25000" dirty="0" smtClean="0">
                <a:solidFill>
                  <a:srgbClr val="C00000"/>
                </a:solidFill>
              </a:rPr>
              <a:t>4</a:t>
            </a:r>
            <a:r>
              <a:rPr lang="ru-RU" sz="4000" b="1" i="1" dirty="0" smtClean="0">
                <a:solidFill>
                  <a:srgbClr val="C00000"/>
                </a:solidFill>
              </a:rPr>
              <a:t> + S</a:t>
            </a:r>
            <a:r>
              <a:rPr lang="ru-RU" sz="4000" b="1" i="1" baseline="-25000" dirty="0" smtClean="0">
                <a:solidFill>
                  <a:srgbClr val="C00000"/>
                </a:solidFill>
              </a:rPr>
              <a:t>5</a:t>
            </a:r>
            <a:r>
              <a:rPr lang="ru-RU" sz="4000" b="1" i="1" dirty="0" smtClean="0">
                <a:solidFill>
                  <a:srgbClr val="C00000"/>
                </a:solidFill>
              </a:rPr>
              <a:t>) 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92867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Полезно знать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399592"/>
            <a:ext cx="4040188" cy="743524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Надо знать формулы: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214282" y="2214554"/>
            <a:ext cx="4643470" cy="3900974"/>
          </a:xfrm>
          <a:ln w="3810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ru-RU" b="1" i="1" dirty="0" smtClean="0"/>
              <a:t>площади треугольника;</a:t>
            </a:r>
          </a:p>
          <a:p>
            <a:r>
              <a:rPr lang="ru-RU" b="1" i="1" dirty="0" smtClean="0"/>
              <a:t>площади четырехугольников: прямоугольника, квадрата, ромба, параллелограмма, трапеции;</a:t>
            </a:r>
          </a:p>
          <a:p>
            <a:r>
              <a:rPr lang="ru-RU" b="1" i="1" dirty="0" smtClean="0"/>
              <a:t>площади круга ;</a:t>
            </a:r>
          </a:p>
          <a:p>
            <a:r>
              <a:rPr lang="ru-RU" b="1" i="1" dirty="0" smtClean="0"/>
              <a:t>площади сектора. 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5143504" y="2214554"/>
            <a:ext cx="3786214" cy="3929090"/>
          </a:xfrm>
          <a:ln w="38100">
            <a:solidFill>
              <a:schemeClr val="accent2"/>
            </a:solidFill>
          </a:ln>
        </p:spPr>
        <p:txBody>
          <a:bodyPr/>
          <a:lstStyle/>
          <a:p>
            <a:r>
              <a:rPr lang="ru-RU" b="1" i="1" dirty="0" smtClean="0"/>
              <a:t>решать простые планиметрические задачи;</a:t>
            </a:r>
          </a:p>
          <a:p>
            <a:r>
              <a:rPr lang="ru-RU" b="1" i="1" dirty="0" smtClean="0"/>
              <a:t> производить вычисления по известным формулам.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C000"/>
                </a:solidFill>
              </a:rPr>
              <a:t>Задание B3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3"/>
          </p:nvPr>
        </p:nvSpPr>
        <p:spPr>
          <a:xfrm>
            <a:off x="5572132" y="1399593"/>
            <a:ext cx="3116256" cy="762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Надо уметь: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929718" cy="4810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Найти площадь треугольника ABC, изображенного на рисунке, считая стороны квадратных клеток равными 1. 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2867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14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Треугольник AB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3143248"/>
            <a:ext cx="4067198" cy="35719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785794"/>
            <a:ext cx="8543956" cy="6072206"/>
          </a:xfrm>
        </p:spPr>
        <p:txBody>
          <a:bodyPr>
            <a:normAutofit/>
          </a:bodyPr>
          <a:lstStyle/>
          <a:p>
            <a:endParaRPr lang="ru-RU" i="1" dirty="0" smtClean="0"/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Решение.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i="1" dirty="0" smtClean="0"/>
              <a:t>Найдем площадь элементов</a:t>
            </a:r>
            <a:endParaRPr lang="en-US" i="1" dirty="0" smtClean="0"/>
          </a:p>
          <a:p>
            <a:pPr>
              <a:buNone/>
            </a:pPr>
            <a:r>
              <a:rPr lang="ru-RU" i="1" dirty="0" smtClean="0"/>
              <a:t> разбиения:                    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S</a:t>
            </a:r>
            <a:r>
              <a:rPr lang="ru-RU" b="1" i="1" baseline="-25000" dirty="0" smtClean="0">
                <a:solidFill>
                  <a:srgbClr val="C00000"/>
                </a:solidFill>
              </a:rPr>
              <a:t>1</a:t>
            </a:r>
            <a:r>
              <a:rPr lang="ru-RU" b="1" i="1" dirty="0" smtClean="0">
                <a:solidFill>
                  <a:srgbClr val="C00000"/>
                </a:solidFill>
              </a:rPr>
              <a:t> = ½ · 1 · 5 = 2,5; 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S</a:t>
            </a:r>
            <a:r>
              <a:rPr lang="ru-RU" b="1" i="1" baseline="-25000" dirty="0" smtClean="0">
                <a:solidFill>
                  <a:srgbClr val="C00000"/>
                </a:solidFill>
              </a:rPr>
              <a:t>2</a:t>
            </a:r>
            <a:r>
              <a:rPr lang="ru-RU" b="1" i="1" dirty="0" smtClean="0">
                <a:solidFill>
                  <a:srgbClr val="C00000"/>
                </a:solidFill>
              </a:rPr>
              <a:t> = ½ · 3 · 4 = 6; 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S</a:t>
            </a:r>
            <a:r>
              <a:rPr lang="ru-RU" b="1" i="1" baseline="-25000" dirty="0" smtClean="0">
                <a:solidFill>
                  <a:srgbClr val="C00000"/>
                </a:solidFill>
              </a:rPr>
              <a:t>3</a:t>
            </a:r>
            <a:r>
              <a:rPr lang="ru-RU" b="1" i="1" dirty="0" smtClean="0">
                <a:solidFill>
                  <a:srgbClr val="C00000"/>
                </a:solidFill>
              </a:rPr>
              <a:t> = ½ · 1 · 4 = 2.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</a:t>
            </a:r>
            <a:r>
              <a:rPr lang="ru-RU" b="1" i="1" dirty="0" err="1" smtClean="0">
                <a:solidFill>
                  <a:srgbClr val="C00000"/>
                </a:solidFill>
              </a:rPr>
              <a:t>S</a:t>
            </a:r>
            <a:r>
              <a:rPr lang="ru-RU" b="1" i="1" baseline="-25000" dirty="0" err="1" smtClean="0">
                <a:solidFill>
                  <a:srgbClr val="C00000"/>
                </a:solidFill>
              </a:rPr>
              <a:t>прямоугольника</a:t>
            </a:r>
            <a:r>
              <a:rPr lang="ru-RU" b="1" i="1" dirty="0" smtClean="0">
                <a:solidFill>
                  <a:srgbClr val="C00000"/>
                </a:solidFill>
              </a:rPr>
              <a:t> = 5 · 4 = 20.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i="1" dirty="0" smtClean="0"/>
              <a:t>Найдем площадь исходного треугольника: </a:t>
            </a:r>
          </a:p>
          <a:p>
            <a:pPr>
              <a:buNone/>
            </a:pPr>
            <a:r>
              <a:rPr lang="ru-RU" b="1" i="1" dirty="0" err="1" smtClean="0">
                <a:solidFill>
                  <a:srgbClr val="C00000"/>
                </a:solidFill>
              </a:rPr>
              <a:t>S</a:t>
            </a:r>
            <a:r>
              <a:rPr lang="ru-RU" b="1" i="1" baseline="-25000" dirty="0" err="1" smtClean="0">
                <a:solidFill>
                  <a:srgbClr val="C00000"/>
                </a:solidFill>
              </a:rPr>
              <a:t>исх</a:t>
            </a:r>
            <a:r>
              <a:rPr lang="ru-RU" b="1" i="1" dirty="0" smtClean="0">
                <a:solidFill>
                  <a:srgbClr val="C00000"/>
                </a:solidFill>
              </a:rPr>
              <a:t> = </a:t>
            </a:r>
            <a:r>
              <a:rPr lang="ru-RU" b="1" i="1" dirty="0" err="1" smtClean="0">
                <a:solidFill>
                  <a:srgbClr val="C00000"/>
                </a:solidFill>
              </a:rPr>
              <a:t>S</a:t>
            </a:r>
            <a:r>
              <a:rPr lang="ru-RU" b="1" i="1" baseline="-25000" dirty="0" err="1" smtClean="0">
                <a:solidFill>
                  <a:srgbClr val="C00000"/>
                </a:solidFill>
              </a:rPr>
              <a:t>прямоугольника</a:t>
            </a:r>
            <a:r>
              <a:rPr lang="ru-RU" b="1" i="1" dirty="0" smtClean="0">
                <a:solidFill>
                  <a:srgbClr val="C00000"/>
                </a:solidFill>
              </a:rPr>
              <a:t> − (S</a:t>
            </a:r>
            <a:r>
              <a:rPr lang="ru-RU" b="1" i="1" baseline="-25000" dirty="0" smtClean="0">
                <a:solidFill>
                  <a:srgbClr val="C00000"/>
                </a:solidFill>
              </a:rPr>
              <a:t>1</a:t>
            </a:r>
            <a:r>
              <a:rPr lang="ru-RU" b="1" i="1" dirty="0" smtClean="0">
                <a:solidFill>
                  <a:srgbClr val="C00000"/>
                </a:solidFill>
              </a:rPr>
              <a:t> + S</a:t>
            </a:r>
            <a:r>
              <a:rPr lang="ru-RU" b="1" i="1" baseline="-25000" dirty="0" smtClean="0">
                <a:solidFill>
                  <a:srgbClr val="C00000"/>
                </a:solidFill>
              </a:rPr>
              <a:t>2</a:t>
            </a:r>
            <a:r>
              <a:rPr lang="ru-RU" b="1" i="1" dirty="0" smtClean="0">
                <a:solidFill>
                  <a:srgbClr val="C00000"/>
                </a:solidFill>
              </a:rPr>
              <a:t> + S</a:t>
            </a:r>
            <a:r>
              <a:rPr lang="ru-RU" b="1" i="1" baseline="-25000" dirty="0" smtClean="0">
                <a:solidFill>
                  <a:srgbClr val="C00000"/>
                </a:solidFill>
              </a:rPr>
              <a:t>3</a:t>
            </a:r>
            <a:r>
              <a:rPr lang="ru-RU" b="1" i="1" dirty="0" smtClean="0">
                <a:solidFill>
                  <a:srgbClr val="C00000"/>
                </a:solidFill>
              </a:rPr>
              <a:t>).</a:t>
            </a:r>
            <a:endParaRPr lang="ru-RU" i="1" dirty="0" smtClean="0"/>
          </a:p>
          <a:p>
            <a:pPr>
              <a:buNone/>
            </a:pPr>
            <a:r>
              <a:rPr lang="ru-RU" b="1" i="1" dirty="0" err="1" smtClean="0">
                <a:solidFill>
                  <a:srgbClr val="C00000"/>
                </a:solidFill>
              </a:rPr>
              <a:t>S</a:t>
            </a:r>
            <a:r>
              <a:rPr lang="ru-RU" b="1" i="1" baseline="-25000" dirty="0" err="1" smtClean="0">
                <a:solidFill>
                  <a:srgbClr val="C00000"/>
                </a:solidFill>
              </a:rPr>
              <a:t>исх</a:t>
            </a:r>
            <a:r>
              <a:rPr lang="ru-RU" b="1" i="1" dirty="0" smtClean="0">
                <a:solidFill>
                  <a:srgbClr val="C00000"/>
                </a:solidFill>
              </a:rPr>
              <a:t> = 20 − (2,5 + 6 + 2) = 9,5.</a:t>
            </a:r>
            <a:endParaRPr lang="ru-RU" b="1" dirty="0" smtClean="0">
              <a:solidFill>
                <a:srgbClr val="C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Задача 14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6578" y="6072206"/>
            <a:ext cx="1758815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ru-RU" sz="2400" i="1" dirty="0" smtClean="0">
                <a:solidFill>
                  <a:srgbClr val="FF0000"/>
                </a:solidFill>
              </a:rPr>
              <a:t>Ответ: 9,5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Треугольник AB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928670"/>
            <a:ext cx="3995760" cy="371477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5500694" y="1571612"/>
            <a:ext cx="2857520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4287042" y="2785264"/>
            <a:ext cx="2428892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7144562" y="2785264"/>
            <a:ext cx="2428892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500694" y="4000504"/>
            <a:ext cx="2857520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429256" y="1571612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S₁=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43570" y="3286124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2800" b="1" i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29454" y="1214422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5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358214" y="25003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4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86710" y="3286124"/>
            <a:ext cx="11320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2800" b="1" i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ru-RU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=2</a:t>
            </a:r>
            <a:endParaRPr lang="ru-RU" sz="28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3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60"/>
                            </p:stCondLst>
                            <p:childTnLst>
                              <p:par>
                                <p:cTn id="9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2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3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320"/>
                            </p:stCondLst>
                            <p:childTnLst>
                              <p:par>
                                <p:cTn id="11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8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9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/>
      <p:bldP spid="16" grpId="0"/>
      <p:bldP spid="14" grpId="0"/>
      <p:bldP spid="17" grpId="0"/>
      <p:bldP spid="2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Найдите площадь </a:t>
            </a:r>
            <a:r>
              <a:rPr lang="el-GR" sz="3600" dirty="0" smtClean="0"/>
              <a:t>Δ</a:t>
            </a:r>
            <a:r>
              <a:rPr lang="en-US" sz="3600" i="1" dirty="0" smtClean="0"/>
              <a:t>ABC</a:t>
            </a:r>
            <a:r>
              <a:rPr lang="ru-RU" sz="3600" dirty="0" smtClean="0"/>
              <a:t>, считая стороны квадратных клеток равными 1. 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15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2786058"/>
            <a:ext cx="3571893" cy="371397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5857892"/>
            <a:ext cx="2678938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 7,5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6750859" y="4536289"/>
            <a:ext cx="2786082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3822695" y="4536289"/>
            <a:ext cx="2785288" cy="79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214942" y="3143248"/>
            <a:ext cx="292895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214942" y="5929330"/>
            <a:ext cx="292895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572396" y="5357826"/>
            <a:ext cx="571504" cy="1588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7287438" y="5642784"/>
            <a:ext cx="571504" cy="1588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786446" y="3786190"/>
            <a:ext cx="885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12,5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86710" y="457200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786710" y="535782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786578" y="542926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1" grpId="0"/>
      <p:bldP spid="32" grpId="0"/>
      <p:bldP spid="33" grpId="0"/>
      <p:bldP spid="3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   Найдите площадь  ромба  </a:t>
            </a:r>
            <a:r>
              <a:rPr lang="en-US" sz="3600" i="1" dirty="0" smtClean="0"/>
              <a:t>ABCD</a:t>
            </a:r>
            <a:r>
              <a:rPr lang="ru-RU" sz="3600" dirty="0" smtClean="0"/>
              <a:t>, считая стороны квадратных клеток равными 1.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16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3000372"/>
            <a:ext cx="3594118" cy="343933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5715016"/>
            <a:ext cx="2581156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smtClean="0">
                <a:solidFill>
                  <a:srgbClr val="FF0000"/>
                </a:solidFill>
              </a:rPr>
              <a:t>Ответ: </a:t>
            </a:r>
            <a:r>
              <a:rPr lang="ru-RU" sz="3600" b="1" dirty="0" smtClean="0">
                <a:solidFill>
                  <a:srgbClr val="FF0000"/>
                </a:solidFill>
              </a:rPr>
              <a:t>8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6936601" y="4707737"/>
            <a:ext cx="2271722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>
            <a:off x="5643570" y="5843598"/>
            <a:ext cx="2428892" cy="1429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643570" y="3557582"/>
            <a:ext cx="2414598" cy="1429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4500562" y="4714884"/>
            <a:ext cx="2286016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643570" y="4143380"/>
            <a:ext cx="642942" cy="158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7179487" y="5607859"/>
            <a:ext cx="501654" cy="158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6000760" y="3857628"/>
            <a:ext cx="571504" cy="158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500958" y="5286388"/>
            <a:ext cx="571504" cy="1588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86446" y="350043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357950" y="3500438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1,5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429520" y="4572008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1,5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643834" y="535782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715140" y="5429264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1,5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72132" y="4214818"/>
            <a:ext cx="684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1,5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4" grpId="0"/>
      <p:bldP spid="45" grpId="0"/>
      <p:bldP spid="47" grpId="0"/>
      <p:bldP spid="48" grpId="0"/>
      <p:bldP spid="49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571612"/>
            <a:ext cx="8472518" cy="4167198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  Найдите площадь кольца, ограниченного концентрическими окружностями,</a:t>
            </a:r>
          </a:p>
          <a:p>
            <a:pPr>
              <a:buNone/>
            </a:pPr>
            <a:r>
              <a:rPr lang="ru-RU" sz="3600" dirty="0" smtClean="0"/>
              <a:t>   радиусы которых </a:t>
            </a:r>
          </a:p>
          <a:p>
            <a:pPr>
              <a:buNone/>
            </a:pPr>
            <a:r>
              <a:rPr lang="ru-RU" sz="3600" dirty="0" smtClean="0"/>
              <a:t>   равны  2:√</a:t>
            </a:r>
            <a:r>
              <a:rPr lang="el-GR" sz="3600" dirty="0" smtClean="0"/>
              <a:t>π</a:t>
            </a:r>
            <a:r>
              <a:rPr lang="ru-RU" sz="3600" dirty="0" smtClean="0"/>
              <a:t> и  4:√</a:t>
            </a:r>
            <a:r>
              <a:rPr lang="el-GR" sz="3600" dirty="0" smtClean="0"/>
              <a:t>π</a:t>
            </a:r>
            <a:r>
              <a:rPr lang="ru-RU" sz="3600" dirty="0" smtClean="0"/>
              <a:t> 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3572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FFC000"/>
                </a:solidFill>
              </a:rPr>
              <a:t>Задача 17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3071810"/>
            <a:ext cx="3567124" cy="35719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5715016"/>
            <a:ext cx="2505814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 12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786578" y="4714884"/>
            <a:ext cx="1428760" cy="12144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6786578" y="4214818"/>
            <a:ext cx="642942" cy="50006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rot="19384620">
            <a:off x="6568680" y="3994017"/>
            <a:ext cx="930063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2:√</a:t>
            </a:r>
            <a:r>
              <a:rPr lang="el-GR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π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2462434">
            <a:off x="7193241" y="4881142"/>
            <a:ext cx="930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4:√</a:t>
            </a:r>
            <a:r>
              <a:rPr lang="el-GR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π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524000"/>
            <a:ext cx="8929718" cy="457200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sz="3600" dirty="0" smtClean="0"/>
              <a:t>Найдите площадь </a:t>
            </a:r>
            <a:r>
              <a:rPr lang="en-US" sz="3600" i="1" dirty="0" smtClean="0"/>
              <a:t>S </a:t>
            </a:r>
            <a:r>
              <a:rPr lang="ru-RU" sz="3600" dirty="0" smtClean="0"/>
              <a:t>кольца, считая стороны квадратных клеток равными 1. </a:t>
            </a:r>
          </a:p>
          <a:p>
            <a:pPr>
              <a:buNone/>
            </a:pPr>
            <a:r>
              <a:rPr lang="ru-RU" sz="3600" dirty="0" smtClean="0"/>
              <a:t>  В ответе укажите   </a:t>
            </a:r>
            <a:r>
              <a:rPr lang="en-US" sz="3600" dirty="0" smtClean="0"/>
              <a:t>S/</a:t>
            </a:r>
            <a:r>
              <a:rPr lang="ru-RU" sz="3600" dirty="0" err="1" smtClean="0"/>
              <a:t>π.</a:t>
            </a:r>
            <a:endParaRPr lang="ru-RU" sz="3600" dirty="0" smtClean="0"/>
          </a:p>
          <a:p>
            <a:endParaRPr lang="ru-RU" sz="36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18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2714620"/>
            <a:ext cx="3714744" cy="36433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5715016"/>
            <a:ext cx="2714644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 Ответ: 4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000760" y="4500570"/>
            <a:ext cx="1285884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436403" y="3921919"/>
            <a:ext cx="1143008" cy="14294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286644" y="4500570"/>
            <a:ext cx="121444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000760" y="3286124"/>
            <a:ext cx="1285884" cy="121444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43834" y="4429132"/>
            <a:ext cx="715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Arial" pitchFamily="34" charset="0"/>
                <a:cs typeface="Arial" pitchFamily="34" charset="0"/>
              </a:rPr>
              <a:t>r=</a:t>
            </a:r>
            <a:r>
              <a:rPr lang="en-US" sz="2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72264" y="3429000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</a:t>
            </a:r>
            <a:endParaRPr lang="ru-RU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6786578" y="3857628"/>
            <a:ext cx="5918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√</a:t>
            </a:r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643570" y="3786190"/>
            <a:ext cx="5279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500826" y="442913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/>
      <p:bldP spid="27" grpId="0"/>
      <p:bldP spid="28" grpId="0"/>
      <p:bldP spid="18" grpId="0"/>
      <p:bldP spid="1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Найдите площадь трапеции </a:t>
            </a:r>
            <a:r>
              <a:rPr lang="en-US" sz="3600" i="1" dirty="0" smtClean="0"/>
              <a:t>ABCD</a:t>
            </a:r>
            <a:r>
              <a:rPr lang="ru-RU" sz="3600" dirty="0" smtClean="0"/>
              <a:t>, считая стороны квадратных клеток равными 1.</a:t>
            </a:r>
          </a:p>
          <a:p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19 (Решите сами)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3071810"/>
            <a:ext cx="3656025" cy="350046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5715016"/>
            <a:ext cx="2390398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Ответ:9.</a:t>
            </a:r>
            <a:endParaRPr lang="ru-RU" sz="36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10800000">
            <a:off x="5500694" y="6500834"/>
            <a:ext cx="2428892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072728" y="5071280"/>
            <a:ext cx="2857520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6501620" y="5071280"/>
            <a:ext cx="2857520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500694" y="3643314"/>
            <a:ext cx="2428892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Найдите площадь четырехугольника </a:t>
            </a:r>
            <a:r>
              <a:rPr lang="en-US" sz="3600" i="1" dirty="0" smtClean="0"/>
              <a:t>ABCD</a:t>
            </a:r>
            <a:r>
              <a:rPr lang="ru-RU" sz="3600" dirty="0" smtClean="0"/>
              <a:t>, считая стороны квадратных клеток равными 1. 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20 (Решите сами)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000372"/>
            <a:ext cx="3584587" cy="35719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5715016"/>
            <a:ext cx="2286016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Ответ:6</a:t>
            </a:r>
            <a:endParaRPr lang="ru-RU" sz="36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357818" y="3571876"/>
            <a:ext cx="2428892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4179885" y="4749809"/>
            <a:ext cx="2357454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357818" y="5929330"/>
            <a:ext cx="2428892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6607983" y="4750603"/>
            <a:ext cx="2357454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572264" y="4786322"/>
            <a:ext cx="1214446" cy="1588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5965835" y="4178305"/>
            <a:ext cx="1213652" cy="794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86446" y="457200"/>
            <a:ext cx="3357554" cy="504350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Нахождение площади фигуры через сумму площадей</a:t>
            </a:r>
            <a:endParaRPr lang="ru-RU" sz="4000" dirty="0"/>
          </a:p>
        </p:txBody>
      </p:sp>
      <p:sp>
        <p:nvSpPr>
          <p:cNvPr id="8" name="Рисунок 7"/>
          <p:cNvSpPr>
            <a:spLocks noGrp="1"/>
          </p:cNvSpPr>
          <p:nvPr>
            <p:ph type="pic" idx="1"/>
          </p:nvPr>
        </p:nvSpPr>
        <p:spPr>
          <a:xfrm>
            <a:off x="357158" y="500042"/>
            <a:ext cx="5643602" cy="5562600"/>
          </a:xfrm>
        </p:spPr>
      </p:sp>
      <p:sp>
        <p:nvSpPr>
          <p:cNvPr id="2" name="Содержимое 1"/>
          <p:cNvSpPr>
            <a:spLocks noGrp="1"/>
          </p:cNvSpPr>
          <p:nvPr>
            <p:ph type="body" sz="half" idx="2"/>
          </p:nvPr>
        </p:nvSpPr>
        <p:spPr>
          <a:xfrm>
            <a:off x="642910" y="4714884"/>
            <a:ext cx="6572296" cy="1785950"/>
          </a:xfrm>
        </p:spPr>
        <p:txBody>
          <a:bodyPr>
            <a:noAutofit/>
          </a:bodyPr>
          <a:lstStyle/>
          <a:p>
            <a:r>
              <a:rPr lang="en-US" sz="5400" b="1" i="1" dirty="0" smtClean="0">
                <a:solidFill>
                  <a:srgbClr val="002060"/>
                </a:solidFill>
              </a:rPr>
              <a:t>S</a:t>
            </a:r>
            <a:r>
              <a:rPr lang="ru-RU" sz="5400" b="1" i="1" dirty="0" smtClean="0">
                <a:solidFill>
                  <a:srgbClr val="002060"/>
                </a:solidFill>
              </a:rPr>
              <a:t>фигуры =</a:t>
            </a:r>
            <a:r>
              <a:rPr lang="en-US" sz="5400" b="1" i="1" dirty="0" smtClean="0">
                <a:solidFill>
                  <a:srgbClr val="002060"/>
                </a:solidFill>
              </a:rPr>
              <a:t>S₁+S₂</a:t>
            </a:r>
            <a:endParaRPr lang="ru-RU" sz="5400" b="1" i="1" dirty="0" smtClean="0">
              <a:solidFill>
                <a:srgbClr val="002060"/>
              </a:solidFill>
            </a:endParaRPr>
          </a:p>
          <a:p>
            <a:endParaRPr lang="ru-RU" sz="5400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5400" dirty="0" smtClean="0"/>
              <a:t> </a:t>
            </a:r>
            <a:endParaRPr lang="ru-RU" sz="5400" dirty="0"/>
          </a:p>
        </p:txBody>
      </p:sp>
      <p:sp>
        <p:nvSpPr>
          <p:cNvPr id="4" name="Фигура, имеющая форму буквы L 3"/>
          <p:cNvSpPr/>
          <p:nvPr/>
        </p:nvSpPr>
        <p:spPr>
          <a:xfrm>
            <a:off x="857224" y="571480"/>
            <a:ext cx="4643470" cy="4143404"/>
          </a:xfrm>
          <a:prstGeom prst="corner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6" name="Прямая соединительная линия 5"/>
          <p:cNvCxnSpPr>
            <a:stCxn id="4" idx="2"/>
          </p:cNvCxnSpPr>
          <p:nvPr/>
        </p:nvCxnSpPr>
        <p:spPr>
          <a:xfrm rot="10800000" flipH="1" flipV="1">
            <a:off x="857224" y="2643182"/>
            <a:ext cx="207170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28728" y="1428736"/>
            <a:ext cx="6864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S</a:t>
            </a:r>
            <a:r>
              <a:rPr lang="en-US" sz="4400" b="1" dirty="0" smtClean="0">
                <a:solidFill>
                  <a:schemeClr val="bg1"/>
                </a:solidFill>
                <a:latin typeface="Constantia"/>
              </a:rPr>
              <a:t>₁</a:t>
            </a:r>
            <a:endParaRPr lang="ru-RU" sz="4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00298" y="3500438"/>
            <a:ext cx="6864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S</a:t>
            </a:r>
            <a:r>
              <a:rPr lang="en-US" sz="4400" b="1" dirty="0" smtClean="0">
                <a:solidFill>
                  <a:schemeClr val="bg1"/>
                </a:solidFill>
                <a:latin typeface="Constantia"/>
              </a:rPr>
              <a:t>₂</a:t>
            </a:r>
            <a:endParaRPr lang="ru-RU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686800" cy="4095760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 Найдите площадь прямоугольника </a:t>
            </a:r>
            <a:r>
              <a:rPr lang="en-US" sz="3600" i="1" dirty="0" smtClean="0"/>
              <a:t>ABCD</a:t>
            </a:r>
            <a:r>
              <a:rPr lang="ru-RU" sz="3600" dirty="0" smtClean="0"/>
              <a:t>, считая</a:t>
            </a:r>
          </a:p>
          <a:p>
            <a:pPr>
              <a:buNone/>
            </a:pPr>
            <a:r>
              <a:rPr lang="ru-RU" sz="3600" dirty="0" smtClean="0"/>
              <a:t> стороны квадратных</a:t>
            </a:r>
          </a:p>
          <a:p>
            <a:pPr>
              <a:buNone/>
            </a:pPr>
            <a:r>
              <a:rPr lang="ru-RU" sz="3600" dirty="0" smtClean="0"/>
              <a:t> клеток равными 1.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58162" cy="1214446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/>
            </a:r>
            <a:br>
              <a:rPr lang="ru-RU" sz="4400" dirty="0" smtClean="0">
                <a:solidFill>
                  <a:srgbClr val="C00000"/>
                </a:solidFill>
              </a:rPr>
            </a:br>
            <a:r>
              <a:rPr lang="ru-RU" sz="4400" dirty="0" smtClean="0">
                <a:solidFill>
                  <a:srgbClr val="C00000"/>
                </a:solidFill>
              </a:rPr>
              <a:t>  </a:t>
            </a:r>
            <a:r>
              <a:rPr lang="ru-RU" sz="4700" dirty="0" smtClean="0">
                <a:solidFill>
                  <a:srgbClr val="FFC000"/>
                </a:solidFill>
              </a:rPr>
              <a:t>Задача 21</a:t>
            </a:r>
            <a:endParaRPr lang="ru-RU" sz="47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857496"/>
            <a:ext cx="3790969" cy="37084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85720" y="5715016"/>
            <a:ext cx="2759089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 Ответ: 10 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643570" y="4714884"/>
            <a:ext cx="2928958" cy="15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358082" y="3857628"/>
            <a:ext cx="3561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5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00826" y="4929198"/>
            <a:ext cx="352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5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1671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 smtClean="0"/>
              <a:t>   </a:t>
            </a:r>
          </a:p>
          <a:p>
            <a:pPr>
              <a:buFont typeface="Wingdings" pitchFamily="2" charset="2"/>
              <a:buChar char="q"/>
            </a:pPr>
            <a:r>
              <a:rPr lang="ru-RU" sz="3600" b="1" i="1" dirty="0" smtClean="0">
                <a:solidFill>
                  <a:srgbClr val="002060"/>
                </a:solidFill>
              </a:rPr>
              <a:t>либо по клеточкам, </a:t>
            </a:r>
          </a:p>
          <a:p>
            <a:pPr>
              <a:buFont typeface="Wingdings" pitchFamily="2" charset="2"/>
              <a:buChar char="q"/>
            </a:pPr>
            <a:r>
              <a:rPr lang="ru-RU" sz="3600" b="1" i="1" dirty="0" smtClean="0">
                <a:solidFill>
                  <a:srgbClr val="002060"/>
                </a:solidFill>
              </a:rPr>
              <a:t>либо по координатам,</a:t>
            </a:r>
          </a:p>
          <a:p>
            <a:pPr>
              <a:buFont typeface="Wingdings" pitchFamily="2" charset="2"/>
              <a:buChar char="q"/>
            </a:pPr>
            <a:r>
              <a:rPr lang="ru-RU" sz="3600" b="1" i="1" dirty="0" smtClean="0">
                <a:solidFill>
                  <a:srgbClr val="002060"/>
                </a:solidFill>
              </a:rPr>
              <a:t> либо по формулам.</a:t>
            </a:r>
            <a:endParaRPr lang="ru-RU" sz="36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285884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Площадь можно вычислить: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4929198"/>
            <a:ext cx="82868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Количество баллов за правильное </a:t>
            </a:r>
            <a:br>
              <a:rPr lang="ru-RU" sz="3200" b="1" i="1" dirty="0" smtClean="0">
                <a:solidFill>
                  <a:srgbClr val="C00000"/>
                </a:solidFill>
              </a:rPr>
            </a:br>
            <a:r>
              <a:rPr lang="ru-RU" sz="3200" b="1" i="1" dirty="0" smtClean="0">
                <a:solidFill>
                  <a:srgbClr val="C00000"/>
                </a:solidFill>
              </a:rPr>
              <a:t>решение: 1.</a:t>
            </a:r>
            <a:r>
              <a:rPr lang="ru-RU" b="1" i="1" dirty="0" smtClean="0">
                <a:solidFill>
                  <a:schemeClr val="bg1"/>
                </a:solidFill>
              </a:rPr>
              <a:t/>
            </a:r>
            <a:br>
              <a:rPr lang="ru-RU" b="1" i="1" dirty="0" smtClean="0">
                <a:solidFill>
                  <a:schemeClr val="bg1"/>
                </a:solidFill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Найдите площадь четырехугольника </a:t>
            </a:r>
            <a:r>
              <a:rPr lang="en-US" sz="3600" i="1" dirty="0" smtClean="0"/>
              <a:t>ABCD</a:t>
            </a:r>
            <a:r>
              <a:rPr lang="ru-RU" sz="3600" dirty="0" smtClean="0"/>
              <a:t>, считая </a:t>
            </a:r>
          </a:p>
          <a:p>
            <a:pPr>
              <a:buNone/>
            </a:pPr>
            <a:r>
              <a:rPr lang="ru-RU" sz="3600" dirty="0" smtClean="0"/>
              <a:t>стороны квадратных</a:t>
            </a:r>
          </a:p>
          <a:p>
            <a:pPr>
              <a:buNone/>
            </a:pPr>
            <a:r>
              <a:rPr lang="ru-RU" sz="3600" dirty="0" smtClean="0"/>
              <a:t> клеток равными 1.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Задача 22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285992"/>
            <a:ext cx="3935434" cy="4279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928662" y="5857892"/>
            <a:ext cx="2491388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Ответ:8. </a:t>
            </a:r>
            <a:endParaRPr lang="ru-RU" sz="36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643570" y="4429132"/>
            <a:ext cx="2643206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215206" y="364331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29454" y="4357694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Найдите площадь </a:t>
            </a:r>
          </a:p>
          <a:p>
            <a:pPr>
              <a:buNone/>
            </a:pPr>
            <a:r>
              <a:rPr lang="ru-RU" sz="3600" dirty="0" smtClean="0"/>
              <a:t>пятиугольника, считая </a:t>
            </a:r>
          </a:p>
          <a:p>
            <a:pPr>
              <a:buNone/>
            </a:pPr>
            <a:r>
              <a:rPr lang="ru-RU" sz="3600" dirty="0" smtClean="0"/>
              <a:t>стороны квадратных</a:t>
            </a:r>
          </a:p>
          <a:p>
            <a:pPr>
              <a:buNone/>
            </a:pPr>
            <a:r>
              <a:rPr lang="ru-RU" sz="3600" dirty="0" smtClean="0"/>
              <a:t> клеток равными 1.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23 </a:t>
            </a:r>
            <a:endParaRPr lang="ru-RU" dirty="0"/>
          </a:p>
        </p:txBody>
      </p:sp>
      <p:pic>
        <p:nvPicPr>
          <p:cNvPr id="4" name="Рисунок 3" descr="Пятиугольник на координатной сетк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214554"/>
            <a:ext cx="3519507" cy="4224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5715016"/>
            <a:ext cx="2666114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Ответ:16. </a:t>
            </a:r>
            <a:endParaRPr lang="ru-RU" sz="36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000760" y="4000504"/>
            <a:ext cx="2286016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72330" y="585789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86776" y="4643446"/>
            <a:ext cx="385042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768" y="342900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Найдите площадь </a:t>
            </a:r>
          </a:p>
          <a:p>
            <a:pPr>
              <a:buNone/>
            </a:pPr>
            <a:r>
              <a:rPr lang="ru-RU" sz="3600" dirty="0" smtClean="0"/>
              <a:t>фигуры, считая </a:t>
            </a:r>
          </a:p>
          <a:p>
            <a:pPr>
              <a:buNone/>
            </a:pPr>
            <a:r>
              <a:rPr lang="ru-RU" sz="3600" dirty="0" smtClean="0"/>
              <a:t>стороны квадратных</a:t>
            </a:r>
          </a:p>
          <a:p>
            <a:pPr>
              <a:buNone/>
            </a:pPr>
            <a:r>
              <a:rPr lang="ru-RU" sz="3600" dirty="0" smtClean="0"/>
              <a:t> клеток равными 1.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24</a:t>
            </a:r>
            <a:endParaRPr lang="ru-RU" dirty="0"/>
          </a:p>
        </p:txBody>
      </p:sp>
      <p:pic>
        <p:nvPicPr>
          <p:cNvPr id="4" name="Рисунок 3" descr="Многоугольник на координатной сетк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2143116"/>
            <a:ext cx="3376631" cy="436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85786" y="5715016"/>
            <a:ext cx="2490810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Ответ:15 </a:t>
            </a:r>
            <a:endParaRPr lang="ru-RU" sz="36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000760" y="3429000"/>
            <a:ext cx="221457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072198" y="5286388"/>
            <a:ext cx="2143140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715008" y="292893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3768" y="485776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86776" y="421481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72330" y="535782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72198" y="307181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0" grpId="0"/>
      <p:bldP spid="11" grpId="0"/>
      <p:bldP spid="12" grpId="0"/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Найдите площадь </a:t>
            </a:r>
          </a:p>
          <a:p>
            <a:pPr>
              <a:buNone/>
            </a:pPr>
            <a:r>
              <a:rPr lang="ru-RU" sz="3600" dirty="0" smtClean="0"/>
              <a:t>фигуры, считая </a:t>
            </a:r>
          </a:p>
          <a:p>
            <a:pPr>
              <a:buNone/>
            </a:pPr>
            <a:r>
              <a:rPr lang="ru-RU" sz="3600" dirty="0" smtClean="0"/>
              <a:t>стороны квадратных</a:t>
            </a:r>
          </a:p>
          <a:p>
            <a:pPr>
              <a:buNone/>
            </a:pPr>
            <a:r>
              <a:rPr lang="ru-RU" sz="3600" dirty="0" smtClean="0"/>
              <a:t> клеток равными 1.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25</a:t>
            </a:r>
            <a:endParaRPr lang="ru-RU" dirty="0"/>
          </a:p>
        </p:txBody>
      </p:sp>
      <p:pic>
        <p:nvPicPr>
          <p:cNvPr id="4" name="Рисунок 3" descr="Многоугольник на координатной сетке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500306"/>
            <a:ext cx="3233755" cy="39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5429264"/>
            <a:ext cx="2512547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Ответ:13.</a:t>
            </a:r>
            <a:endParaRPr lang="ru-RU" sz="36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429388" y="4714884"/>
            <a:ext cx="1071570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857884" y="4214818"/>
            <a:ext cx="221457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00892" y="585789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072462" y="485776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29454" y="3643314"/>
            <a:ext cx="17976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                                             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9454" y="4929198"/>
            <a:ext cx="10851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       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00958" y="478632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16" y="421481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29454" y="342900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6578" y="485776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3" grpId="0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Рисунок 16"/>
          <p:cNvSpPr>
            <a:spLocks noGrp="1"/>
          </p:cNvSpPr>
          <p:nvPr>
            <p:ph type="pic" idx="1"/>
          </p:nvPr>
        </p:nvSpPr>
        <p:spPr>
          <a:xfrm>
            <a:off x="0" y="357166"/>
            <a:ext cx="6448428" cy="5776914"/>
          </a:xfrm>
        </p:spPr>
      </p:sp>
      <p:sp>
        <p:nvSpPr>
          <p:cNvPr id="2" name="Содержимое 1"/>
          <p:cNvSpPr>
            <a:spLocks noGrp="1"/>
          </p:cNvSpPr>
          <p:nvPr>
            <p:ph type="body" sz="half" idx="2"/>
          </p:nvPr>
        </p:nvSpPr>
        <p:spPr>
          <a:xfrm>
            <a:off x="6572264" y="3500438"/>
            <a:ext cx="2357454" cy="2643206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1464447" y="2893215"/>
            <a:ext cx="4358512" cy="7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85720" y="4572008"/>
            <a:ext cx="621510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57950" y="4286256"/>
            <a:ext cx="298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err="1" smtClean="0"/>
              <a:t>х</a:t>
            </a:r>
            <a:endParaRPr lang="ru-RU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3643306" y="714356"/>
            <a:ext cx="366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у</a:t>
            </a:r>
            <a:endParaRPr lang="ru-RU" i="1" dirty="0"/>
          </a:p>
        </p:txBody>
      </p:sp>
      <p:sp>
        <p:nvSpPr>
          <p:cNvPr id="16" name="Прямоугольник 15"/>
          <p:cNvSpPr/>
          <p:nvPr/>
        </p:nvSpPr>
        <p:spPr>
          <a:xfrm rot="20417433">
            <a:off x="3865452" y="2192622"/>
            <a:ext cx="2286016" cy="1714512"/>
          </a:xfrm>
          <a:prstGeom prst="rec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ый треугольник 18"/>
          <p:cNvSpPr/>
          <p:nvPr/>
        </p:nvSpPr>
        <p:spPr>
          <a:xfrm rot="8186483">
            <a:off x="700813" y="1088230"/>
            <a:ext cx="2456093" cy="2393422"/>
          </a:xfrm>
          <a:prstGeom prst="rtTriangle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071934" y="4572008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6143636" y="457200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в</a:t>
            </a:r>
            <a:endParaRPr lang="ru-RU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3357554" y="242886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с</a:t>
            </a:r>
            <a:endParaRPr lang="ru-RU" i="1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rot="5400000">
            <a:off x="5787240" y="4071148"/>
            <a:ext cx="1143008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643306" y="3500438"/>
            <a:ext cx="2714644" cy="15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286116" y="328612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к</a:t>
            </a:r>
            <a:endParaRPr lang="ru-RU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3286116" y="4000504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>
            <a:off x="4036215" y="4393413"/>
            <a:ext cx="35719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3643306" y="4214818"/>
            <a:ext cx="571504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4429124" y="3214686"/>
            <a:ext cx="2714644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643306" y="1857364"/>
            <a:ext cx="2143140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357554" y="1500174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5643570" y="4572008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8" name="Заголовок 26"/>
          <p:cNvSpPr txBox="1">
            <a:spLocks/>
          </p:cNvSpPr>
          <p:nvPr/>
        </p:nvSpPr>
        <p:spPr>
          <a:xfrm>
            <a:off x="5429256" y="3571876"/>
            <a:ext cx="3500430" cy="2643230"/>
          </a:xfrm>
          <a:prstGeom prst="rect">
            <a:avLst/>
          </a:prstGeom>
          <a:ln w="6350" cap="rnd">
            <a:noFill/>
          </a:ln>
        </p:spPr>
        <p:txBody>
          <a:bodyPr vert="horz" lIns="91440" tIns="9144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-50" normalizeH="0" baseline="0" noProof="0" dirty="0" smtClean="0">
                <a:ln w="3175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Вычисление  площади  фигуры по координатам</a:t>
            </a:r>
            <a:endParaRPr kumimoji="0" lang="ru-RU" sz="4000" b="1" i="0" u="none" strike="noStrike" kern="1200" cap="none" spc="-50" normalizeH="0" baseline="0" noProof="0" dirty="0">
              <a:ln w="3175"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00174"/>
            <a:ext cx="8401080" cy="4595826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  Найдите площадь треугольника, вершины которого имеют координаты   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</a:t>
            </a:r>
            <a:r>
              <a:rPr lang="ru-RU" sz="3600" dirty="0" smtClean="0"/>
              <a:t>(1; 1), (4; 4), (5;1). 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686800" cy="91914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700" dirty="0" smtClean="0">
                <a:solidFill>
                  <a:srgbClr val="FFC000"/>
                </a:solidFill>
              </a:rPr>
              <a:t>Задача 26</a:t>
            </a:r>
            <a:endParaRPr lang="ru-RU" sz="47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3214686"/>
            <a:ext cx="3343283" cy="34290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5643578"/>
            <a:ext cx="2571768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 Ответ: 6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214942" y="5500702"/>
            <a:ext cx="2000264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5928528" y="4714884"/>
            <a:ext cx="1572430" cy="79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86512" y="542926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86512" y="4214818"/>
            <a:ext cx="6429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                    3                                                                              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524000"/>
            <a:ext cx="8472518" cy="4572000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 Найдите площадь четырехугольника, вершины которого имеют 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</a:t>
            </a:r>
            <a:r>
              <a:rPr lang="ru-RU" sz="3600" dirty="0" smtClean="0"/>
              <a:t>координаты (1; 0),    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</a:t>
            </a:r>
            <a:r>
              <a:rPr lang="ru-RU" sz="3600" dirty="0" smtClean="0"/>
              <a:t>(0; 2), (4; 4), (5; 2) 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77627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27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2786058"/>
            <a:ext cx="3640147" cy="371477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5715016"/>
            <a:ext cx="2759089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 Ответ: 10 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500694" y="4500570"/>
            <a:ext cx="2643206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7073124" y="3928272"/>
            <a:ext cx="1143008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000892" y="442913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43834" y="385762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4738702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  Найдите площадь закрашенной фигуры на координатной плоскости.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77627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28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2571744"/>
            <a:ext cx="3500462" cy="407196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5643578"/>
            <a:ext cx="2579552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 24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>
            <a:off x="4001290" y="4642652"/>
            <a:ext cx="3071834" cy="7302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214810" y="4643446"/>
            <a:ext cx="2643206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929190" y="4643446"/>
            <a:ext cx="128588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4893471" y="4679165"/>
            <a:ext cx="135732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idx="1"/>
          </p:nvPr>
        </p:nvSpPr>
        <p:spPr>
          <a:xfrm>
            <a:off x="500034" y="500042"/>
            <a:ext cx="5472122" cy="5562600"/>
          </a:xfrm>
        </p:spPr>
      </p:sp>
      <p:sp>
        <p:nvSpPr>
          <p:cNvPr id="8" name="Прямоугольник 7"/>
          <p:cNvSpPr/>
          <p:nvPr/>
        </p:nvSpPr>
        <p:spPr>
          <a:xfrm>
            <a:off x="5929322" y="3857628"/>
            <a:ext cx="30003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FF0000"/>
                </a:solidFill>
              </a:rPr>
              <a:t>Сторон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FFFF00"/>
                </a:solidFill>
              </a:rPr>
              <a:t>Диагоналей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7030A0"/>
                </a:solidFill>
              </a:rPr>
              <a:t>Высот</a:t>
            </a:r>
          </a:p>
          <a:p>
            <a:pPr>
              <a:buFont typeface="Wingdings" pitchFamily="2" charset="2"/>
              <a:buChar char="q"/>
            </a:pPr>
            <a:r>
              <a:rPr lang="ru-RU" sz="3200" b="1" dirty="0" smtClean="0">
                <a:solidFill>
                  <a:srgbClr val="00B050"/>
                </a:solidFill>
              </a:rPr>
              <a:t>Углов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6" name="Параллелограмм 5"/>
          <p:cNvSpPr/>
          <p:nvPr/>
        </p:nvSpPr>
        <p:spPr>
          <a:xfrm>
            <a:off x="428596" y="1714488"/>
            <a:ext cx="5143536" cy="3214710"/>
          </a:xfrm>
          <a:prstGeom prst="parallelogram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285852" y="1714488"/>
            <a:ext cx="3500462" cy="321471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428596" y="1714488"/>
            <a:ext cx="5143536" cy="321471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321503" y="3321843"/>
            <a:ext cx="3214710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17388709">
            <a:off x="4271270" y="4628468"/>
            <a:ext cx="914400" cy="914400"/>
          </a:xfrm>
          <a:prstGeom prst="arc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5715008" y="500042"/>
            <a:ext cx="3428992" cy="2614634"/>
          </a:xfrm>
          <a:prstGeom prst="rect">
            <a:avLst/>
          </a:prstGeom>
          <a:ln w="6350" cap="rnd">
            <a:noFill/>
          </a:ln>
        </p:spPr>
        <p:txBody>
          <a:bodyPr vert="horz" lIns="91440" tIns="9144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-50" normalizeH="0" baseline="0" noProof="0" dirty="0" smtClean="0">
                <a:ln w="3175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Вычисление элементов фигуры </a:t>
            </a:r>
            <a:endParaRPr kumimoji="0" lang="ru-RU" sz="4000" b="1" i="0" u="none" strike="noStrike" kern="1200" cap="none" spc="-50" normalizeH="0" baseline="0" noProof="0" dirty="0">
              <a:ln w="3175"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7543824" cy="4572000"/>
          </a:xfrm>
        </p:spPr>
        <p:txBody>
          <a:bodyPr/>
          <a:lstStyle/>
          <a:p>
            <a:r>
              <a:rPr lang="ru-RU" sz="3600" dirty="0" smtClean="0"/>
              <a:t>Найдите сторону квадрата, площадь которого равна площади прямоугольника со сторонами </a:t>
            </a: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 </a:t>
            </a:r>
            <a:r>
              <a:rPr lang="ru-RU" sz="3600" dirty="0" smtClean="0"/>
              <a:t>4 и 16.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29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286124"/>
            <a:ext cx="4138634" cy="312898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5572140"/>
            <a:ext cx="2359941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 8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00826" y="3357562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16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3438" y="4572008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4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72264" y="4714884"/>
            <a:ext cx="838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S=</a:t>
            </a:r>
            <a:r>
              <a:rPr lang="ru-RU" sz="2400" dirty="0" smtClean="0">
                <a:solidFill>
                  <a:srgbClr val="FF0000"/>
                </a:solidFill>
              </a:rPr>
              <a:t>64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исунок 4"/>
          <p:cNvSpPr>
            <a:spLocks noGrp="1"/>
          </p:cNvSpPr>
          <p:nvPr>
            <p:ph type="pic" idx="1"/>
          </p:nvPr>
        </p:nvSpPr>
        <p:spPr/>
      </p:sp>
      <p:sp>
        <p:nvSpPr>
          <p:cNvPr id="7" name="Прямоугольник 6"/>
          <p:cNvSpPr/>
          <p:nvPr/>
        </p:nvSpPr>
        <p:spPr>
          <a:xfrm>
            <a:off x="928662" y="714356"/>
            <a:ext cx="2500330" cy="2357454"/>
          </a:xfrm>
          <a:prstGeom prst="rec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500166" y="1571612"/>
            <a:ext cx="13244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/>
              <a:t>S=</a:t>
            </a:r>
            <a:r>
              <a:rPr lang="ru-RU" sz="3600" b="1" i="1" dirty="0" smtClean="0"/>
              <a:t>а·в</a:t>
            </a:r>
            <a:endParaRPr lang="ru-RU" sz="3600" b="1" i="1" dirty="0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3571868" y="3357562"/>
            <a:ext cx="2643206" cy="2214578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000496" y="4929198"/>
            <a:ext cx="17684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S=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0,5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ah</a:t>
            </a:r>
            <a:endParaRPr lang="ru-RU" sz="3600" dirty="0"/>
          </a:p>
        </p:txBody>
      </p:sp>
      <p:sp>
        <p:nvSpPr>
          <p:cNvPr id="12" name="Трапеция 11"/>
          <p:cNvSpPr/>
          <p:nvPr/>
        </p:nvSpPr>
        <p:spPr>
          <a:xfrm>
            <a:off x="3643306" y="714356"/>
            <a:ext cx="2714644" cy="2000264"/>
          </a:xfrm>
          <a:prstGeom prst="trapezoi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3786182" y="2071678"/>
            <a:ext cx="25523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/>
              <a:t>S=</a:t>
            </a:r>
            <a:r>
              <a:rPr lang="ru-RU" sz="3600" b="1" i="1" dirty="0" smtClean="0"/>
              <a:t> </a:t>
            </a:r>
            <a:r>
              <a:rPr lang="en-US" sz="3600" b="1" i="1" dirty="0" smtClean="0"/>
              <a:t>h</a:t>
            </a:r>
            <a:r>
              <a:rPr lang="ru-RU" sz="3600" b="1" i="1" dirty="0" smtClean="0"/>
              <a:t>(</a:t>
            </a:r>
            <a:r>
              <a:rPr lang="ru-RU" sz="3600" b="1" i="1" dirty="0" err="1" smtClean="0"/>
              <a:t>а+в</a:t>
            </a:r>
            <a:r>
              <a:rPr lang="ru-RU" sz="3600" b="1" i="1" dirty="0" smtClean="0"/>
              <a:t>):2</a:t>
            </a:r>
            <a:endParaRPr lang="ru-RU" sz="3600" dirty="0"/>
          </a:p>
        </p:txBody>
      </p:sp>
      <p:sp>
        <p:nvSpPr>
          <p:cNvPr id="14" name="Овал 13"/>
          <p:cNvSpPr/>
          <p:nvPr/>
        </p:nvSpPr>
        <p:spPr>
          <a:xfrm>
            <a:off x="1071538" y="3500438"/>
            <a:ext cx="2357454" cy="221457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357290" y="4286256"/>
            <a:ext cx="19784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π∙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²</a:t>
            </a:r>
          </a:p>
        </p:txBody>
      </p:sp>
      <p:sp>
        <p:nvSpPr>
          <p:cNvPr id="17" name="Текст 5"/>
          <p:cNvSpPr txBox="1">
            <a:spLocks/>
          </p:cNvSpPr>
          <p:nvPr/>
        </p:nvSpPr>
        <p:spPr>
          <a:xfrm>
            <a:off x="5715008" y="2643182"/>
            <a:ext cx="3428992" cy="3429024"/>
          </a:xfrm>
          <a:prstGeom prst="rect">
            <a:avLst/>
          </a:prstGeom>
        </p:spPr>
        <p:txBody>
          <a:bodyPr vert="horz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600"/>
              </a:spcBef>
              <a:spcAft>
                <a:spcPts val="1000"/>
              </a:spcAft>
              <a:buClr>
                <a:schemeClr val="accent2"/>
              </a:buClr>
              <a:buSzPct val="85000"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Вычисление  площади  фигуры по формуле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Найдите диагональ квадрата, если его площадь равна 8.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30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3214686"/>
            <a:ext cx="3457593" cy="32766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85786" y="5572140"/>
            <a:ext cx="2355132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 4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43768" y="5929330"/>
            <a:ext cx="582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√8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86776" y="4786322"/>
            <a:ext cx="5822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√8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5636423" y="3579023"/>
            <a:ext cx="2800376" cy="264320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786578" y="450057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214422"/>
            <a:ext cx="8372476" cy="285752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/>
                </a:solidFill>
              </a:rPr>
              <a:t>    </a:t>
            </a:r>
            <a:r>
              <a:rPr lang="ru-RU" sz="3600" dirty="0" smtClean="0"/>
              <a:t>Площадь прямоугольного треугольника равна 21. Один из его катетов равен 6. Найдите другой катет.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31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5786454"/>
            <a:ext cx="2428892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Ответ:7.</a:t>
            </a:r>
            <a:endParaRPr lang="ru-RU" sz="3600" dirty="0"/>
          </a:p>
        </p:txBody>
      </p:sp>
      <p:sp>
        <p:nvSpPr>
          <p:cNvPr id="5" name="Прямоугольный треугольник 4"/>
          <p:cNvSpPr/>
          <p:nvPr/>
        </p:nvSpPr>
        <p:spPr>
          <a:xfrm>
            <a:off x="5072066" y="2857496"/>
            <a:ext cx="2857520" cy="3286148"/>
          </a:xfrm>
          <a:prstGeom prst="rt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500826" y="61436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86446" y="5143512"/>
            <a:ext cx="10342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S=</a:t>
            </a:r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21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401080" cy="45720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/>
                </a:solidFill>
              </a:rPr>
              <a:t>    </a:t>
            </a:r>
            <a:r>
              <a:rPr lang="ru-RU" sz="3600" dirty="0" smtClean="0"/>
              <a:t>Основания равнобедренной трапеции равны </a:t>
            </a:r>
            <a:r>
              <a:rPr lang="en-US" sz="3600" dirty="0" smtClean="0"/>
              <a:t>14</a:t>
            </a:r>
            <a:r>
              <a:rPr lang="ru-RU" sz="3600" dirty="0" smtClean="0"/>
              <a:t> и 26, а ее площадь равна 160. Найдите периметр трапеции. </a:t>
            </a:r>
          </a:p>
          <a:p>
            <a:pPr>
              <a:buNone/>
            </a:pPr>
            <a:r>
              <a:rPr lang="ru-RU" sz="3600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32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643314"/>
            <a:ext cx="4286280" cy="292895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5572140"/>
            <a:ext cx="2571768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Ответ:60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5643570" y="357187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00694" y="6215082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6429388" y="500042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3714744" y="5143512"/>
            <a:ext cx="214314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5572926" y="5142718"/>
            <a:ext cx="214314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286512" y="507207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86578" y="585789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6248" y="585789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000892" y="507207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29058" y="4857760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72066" y="4500570"/>
            <a:ext cx="12346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S=160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14876" y="521495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524000"/>
            <a:ext cx="8686800" cy="4572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Во сколько раз площадь квадрата, описанного около окружности, больше площади квадрата, вписанного в эту окружность? 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33</a:t>
            </a:r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3500438"/>
            <a:ext cx="3590943" cy="314802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5643578"/>
            <a:ext cx="2357454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</a:t>
            </a:r>
            <a:r>
              <a:rPr lang="ru-RU" sz="3600" dirty="0" smtClean="0">
                <a:solidFill>
                  <a:srgbClr val="FF0000"/>
                </a:solidFill>
              </a:rPr>
              <a:t> 2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43636" y="0"/>
            <a:ext cx="3000364" cy="364333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Метод координат</a:t>
            </a:r>
            <a:endParaRPr lang="ru-RU" sz="4000" dirty="0"/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>
          <a:xfrm>
            <a:off x="428596" y="357166"/>
            <a:ext cx="5686436" cy="5562600"/>
          </a:xfrm>
        </p:spPr>
      </p:sp>
      <p:cxnSp>
        <p:nvCxnSpPr>
          <p:cNvPr id="7" name="Прямая со стрелкой 6"/>
          <p:cNvCxnSpPr/>
          <p:nvPr/>
        </p:nvCxnSpPr>
        <p:spPr>
          <a:xfrm>
            <a:off x="642910" y="4071942"/>
            <a:ext cx="5214974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rot="16200000" flipV="1">
            <a:off x="1107257" y="2536025"/>
            <a:ext cx="4000528" cy="714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214678" y="4000504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О</a:t>
            </a:r>
            <a:endParaRPr lang="ru-RU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929058" y="928670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А</a:t>
            </a:r>
            <a:endParaRPr lang="ru-RU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857752" y="3500438"/>
            <a:ext cx="4219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В</a:t>
            </a:r>
            <a:endParaRPr lang="ru-RU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714876" y="1928802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С</a:t>
            </a:r>
            <a:endParaRPr lang="ru-RU" sz="2800" b="1" dirty="0"/>
          </a:p>
        </p:txBody>
      </p:sp>
      <p:sp>
        <p:nvSpPr>
          <p:cNvPr id="24" name="Овал 23"/>
          <p:cNvSpPr/>
          <p:nvPr/>
        </p:nvSpPr>
        <p:spPr>
          <a:xfrm>
            <a:off x="3071802" y="4000504"/>
            <a:ext cx="142876" cy="14287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5286380" y="3500438"/>
            <a:ext cx="142876" cy="14287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643306" y="1285860"/>
            <a:ext cx="142876" cy="14287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единительная линия 34"/>
          <p:cNvCxnSpPr>
            <a:stCxn id="25" idx="0"/>
            <a:endCxn id="26" idx="5"/>
          </p:cNvCxnSpPr>
          <p:nvPr/>
        </p:nvCxnSpPr>
        <p:spPr>
          <a:xfrm rot="16200000" flipV="1">
            <a:off x="3515225" y="1657845"/>
            <a:ext cx="2092626" cy="159256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/>
          <p:cNvSpPr/>
          <p:nvPr/>
        </p:nvSpPr>
        <p:spPr>
          <a:xfrm>
            <a:off x="4500562" y="2357430"/>
            <a:ext cx="142876" cy="142876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rot="5400000">
            <a:off x="4822033" y="2821777"/>
            <a:ext cx="142876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4000496" y="1785926"/>
            <a:ext cx="142876" cy="142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4214810" y="1000108"/>
            <a:ext cx="11905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(</a:t>
            </a:r>
            <a:r>
              <a:rPr lang="ru-RU" sz="2400" b="1" dirty="0" err="1" smtClean="0"/>
              <a:t>х</a:t>
            </a:r>
            <a:r>
              <a:rPr lang="ru-RU" sz="2400" b="1" dirty="0" smtClean="0"/>
              <a:t>₁; у₁) </a:t>
            </a:r>
            <a:endParaRPr lang="ru-RU" sz="24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5072066" y="3571876"/>
            <a:ext cx="111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(</a:t>
            </a:r>
            <a:r>
              <a:rPr lang="ru-RU" sz="2400" b="1" dirty="0" err="1" smtClean="0"/>
              <a:t>х</a:t>
            </a:r>
            <a:r>
              <a:rPr lang="ru-RU" sz="2400" b="1" dirty="0" smtClean="0"/>
              <a:t>₂; у₂)</a:t>
            </a:r>
            <a:endParaRPr lang="ru-RU" sz="24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5000628" y="2000240"/>
            <a:ext cx="8955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(</a:t>
            </a:r>
            <a:r>
              <a:rPr lang="ru-RU" sz="2400" b="1" dirty="0" err="1" smtClean="0"/>
              <a:t>х</a:t>
            </a:r>
            <a:r>
              <a:rPr lang="ru-RU" sz="2400" b="1" dirty="0" smtClean="0"/>
              <a:t>; у)</a:t>
            </a:r>
            <a:endParaRPr lang="ru-RU" sz="24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214282" y="4429133"/>
            <a:ext cx="85725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Длина отрезка: </a:t>
            </a:r>
            <a:endParaRPr lang="en-US" sz="2800" b="1" i="1" dirty="0" smtClean="0"/>
          </a:p>
          <a:p>
            <a:pPr>
              <a:buNone/>
            </a:pPr>
            <a:r>
              <a:rPr lang="ru-RU" sz="2800" b="1" i="1" dirty="0" err="1" smtClean="0">
                <a:solidFill>
                  <a:srgbClr val="C00000"/>
                </a:solidFill>
              </a:rPr>
              <a:t>АВ=√</a:t>
            </a:r>
            <a:r>
              <a:rPr lang="ru-RU" sz="2800" b="1" i="1" dirty="0" smtClean="0">
                <a:solidFill>
                  <a:srgbClr val="C00000"/>
                </a:solidFill>
              </a:rPr>
              <a:t>(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х₁-х</a:t>
            </a:r>
            <a:r>
              <a:rPr lang="ru-RU" sz="2800" b="1" i="1" dirty="0" smtClean="0">
                <a:solidFill>
                  <a:srgbClr val="C00000"/>
                </a:solidFill>
              </a:rPr>
              <a:t>₂)²+(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у₁-у</a:t>
            </a:r>
            <a:r>
              <a:rPr lang="ru-RU" sz="2800" b="1" i="1" dirty="0" smtClean="0">
                <a:solidFill>
                  <a:srgbClr val="C00000"/>
                </a:solidFill>
              </a:rPr>
              <a:t>₂)²</a:t>
            </a:r>
          </a:p>
          <a:p>
            <a:r>
              <a:rPr lang="ru-RU" sz="2800" b="1" i="1" dirty="0" smtClean="0"/>
              <a:t>Координаты середины отрезка:</a:t>
            </a:r>
          </a:p>
          <a:p>
            <a:pPr>
              <a:buNone/>
            </a:pPr>
            <a:r>
              <a:rPr lang="ru-RU" sz="2800" b="1" i="1" dirty="0" err="1" smtClean="0">
                <a:solidFill>
                  <a:srgbClr val="C00000"/>
                </a:solidFill>
              </a:rPr>
              <a:t>х=</a:t>
            </a:r>
            <a:r>
              <a:rPr lang="ru-RU" sz="2800" b="1" i="1" dirty="0" smtClean="0">
                <a:solidFill>
                  <a:srgbClr val="C00000"/>
                </a:solidFill>
              </a:rPr>
              <a:t> (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х₁+х</a:t>
            </a:r>
            <a:r>
              <a:rPr lang="ru-RU" sz="2800" b="1" i="1" dirty="0" smtClean="0">
                <a:solidFill>
                  <a:srgbClr val="C00000"/>
                </a:solidFill>
              </a:rPr>
              <a:t>₂):2         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у=</a:t>
            </a:r>
            <a:r>
              <a:rPr lang="ru-RU" sz="2800" b="1" i="1" dirty="0" smtClean="0">
                <a:solidFill>
                  <a:srgbClr val="C00000"/>
                </a:solidFill>
              </a:rPr>
              <a:t> (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у₁+у</a:t>
            </a:r>
            <a:r>
              <a:rPr lang="ru-RU" sz="2800" b="1" i="1" dirty="0" smtClean="0">
                <a:solidFill>
                  <a:srgbClr val="C00000"/>
                </a:solidFill>
              </a:rPr>
              <a:t>₂):2               </a:t>
            </a:r>
          </a:p>
          <a:p>
            <a:r>
              <a:rPr lang="ru-RU" sz="2800" b="1" i="1" dirty="0" smtClean="0"/>
              <a:t>Угловой коэффициент 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k=</a:t>
            </a:r>
            <a:r>
              <a:rPr lang="en-US" sz="2800" b="1" i="1" dirty="0" err="1" smtClean="0">
                <a:solidFill>
                  <a:srgbClr val="C00000"/>
                </a:solidFill>
              </a:rPr>
              <a:t>tg</a:t>
            </a:r>
            <a:r>
              <a:rPr lang="en-US" sz="2800" b="1" i="1" dirty="0" smtClean="0">
                <a:solidFill>
                  <a:srgbClr val="C00000"/>
                </a:solidFill>
              </a:rPr>
              <a:t> </a:t>
            </a:r>
            <a:r>
              <a:rPr lang="el-GR" sz="2800" b="1" i="1" dirty="0" smtClean="0">
                <a:solidFill>
                  <a:srgbClr val="C00000"/>
                </a:solidFill>
              </a:rPr>
              <a:t>α </a:t>
            </a:r>
            <a:r>
              <a:rPr lang="ru-RU" sz="2800" b="1" i="1" dirty="0" smtClean="0"/>
              <a:t>прямой </a:t>
            </a:r>
            <a:r>
              <a:rPr lang="ru-RU" sz="2800" b="1" i="1" dirty="0" err="1" smtClean="0"/>
              <a:t>у=</a:t>
            </a:r>
            <a:r>
              <a:rPr lang="en-US" sz="2800" b="1" i="1" dirty="0" err="1" smtClean="0"/>
              <a:t>kx+b</a:t>
            </a:r>
            <a:r>
              <a:rPr lang="ru-RU" sz="2800" b="1" i="1" dirty="0" smtClean="0">
                <a:solidFill>
                  <a:srgbClr val="C00000"/>
                </a:solidFill>
              </a:rPr>
              <a:t>.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857224" y="1785926"/>
            <a:ext cx="4786346" cy="328614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 rot="2054958">
            <a:off x="4894010" y="4475198"/>
            <a:ext cx="1205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err="1" smtClean="0"/>
              <a:t>у=</a:t>
            </a:r>
            <a:r>
              <a:rPr lang="en-US" sz="2400" b="1" i="1" dirty="0" err="1" smtClean="0"/>
              <a:t>kx+b</a:t>
            </a:r>
            <a:endParaRPr lang="ru-RU" sz="24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4000496" y="3286124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i="1" dirty="0" smtClean="0">
                <a:solidFill>
                  <a:srgbClr val="C00000"/>
                </a:solidFill>
              </a:rPr>
              <a:t>α</a:t>
            </a:r>
            <a:endParaRPr lang="ru-RU" sz="2800" dirty="0"/>
          </a:p>
        </p:txBody>
      </p:sp>
      <p:sp>
        <p:nvSpPr>
          <p:cNvPr id="70" name="Дуга 69"/>
          <p:cNvSpPr/>
          <p:nvPr/>
        </p:nvSpPr>
        <p:spPr>
          <a:xfrm>
            <a:off x="3143240" y="3643314"/>
            <a:ext cx="1357322" cy="842962"/>
          </a:xfrm>
          <a:prstGeom prst="arc">
            <a:avLst>
              <a:gd name="adj1" fmla="val 14478376"/>
              <a:gd name="adj2" fmla="val 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1142976" y="4929198"/>
            <a:ext cx="2643206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2844" y="857232"/>
            <a:ext cx="8543956" cy="60007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dirty="0" smtClean="0"/>
              <a:t>    1.Найдите длину отрезка, соединяющего точки: </a:t>
            </a:r>
            <a:br>
              <a:rPr lang="ru-RU" sz="2800" dirty="0" smtClean="0"/>
            </a:br>
            <a:r>
              <a:rPr lang="ru-RU" sz="2800" dirty="0" smtClean="0"/>
              <a:t> В(-2;2)и A(6, 8);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i="1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2. Найдите расстояние от точки A с координатами </a:t>
            </a:r>
            <a:br>
              <a:rPr lang="ru-RU" sz="2800" dirty="0" smtClean="0"/>
            </a:br>
            <a:r>
              <a:rPr lang="ru-RU" sz="2800" dirty="0" smtClean="0"/>
              <a:t>(6, 8) до оси абсцисс;</a:t>
            </a:r>
            <a:br>
              <a:rPr lang="ru-RU" sz="2800" dirty="0" smtClean="0"/>
            </a:br>
            <a:r>
              <a:rPr lang="ru-RU" sz="2800" dirty="0" smtClean="0"/>
              <a:t>3. Найдите расстояние от точки  В до оси  ординат.</a:t>
            </a:r>
            <a:br>
              <a:rPr lang="ru-RU" sz="2800" dirty="0" smtClean="0"/>
            </a:br>
            <a:r>
              <a:rPr lang="ru-RU" sz="2800" dirty="0" smtClean="0"/>
              <a:t>4. Найдите ординату середины отрезка АВ. </a:t>
            </a:r>
            <a:br>
              <a:rPr lang="ru-RU" sz="2800" dirty="0" smtClean="0"/>
            </a:br>
            <a:r>
              <a:rPr lang="ru-RU" sz="2800" dirty="0" smtClean="0"/>
              <a:t>5.Найти ординату точки, симметричной  точке  А относительно  оси  ОУ;</a:t>
            </a:r>
            <a:br>
              <a:rPr lang="ru-RU" sz="2800" dirty="0" smtClean="0"/>
            </a:br>
            <a:r>
              <a:rPr lang="ru-RU" sz="2800" dirty="0" smtClean="0"/>
              <a:t>6. Найти абсциссу точки, симметричной  точке  А относительно  начала координат.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Задача 29</a:t>
            </a:r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1357298"/>
            <a:ext cx="3000396" cy="235745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/>
          <p:cNvCxnSpPr>
            <a:stCxn id="19" idx="7"/>
          </p:cNvCxnSpPr>
          <p:nvPr/>
        </p:nvCxnSpPr>
        <p:spPr>
          <a:xfrm rot="5400000" flipH="1" flipV="1">
            <a:off x="6654164" y="1897418"/>
            <a:ext cx="878178" cy="108382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7057534" y="2628386"/>
            <a:ext cx="1285884" cy="29592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>
            <a:off x="6500826" y="2928934"/>
            <a:ext cx="300046" cy="14294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6786578" y="2357430"/>
            <a:ext cx="285752" cy="158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786446" y="1928802"/>
            <a:ext cx="2000262" cy="158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 flipV="1">
            <a:off x="7643834" y="1857364"/>
            <a:ext cx="142876" cy="142876"/>
          </a:xfrm>
          <a:prstGeom prst="ellips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572132" y="1857364"/>
            <a:ext cx="142876" cy="142876"/>
          </a:xfrm>
          <a:prstGeom prst="ellips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072330" y="2285992"/>
            <a:ext cx="142876" cy="142876"/>
          </a:xfrm>
          <a:prstGeom prst="ellips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6429388" y="2857496"/>
            <a:ext cx="142876" cy="142876"/>
          </a:xfrm>
          <a:prstGeom prst="ellips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929322" y="4429132"/>
            <a:ext cx="142876" cy="142876"/>
          </a:xfrm>
          <a:prstGeom prst="ellips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rot="5400000">
            <a:off x="5579279" y="2421721"/>
            <a:ext cx="2500330" cy="165736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16200000" flipH="1">
            <a:off x="5393537" y="3821909"/>
            <a:ext cx="1128714" cy="57144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1214414" y="1785926"/>
            <a:ext cx="1689886" cy="46166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Ответ:10</a:t>
            </a:r>
            <a:endParaRPr lang="ru-RU" sz="2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4071934" y="4143380"/>
            <a:ext cx="1564852" cy="46166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Ответ:8</a:t>
            </a:r>
            <a:endParaRPr lang="ru-RU" sz="24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358082" y="4357694"/>
            <a:ext cx="1564852" cy="46166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Ответ:2</a:t>
            </a:r>
            <a:endParaRPr lang="ru-RU" sz="24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358082" y="4929198"/>
            <a:ext cx="1564852" cy="46166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Ответ:5</a:t>
            </a:r>
            <a:endParaRPr lang="ru-RU" sz="2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4643438" y="5500702"/>
            <a:ext cx="1564852" cy="46166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Ответ:8</a:t>
            </a:r>
            <a:endParaRPr lang="ru-RU" sz="2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6000760" y="6215082"/>
            <a:ext cx="2000264" cy="46166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Ответ:-6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Окружность с центром в начале координат проходит через точку </a:t>
            </a:r>
          </a:p>
          <a:p>
            <a:pPr>
              <a:buNone/>
            </a:pPr>
            <a:r>
              <a:rPr lang="ru-RU" sz="3600" dirty="0" smtClean="0"/>
              <a:t>   P(8, 6). Найдите ее радиус.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34</a:t>
            </a:r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3571876"/>
            <a:ext cx="3714776" cy="292895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42910" y="5572140"/>
            <a:ext cx="2573140" cy="64633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Ответ:10.</a:t>
            </a:r>
            <a:endParaRPr lang="ru-RU" sz="3600" dirty="0"/>
          </a:p>
        </p:txBody>
      </p:sp>
      <p:cxnSp>
        <p:nvCxnSpPr>
          <p:cNvPr id="6" name="Прямая соединительная линия 5"/>
          <p:cNvCxnSpPr>
            <a:stCxn id="7" idx="6"/>
            <a:endCxn id="8" idx="6"/>
          </p:cNvCxnSpPr>
          <p:nvPr/>
        </p:nvCxnSpPr>
        <p:spPr>
          <a:xfrm flipH="1">
            <a:off x="5715008" y="4500570"/>
            <a:ext cx="2286016" cy="150019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7858148" y="4429132"/>
            <a:ext cx="142876" cy="142876"/>
          </a:xfrm>
          <a:prstGeom prst="ellips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572132" y="5929330"/>
            <a:ext cx="142876" cy="142876"/>
          </a:xfrm>
          <a:prstGeom prst="ellips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500826" y="4857760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29586" y="5072074"/>
            <a:ext cx="3786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6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9454" y="5572140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8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1" grpId="0"/>
      <p:bldP spid="1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Найдите радиус окружности, описанной около треугольника, вершины которого имеют координаты </a:t>
            </a:r>
            <a:br>
              <a:rPr lang="ru-RU" sz="3600" dirty="0" smtClean="0"/>
            </a:br>
            <a:r>
              <a:rPr lang="ru-RU" sz="3600" dirty="0" smtClean="0"/>
              <a:t>(8, 0), (0, 6), (8, 6).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35</a:t>
            </a:r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3357562"/>
            <a:ext cx="3633807" cy="314327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14348" y="5786454"/>
            <a:ext cx="2355132" cy="64633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</a:t>
            </a:r>
            <a:r>
              <a:rPr lang="en-US" sz="3600" b="1" i="1" dirty="0" smtClean="0">
                <a:solidFill>
                  <a:srgbClr val="FF0000"/>
                </a:solidFill>
              </a:rPr>
              <a:t>5</a:t>
            </a:r>
            <a:r>
              <a:rPr lang="ru-RU" sz="3600" b="1" i="1" dirty="0" smtClean="0">
                <a:solidFill>
                  <a:srgbClr val="FF0000"/>
                </a:solidFill>
              </a:rPr>
              <a:t>.</a:t>
            </a:r>
            <a:endParaRPr lang="ru-RU" sz="3600" dirty="0"/>
          </a:p>
        </p:txBody>
      </p:sp>
      <p:sp>
        <p:nvSpPr>
          <p:cNvPr id="6" name="Овал 5"/>
          <p:cNvSpPr/>
          <p:nvPr/>
        </p:nvSpPr>
        <p:spPr>
          <a:xfrm>
            <a:off x="7000892" y="5214950"/>
            <a:ext cx="142876" cy="142876"/>
          </a:xfrm>
          <a:prstGeom prst="ellipse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643702" y="4643446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8" name="Прямая соединительная линия 7"/>
          <p:cNvCxnSpPr>
            <a:endCxn id="6" idx="1"/>
          </p:cNvCxnSpPr>
          <p:nvPr/>
        </p:nvCxnSpPr>
        <p:spPr>
          <a:xfrm>
            <a:off x="6000760" y="4572008"/>
            <a:ext cx="1021056" cy="66386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6578" y="5357826"/>
            <a:ext cx="510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M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7429520" y="5500702"/>
            <a:ext cx="214314" cy="1428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 flipV="1">
            <a:off x="6643702" y="5000636"/>
            <a:ext cx="214314" cy="1428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/>
      <p:bldP spid="1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686800" cy="4881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Найдите : </a:t>
            </a:r>
          </a:p>
          <a:p>
            <a:r>
              <a:rPr lang="ru-RU" sz="3600" dirty="0" smtClean="0"/>
              <a:t>1)угловой коэффициент прямой, проходящей через точки с координатами(2, 0) и (0, 2);</a:t>
            </a:r>
          </a:p>
          <a:p>
            <a:endParaRPr lang="ru-RU" sz="3600" dirty="0" smtClean="0"/>
          </a:p>
          <a:p>
            <a:r>
              <a:rPr lang="ru-RU" sz="3600" dirty="0" smtClean="0"/>
              <a:t>2) угол между</a:t>
            </a:r>
          </a:p>
          <a:p>
            <a:pPr>
              <a:buNone/>
            </a:pPr>
            <a:r>
              <a:rPr lang="ru-RU" sz="3600" dirty="0" smtClean="0"/>
              <a:t> прямой и осью ОХ.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36</a:t>
            </a:r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3714728"/>
            <a:ext cx="3781443" cy="314327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00034" y="5857892"/>
            <a:ext cx="2721964" cy="64633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Ответ:135.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571876"/>
            <a:ext cx="2566728" cy="64633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Ответ:-1. </a:t>
            </a:r>
            <a:endParaRPr lang="ru-RU" sz="3600" dirty="0"/>
          </a:p>
        </p:txBody>
      </p:sp>
      <p:sp>
        <p:nvSpPr>
          <p:cNvPr id="8" name="Дуга 7"/>
          <p:cNvSpPr/>
          <p:nvPr/>
        </p:nvSpPr>
        <p:spPr>
          <a:xfrm>
            <a:off x="7500958" y="5715016"/>
            <a:ext cx="571504" cy="500066"/>
          </a:xfrm>
          <a:prstGeom prst="arc">
            <a:avLst>
              <a:gd name="adj1" fmla="val 14230659"/>
              <a:gd name="adj2" fmla="val 273366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858148" y="5429264"/>
            <a:ext cx="388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>
                <a:solidFill>
                  <a:srgbClr val="FF0000"/>
                </a:solidFill>
                <a:latin typeface="Constantia"/>
              </a:rPr>
              <a:t>α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86512" y="5143512"/>
            <a:ext cx="456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72330" y="59293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/>
      <p:bldP spid="10" grpId="0"/>
      <p:bldP spid="11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Точки O(0, 0), A(6, 8), B(6, 2) и C являются вершинами параллелограмма. Найдите ординату точки C.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37</a:t>
            </a:r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3714752"/>
            <a:ext cx="3924319" cy="28575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642910" y="5857892"/>
            <a:ext cx="2392001" cy="64633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Ответ:6.</a:t>
            </a:r>
            <a:endParaRPr lang="ru-RU" sz="3600" dirty="0"/>
          </a:p>
        </p:txBody>
      </p:sp>
      <p:sp>
        <p:nvSpPr>
          <p:cNvPr id="6" name="Овал 5"/>
          <p:cNvSpPr/>
          <p:nvPr/>
        </p:nvSpPr>
        <p:spPr>
          <a:xfrm>
            <a:off x="5786446" y="4714884"/>
            <a:ext cx="128582" cy="142876"/>
          </a:xfrm>
          <a:prstGeom prst="ellips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152400"/>
            <a:ext cx="8215370" cy="1562088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C000"/>
                </a:solidFill>
              </a:rPr>
              <a:t/>
            </a:r>
            <a:br>
              <a:rPr lang="ru-RU" sz="4400" dirty="0" smtClean="0">
                <a:solidFill>
                  <a:srgbClr val="FFC000"/>
                </a:solidFill>
              </a:rPr>
            </a:br>
            <a:r>
              <a:rPr lang="ru-RU" dirty="0" smtClean="0">
                <a:solidFill>
                  <a:srgbClr val="FFC000"/>
                </a:solidFill>
              </a:rPr>
              <a:t>Задача 1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3714752"/>
            <a:ext cx="3424256" cy="292895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5500702"/>
            <a:ext cx="2584362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 28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071678"/>
            <a:ext cx="73581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Найдите площадь заштрихованной фигуры, считая стороны квадратных </a:t>
            </a:r>
          </a:p>
          <a:p>
            <a:r>
              <a:rPr lang="ru-RU" sz="3600" dirty="0" smtClean="0"/>
              <a:t>клеток равными 1. 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6929454" y="578645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57818" y="478632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Точки O(0, 0), A(10, 8), B(8, 2) и C являются вершинами параллелограмма. Найдите абсциссу точки C.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219200"/>
          </a:xfrm>
        </p:spPr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38</a:t>
            </a:r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3571876"/>
            <a:ext cx="4000528" cy="28575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14348" y="5500702"/>
            <a:ext cx="2363147" cy="646331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Ответ:2.</a:t>
            </a:r>
            <a:endParaRPr lang="ru-RU" sz="3600" dirty="0"/>
          </a:p>
        </p:txBody>
      </p:sp>
      <p:sp>
        <p:nvSpPr>
          <p:cNvPr id="6" name="Овал 5"/>
          <p:cNvSpPr/>
          <p:nvPr/>
        </p:nvSpPr>
        <p:spPr>
          <a:xfrm>
            <a:off x="5143504" y="4500570"/>
            <a:ext cx="142876" cy="142876"/>
          </a:xfrm>
          <a:prstGeom prst="ellips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4608513" y="5178437"/>
            <a:ext cx="1214446" cy="1588"/>
          </a:xfrm>
          <a:prstGeom prst="line">
            <a:avLst/>
          </a:prstGeom>
          <a:ln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6107917" y="4964917"/>
            <a:ext cx="1643074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6286512" y="5572140"/>
            <a:ext cx="428628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715140" y="578645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57950" y="578645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72066" y="571501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9" grpId="0"/>
      <p:bldP spid="20" grpId="0"/>
      <p:bldP spid="2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8596" y="142852"/>
            <a:ext cx="6019800" cy="2686048"/>
          </a:xfrm>
        </p:spPr>
      </p:sp>
      <p:cxnSp>
        <p:nvCxnSpPr>
          <p:cNvPr id="6" name="Прямая со стрелкой 5"/>
          <p:cNvCxnSpPr/>
          <p:nvPr/>
        </p:nvCxnSpPr>
        <p:spPr>
          <a:xfrm flipV="1">
            <a:off x="3786182" y="1857364"/>
            <a:ext cx="2286016" cy="64294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643306" y="642918"/>
            <a:ext cx="2214578" cy="7143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857224" y="2214554"/>
            <a:ext cx="514353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 flipH="1" flipV="1">
            <a:off x="2393141" y="1678769"/>
            <a:ext cx="235745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19" idx="5"/>
          </p:cNvCxnSpPr>
          <p:nvPr/>
        </p:nvCxnSpPr>
        <p:spPr>
          <a:xfrm rot="16200000" flipH="1">
            <a:off x="1336366" y="693432"/>
            <a:ext cx="663866" cy="166399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214282" y="3000372"/>
            <a:ext cx="81882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/>
              <a:t>Координаты вектора </a:t>
            </a:r>
            <a:r>
              <a:rPr lang="ru-RU" sz="2800" b="1" i="1" dirty="0" smtClean="0">
                <a:solidFill>
                  <a:srgbClr val="C00000"/>
                </a:solidFill>
              </a:rPr>
              <a:t>АВ(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х</a:t>
            </a:r>
            <a:r>
              <a:rPr lang="ru-RU" sz="2800" b="1" i="1" dirty="0" smtClean="0">
                <a:solidFill>
                  <a:srgbClr val="C00000"/>
                </a:solidFill>
              </a:rPr>
              <a:t> =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х</a:t>
            </a:r>
            <a:r>
              <a:rPr lang="ru-RU" sz="2800" b="1" i="1" dirty="0" smtClean="0">
                <a:solidFill>
                  <a:srgbClr val="C00000"/>
                </a:solidFill>
                <a:latin typeface="Calibri"/>
              </a:rPr>
              <a:t>₁</a:t>
            </a:r>
            <a:r>
              <a:rPr lang="ru-RU" sz="2800" b="1" i="1" dirty="0" smtClean="0">
                <a:solidFill>
                  <a:srgbClr val="C00000"/>
                </a:solidFill>
              </a:rPr>
              <a:t> -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х</a:t>
            </a:r>
            <a:r>
              <a:rPr lang="ru-RU" sz="2800" b="1" i="1" dirty="0" smtClean="0">
                <a:solidFill>
                  <a:srgbClr val="C00000"/>
                </a:solidFill>
                <a:latin typeface="Calibri"/>
              </a:rPr>
              <a:t>₂</a:t>
            </a:r>
            <a:r>
              <a:rPr lang="ru-RU" sz="2800" b="1" i="1" dirty="0" smtClean="0">
                <a:solidFill>
                  <a:srgbClr val="C00000"/>
                </a:solidFill>
              </a:rPr>
              <a:t>;  у =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у</a:t>
            </a:r>
            <a:r>
              <a:rPr lang="ru-RU" sz="2800" b="1" i="1" dirty="0" smtClean="0">
                <a:solidFill>
                  <a:srgbClr val="C00000"/>
                </a:solidFill>
                <a:latin typeface="Calibri"/>
              </a:rPr>
              <a:t>₁</a:t>
            </a:r>
            <a:r>
              <a:rPr lang="ru-RU" sz="2800" b="1" i="1" dirty="0" smtClean="0">
                <a:solidFill>
                  <a:srgbClr val="C00000"/>
                </a:solidFill>
              </a:rPr>
              <a:t>-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у</a:t>
            </a:r>
            <a:r>
              <a:rPr lang="ru-RU" sz="2800" b="1" i="1" dirty="0" smtClean="0">
                <a:solidFill>
                  <a:srgbClr val="C00000"/>
                </a:solidFill>
                <a:latin typeface="Calibri"/>
              </a:rPr>
              <a:t>₂</a:t>
            </a:r>
            <a:r>
              <a:rPr lang="ru-RU" sz="2800" b="1" i="1" dirty="0" smtClean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214282" y="3571876"/>
            <a:ext cx="80836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/>
              <a:t>Длина вектора </a:t>
            </a:r>
            <a:r>
              <a:rPr lang="ru-RU" sz="2800" b="1" i="1" dirty="0" smtClean="0">
                <a:solidFill>
                  <a:srgbClr val="C00000"/>
                </a:solidFill>
              </a:rPr>
              <a:t>АВ =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√х</a:t>
            </a:r>
            <a:r>
              <a:rPr lang="ru-RU" sz="2800" b="1" i="1" dirty="0" smtClean="0">
                <a:solidFill>
                  <a:srgbClr val="C00000"/>
                </a:solidFill>
              </a:rPr>
              <a:t>² + у²</a:t>
            </a:r>
            <a:r>
              <a:rPr lang="en-US" sz="2800" b="1" i="1" dirty="0" smtClean="0">
                <a:solidFill>
                  <a:srgbClr val="C00000"/>
                </a:solidFill>
              </a:rPr>
              <a:t>=</a:t>
            </a:r>
            <a:r>
              <a:rPr lang="ru-RU" sz="2800" b="1" i="1" dirty="0" smtClean="0">
                <a:solidFill>
                  <a:srgbClr val="C00000"/>
                </a:solidFill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</a:rPr>
              <a:t>√</a:t>
            </a:r>
            <a:r>
              <a:rPr lang="ru-RU" sz="2800" b="1" i="1" dirty="0" smtClean="0">
                <a:solidFill>
                  <a:srgbClr val="C00000"/>
                </a:solidFill>
              </a:rPr>
              <a:t>(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х₁-х</a:t>
            </a:r>
            <a:r>
              <a:rPr lang="ru-RU" sz="2800" b="1" i="1" dirty="0" smtClean="0">
                <a:solidFill>
                  <a:srgbClr val="C00000"/>
                </a:solidFill>
              </a:rPr>
              <a:t>₂)²+(</a:t>
            </a:r>
            <a:r>
              <a:rPr lang="ru-RU" sz="2800" b="1" i="1" dirty="0" err="1" smtClean="0">
                <a:solidFill>
                  <a:srgbClr val="C00000"/>
                </a:solidFill>
              </a:rPr>
              <a:t>у₁-у</a:t>
            </a:r>
            <a:r>
              <a:rPr lang="ru-RU" sz="2800" b="1" i="1" dirty="0" smtClean="0">
                <a:solidFill>
                  <a:srgbClr val="C00000"/>
                </a:solidFill>
              </a:rPr>
              <a:t>₂)²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14282" y="4214818"/>
            <a:ext cx="84420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/>
              <a:t>Координаты суммы векторов </a:t>
            </a:r>
            <a:r>
              <a:rPr lang="ru-RU" sz="2800" b="1" i="1" dirty="0" err="1" smtClean="0">
                <a:solidFill>
                  <a:srgbClr val="0070C0"/>
                </a:solidFill>
              </a:rPr>
              <a:t>а</a:t>
            </a:r>
            <a:r>
              <a:rPr lang="ru-RU" sz="2800" b="1" i="1" dirty="0" err="1" smtClean="0"/>
              <a:t>+</a:t>
            </a:r>
            <a:r>
              <a:rPr lang="en-US" sz="2800" b="1" i="1" dirty="0" smtClean="0">
                <a:solidFill>
                  <a:srgbClr val="00B050"/>
                </a:solidFill>
              </a:rPr>
              <a:t>b</a:t>
            </a:r>
            <a:r>
              <a:rPr lang="ru-RU" sz="2800" b="1" i="1" dirty="0" smtClean="0"/>
              <a:t>(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х₁</a:t>
            </a:r>
            <a:r>
              <a:rPr lang="ru-RU" sz="2800" b="1" i="1" dirty="0" err="1" smtClean="0"/>
              <a:t>+</a:t>
            </a:r>
            <a:r>
              <a:rPr lang="ru-RU" sz="2800" b="1" i="1" dirty="0" err="1" smtClean="0">
                <a:solidFill>
                  <a:srgbClr val="00B050"/>
                </a:solidFill>
              </a:rPr>
              <a:t>х</a:t>
            </a:r>
            <a:r>
              <a:rPr lang="ru-RU" sz="2800" b="1" i="1" dirty="0" smtClean="0">
                <a:solidFill>
                  <a:srgbClr val="00B050"/>
                </a:solidFill>
              </a:rPr>
              <a:t>₂ </a:t>
            </a:r>
            <a:r>
              <a:rPr lang="ru-RU" sz="2800" b="1" i="1" dirty="0" smtClean="0"/>
              <a:t>;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у₁</a:t>
            </a:r>
            <a:r>
              <a:rPr lang="ru-RU" sz="2800" b="1" i="1" dirty="0" err="1" smtClean="0"/>
              <a:t>+</a:t>
            </a:r>
            <a:r>
              <a:rPr lang="ru-RU" sz="2800" b="1" i="1" dirty="0" err="1" smtClean="0">
                <a:solidFill>
                  <a:srgbClr val="00B050"/>
                </a:solidFill>
              </a:rPr>
              <a:t>у</a:t>
            </a:r>
            <a:r>
              <a:rPr lang="ru-RU" sz="2800" b="1" i="1" dirty="0" smtClean="0">
                <a:solidFill>
                  <a:srgbClr val="00B050"/>
                </a:solidFill>
              </a:rPr>
              <a:t>₂</a:t>
            </a:r>
            <a:r>
              <a:rPr lang="ru-RU" sz="2800" b="1" i="1" dirty="0" smtClean="0"/>
              <a:t>)</a:t>
            </a:r>
            <a:endParaRPr lang="ru-RU" sz="2800" b="1" i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14282" y="4857761"/>
            <a:ext cx="88365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Координаты разности векторов </a:t>
            </a:r>
            <a:r>
              <a:rPr lang="ru-RU" sz="2800" b="1" i="1" dirty="0" smtClean="0">
                <a:solidFill>
                  <a:srgbClr val="0070C0"/>
                </a:solidFill>
              </a:rPr>
              <a:t>а</a:t>
            </a:r>
            <a:r>
              <a:rPr lang="en-US" sz="2800" b="1" i="1" dirty="0" smtClean="0"/>
              <a:t>-</a:t>
            </a:r>
            <a:r>
              <a:rPr lang="en-US" sz="2800" b="1" i="1" dirty="0" smtClean="0">
                <a:solidFill>
                  <a:srgbClr val="00B050"/>
                </a:solidFill>
              </a:rPr>
              <a:t>b</a:t>
            </a:r>
            <a:r>
              <a:rPr lang="ru-RU" sz="2800" b="1" i="1" dirty="0" smtClean="0"/>
              <a:t>(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х₁</a:t>
            </a:r>
            <a:r>
              <a:rPr lang="ru-RU" sz="2800" b="1" i="1" dirty="0" err="1" smtClean="0"/>
              <a:t>-</a:t>
            </a:r>
            <a:r>
              <a:rPr lang="ru-RU" sz="2800" b="1" i="1" dirty="0" err="1" smtClean="0">
                <a:solidFill>
                  <a:srgbClr val="00B050"/>
                </a:solidFill>
              </a:rPr>
              <a:t>х</a:t>
            </a:r>
            <a:r>
              <a:rPr lang="ru-RU" sz="2800" b="1" i="1" dirty="0" smtClean="0">
                <a:solidFill>
                  <a:srgbClr val="00B050"/>
                </a:solidFill>
              </a:rPr>
              <a:t>₂ </a:t>
            </a:r>
            <a:r>
              <a:rPr lang="ru-RU" sz="2800" b="1" i="1" dirty="0" smtClean="0"/>
              <a:t>;</a:t>
            </a:r>
            <a:r>
              <a:rPr lang="ru-RU" sz="2800" b="1" i="1" dirty="0" err="1" smtClean="0">
                <a:solidFill>
                  <a:srgbClr val="0070C0"/>
                </a:solidFill>
              </a:rPr>
              <a:t>у₁</a:t>
            </a:r>
            <a:r>
              <a:rPr lang="ru-RU" sz="2800" b="1" i="1" dirty="0" err="1" smtClean="0"/>
              <a:t>-</a:t>
            </a:r>
            <a:r>
              <a:rPr lang="ru-RU" sz="2800" b="1" i="1" dirty="0" err="1" smtClean="0">
                <a:solidFill>
                  <a:srgbClr val="00B050"/>
                </a:solidFill>
              </a:rPr>
              <a:t>у</a:t>
            </a:r>
            <a:r>
              <a:rPr lang="ru-RU" sz="2800" b="1" i="1" dirty="0" smtClean="0">
                <a:solidFill>
                  <a:srgbClr val="00B050"/>
                </a:solidFill>
              </a:rPr>
              <a:t>₂</a:t>
            </a:r>
            <a:r>
              <a:rPr lang="ru-RU" sz="2800" b="1" i="1" dirty="0" smtClean="0"/>
              <a:t>)</a:t>
            </a:r>
          </a:p>
          <a:p>
            <a:endParaRPr lang="ru-RU" sz="28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14282" y="5500702"/>
            <a:ext cx="8572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/>
              <a:t>Координаты вектора умноженного на число: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429388" y="1071546"/>
            <a:ext cx="24033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Векторы</a:t>
            </a:r>
            <a:endParaRPr lang="ru-RU" sz="4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285984" y="1357298"/>
            <a:ext cx="13941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В(</a:t>
            </a:r>
            <a:r>
              <a:rPr lang="ru-RU" sz="2400" b="1" dirty="0" err="1" smtClean="0"/>
              <a:t>х</a:t>
            </a:r>
            <a:r>
              <a:rPr lang="ru-RU" sz="2400" b="1" dirty="0" smtClean="0"/>
              <a:t>₁; у₁) 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00034" y="642918"/>
            <a:ext cx="13235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А(</a:t>
            </a:r>
            <a:r>
              <a:rPr lang="ru-RU" sz="2400" b="1" dirty="0" err="1" smtClean="0"/>
              <a:t>х</a:t>
            </a:r>
            <a:r>
              <a:rPr lang="ru-RU" sz="2400" b="1" dirty="0" smtClean="0"/>
              <a:t>₂; у₂)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214810" y="214290"/>
            <a:ext cx="12482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а(</a:t>
            </a:r>
            <a:r>
              <a:rPr lang="ru-RU" sz="2400" b="1" i="1" dirty="0" err="1" smtClean="0"/>
              <a:t>х</a:t>
            </a:r>
            <a:r>
              <a:rPr lang="ru-RU" sz="2400" b="1" i="1" dirty="0" smtClean="0">
                <a:latin typeface="Calibri"/>
              </a:rPr>
              <a:t>₁</a:t>
            </a:r>
            <a:r>
              <a:rPr lang="ru-RU" sz="2400" b="1" i="1" dirty="0" smtClean="0"/>
              <a:t>; у</a:t>
            </a:r>
            <a:r>
              <a:rPr lang="ru-RU" sz="2400" b="1" i="1" dirty="0" smtClean="0">
                <a:latin typeface="Calibri"/>
              </a:rPr>
              <a:t>₁</a:t>
            </a:r>
            <a:r>
              <a:rPr lang="ru-RU" sz="2400" b="1" i="1" dirty="0" smtClean="0"/>
              <a:t>)</a:t>
            </a:r>
            <a:endParaRPr lang="ru-RU" sz="2400" i="1" dirty="0"/>
          </a:p>
        </p:txBody>
      </p:sp>
      <p:sp>
        <p:nvSpPr>
          <p:cNvPr id="19" name="Овал 18"/>
          <p:cNvSpPr/>
          <p:nvPr/>
        </p:nvSpPr>
        <p:spPr>
          <a:xfrm>
            <a:off x="714348" y="107154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2428860" y="1785926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 rot="20853768">
            <a:off x="4139315" y="1624654"/>
            <a:ext cx="1571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b</a:t>
            </a:r>
            <a:r>
              <a:rPr lang="ru-RU" sz="2400" b="1" i="1" dirty="0" smtClean="0"/>
              <a:t>(</a:t>
            </a:r>
            <a:r>
              <a:rPr lang="ru-RU" sz="2400" b="1" i="1" dirty="0" err="1" smtClean="0"/>
              <a:t>х</a:t>
            </a:r>
            <a:r>
              <a:rPr lang="ru-RU" sz="2400" b="1" i="1" dirty="0" smtClean="0">
                <a:latin typeface="Calibri"/>
              </a:rPr>
              <a:t>₂</a:t>
            </a:r>
            <a:r>
              <a:rPr lang="ru-RU" sz="2400" b="1" i="1" dirty="0" smtClean="0"/>
              <a:t>; у</a:t>
            </a:r>
            <a:r>
              <a:rPr lang="ru-RU" sz="2400" b="1" i="1" dirty="0" smtClean="0">
                <a:latin typeface="Calibri"/>
              </a:rPr>
              <a:t>₂</a:t>
            </a:r>
            <a:r>
              <a:rPr lang="ru-RU" sz="2400" b="1" i="1" dirty="0" smtClean="0"/>
              <a:t>)</a:t>
            </a:r>
            <a:endParaRPr lang="ru-RU" sz="2400" i="1" dirty="0"/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2928926" y="1285860"/>
            <a:ext cx="2928958" cy="7143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3786182" y="857233"/>
            <a:ext cx="1857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/>
              <a:t>k</a:t>
            </a:r>
            <a:r>
              <a:rPr lang="ru-RU" sz="2400" b="1" i="1" dirty="0" smtClean="0"/>
              <a:t>а(</a:t>
            </a:r>
            <a:r>
              <a:rPr lang="en-US" sz="2400" b="1" i="1" dirty="0" smtClean="0"/>
              <a:t>k</a:t>
            </a:r>
            <a:r>
              <a:rPr lang="ru-RU" sz="2400" b="1" i="1" dirty="0" err="1" smtClean="0"/>
              <a:t>х</a:t>
            </a:r>
            <a:r>
              <a:rPr lang="ru-RU" sz="2400" b="1" i="1" dirty="0" smtClean="0">
                <a:latin typeface="Calibri"/>
              </a:rPr>
              <a:t>₁</a:t>
            </a:r>
            <a:r>
              <a:rPr lang="ru-RU" sz="2400" b="1" i="1" dirty="0" smtClean="0"/>
              <a:t>; </a:t>
            </a:r>
            <a:r>
              <a:rPr lang="en-US" sz="2400" b="1" i="1" dirty="0" smtClean="0"/>
              <a:t>k</a:t>
            </a:r>
            <a:r>
              <a:rPr lang="ru-RU" sz="2400" b="1" i="1" dirty="0" smtClean="0"/>
              <a:t>у</a:t>
            </a:r>
            <a:r>
              <a:rPr lang="ru-RU" sz="2400" b="1" i="1" dirty="0" smtClean="0">
                <a:latin typeface="Calibri"/>
              </a:rPr>
              <a:t>₁</a:t>
            </a:r>
            <a:r>
              <a:rPr lang="ru-RU" sz="2400" b="1" i="1" dirty="0" smtClean="0"/>
              <a:t>)</a:t>
            </a:r>
            <a:endParaRPr lang="ru-RU" sz="2400" i="1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215074" y="5929330"/>
            <a:ext cx="27146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7030A0"/>
                </a:solidFill>
              </a:rPr>
              <a:t>k</a:t>
            </a:r>
            <a:r>
              <a:rPr lang="ru-RU" sz="2800" b="1" i="1" dirty="0" smtClean="0">
                <a:solidFill>
                  <a:srgbClr val="7030A0"/>
                </a:solidFill>
              </a:rPr>
              <a:t>а(</a:t>
            </a:r>
            <a:r>
              <a:rPr lang="en-US" sz="2800" b="1" i="1" dirty="0" smtClean="0">
                <a:solidFill>
                  <a:srgbClr val="7030A0"/>
                </a:solidFill>
              </a:rPr>
              <a:t>k</a:t>
            </a:r>
            <a:r>
              <a:rPr lang="ru-RU" sz="2800" b="1" i="1" dirty="0" err="1" smtClean="0">
                <a:solidFill>
                  <a:srgbClr val="7030A0"/>
                </a:solidFill>
              </a:rPr>
              <a:t>х</a:t>
            </a:r>
            <a:r>
              <a:rPr lang="ru-RU" sz="2800" b="1" i="1" dirty="0" smtClean="0">
                <a:solidFill>
                  <a:srgbClr val="7030A0"/>
                </a:solidFill>
                <a:latin typeface="Calibri"/>
              </a:rPr>
              <a:t>₁</a:t>
            </a:r>
            <a:r>
              <a:rPr lang="ru-RU" sz="2800" b="1" i="1" dirty="0" smtClean="0">
                <a:solidFill>
                  <a:srgbClr val="7030A0"/>
                </a:solidFill>
              </a:rPr>
              <a:t>; </a:t>
            </a:r>
            <a:r>
              <a:rPr lang="en-US" sz="2800" b="1" i="1" dirty="0" smtClean="0">
                <a:solidFill>
                  <a:srgbClr val="7030A0"/>
                </a:solidFill>
              </a:rPr>
              <a:t>k</a:t>
            </a:r>
            <a:r>
              <a:rPr lang="ru-RU" sz="2800" b="1" i="1" dirty="0" smtClean="0">
                <a:solidFill>
                  <a:srgbClr val="7030A0"/>
                </a:solidFill>
              </a:rPr>
              <a:t>у</a:t>
            </a:r>
            <a:r>
              <a:rPr lang="ru-RU" sz="2800" b="1" i="1" dirty="0" smtClean="0">
                <a:solidFill>
                  <a:srgbClr val="7030A0"/>
                </a:solidFill>
                <a:latin typeface="Calibri"/>
              </a:rPr>
              <a:t>₁</a:t>
            </a:r>
            <a:r>
              <a:rPr lang="ru-RU" sz="2800" b="1" i="1" dirty="0" smtClean="0">
                <a:solidFill>
                  <a:srgbClr val="7030A0"/>
                </a:solidFill>
              </a:rPr>
              <a:t>)</a:t>
            </a:r>
            <a:endParaRPr lang="ru-RU" sz="2800" i="1" dirty="0">
              <a:solidFill>
                <a:srgbClr val="7030A0"/>
              </a:solidFill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4071934" y="3643314"/>
            <a:ext cx="114300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5572132" y="3643314"/>
            <a:ext cx="2571768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500562" y="3071810"/>
            <a:ext cx="35719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286116" y="3643314"/>
            <a:ext cx="35719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929322" y="4286256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6429388" y="5000636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357950" y="6000768"/>
            <a:ext cx="357190" cy="15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524000"/>
            <a:ext cx="8186766" cy="4572000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  Найдите :</a:t>
            </a:r>
            <a:br>
              <a:rPr lang="ru-RU" sz="3600" dirty="0" smtClean="0"/>
            </a:br>
            <a:r>
              <a:rPr lang="ru-RU" sz="3200" dirty="0" smtClean="0"/>
              <a:t>1) ординату вектора  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а;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2)квадрат длины вектора  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а;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3) квадрат длины вектора  </a:t>
            </a:r>
            <a:r>
              <a:rPr lang="ru-RU" sz="3200" i="1" dirty="0" smtClean="0"/>
              <a:t>а-</a:t>
            </a:r>
            <a:r>
              <a:rPr lang="en-US" sz="3200" i="1" dirty="0" smtClean="0"/>
              <a:t>b</a:t>
            </a:r>
            <a:r>
              <a:rPr lang="ru-RU" sz="3200" dirty="0" smtClean="0"/>
              <a:t>; </a:t>
            </a:r>
            <a:br>
              <a:rPr lang="ru-RU" sz="3200" dirty="0" smtClean="0"/>
            </a:br>
            <a:r>
              <a:rPr lang="ru-RU" sz="3200" dirty="0" smtClean="0"/>
              <a:t>4) длину вектора</a:t>
            </a:r>
          </a:p>
          <a:p>
            <a:pPr>
              <a:buNone/>
            </a:pPr>
            <a:r>
              <a:rPr lang="ru-RU" sz="3200" dirty="0" smtClean="0"/>
              <a:t>     </a:t>
            </a:r>
            <a:r>
              <a:rPr lang="ru-RU" sz="3200" i="1" dirty="0" err="1" smtClean="0"/>
              <a:t>а+</a:t>
            </a:r>
            <a:r>
              <a:rPr lang="en-US" sz="3200" i="1" dirty="0" smtClean="0"/>
              <a:t>b</a:t>
            </a:r>
            <a:r>
              <a:rPr lang="ru-RU" sz="3200" i="1" dirty="0" smtClean="0"/>
              <a:t>.</a:t>
            </a:r>
            <a:r>
              <a:rPr lang="ru-RU" sz="3200" dirty="0" smtClean="0"/>
              <a:t> </a:t>
            </a:r>
            <a:br>
              <a:rPr lang="ru-RU" sz="3200" dirty="0" smtClean="0"/>
            </a:br>
            <a:endParaRPr lang="ru-RU" sz="3200" dirty="0" smtClean="0"/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39</a:t>
            </a:r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3643314"/>
            <a:ext cx="3357586" cy="300039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cxnSp>
        <p:nvCxnSpPr>
          <p:cNvPr id="7" name="Прямая со стрелкой 6"/>
          <p:cNvCxnSpPr/>
          <p:nvPr/>
        </p:nvCxnSpPr>
        <p:spPr>
          <a:xfrm rot="5400000" flipH="1" flipV="1">
            <a:off x="5464975" y="5179231"/>
            <a:ext cx="1285884" cy="50006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5857884" y="5214950"/>
            <a:ext cx="2000264" cy="85725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286380" y="2000240"/>
            <a:ext cx="1638590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sym typeface="Wingdings" pitchFamily="2" charset="2"/>
              </a:rPr>
              <a:t>Ответ:6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72264" y="2571744"/>
            <a:ext cx="1739579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sym typeface="Wingdings" pitchFamily="2" charset="2"/>
              </a:rPr>
              <a:t>Ответ:40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715140" y="3143248"/>
            <a:ext cx="1810111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sym typeface="Wingdings" pitchFamily="2" charset="2"/>
              </a:rPr>
              <a:t>Ответ:40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071670" y="4143380"/>
            <a:ext cx="2097049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sym typeface="Wingdings" pitchFamily="2" charset="2"/>
              </a:rPr>
              <a:t>Ответ: 10√2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10074"/>
          </a:xfrm>
        </p:spPr>
        <p:txBody>
          <a:bodyPr/>
          <a:lstStyle/>
          <a:p>
            <a:r>
              <a:rPr lang="ru-RU" sz="3600" dirty="0" smtClean="0"/>
              <a:t>Вектор  с началом в точке A(2, 4) имеет координаты (6, 2). Найдите абсциссу точки B.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40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3571876"/>
            <a:ext cx="3490931" cy="291942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14348" y="5643578"/>
            <a:ext cx="2254143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Ответ:8</a:t>
            </a:r>
            <a:endParaRPr lang="ru-RU" sz="3600" dirty="0"/>
          </a:p>
        </p:txBody>
      </p:sp>
      <p:sp>
        <p:nvSpPr>
          <p:cNvPr id="6" name="Овал 5"/>
          <p:cNvSpPr/>
          <p:nvPr/>
        </p:nvSpPr>
        <p:spPr>
          <a:xfrm>
            <a:off x="7500958" y="4643446"/>
            <a:ext cx="142876" cy="21429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6894529" y="5464189"/>
            <a:ext cx="1357322" cy="15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429520" y="614364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72000"/>
          </a:xfrm>
        </p:spPr>
        <p:txBody>
          <a:bodyPr/>
          <a:lstStyle/>
          <a:p>
            <a:r>
              <a:rPr lang="ru-RU" sz="3600" dirty="0" smtClean="0"/>
              <a:t>Две стороны прямоугольника ABCD равны 8 и 6 . Найдите длину  суммы векторов  АВ и АД.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41</a:t>
            </a:r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786190"/>
            <a:ext cx="3714776" cy="278608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5786454"/>
            <a:ext cx="2441694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Ответ:10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572264" y="59293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4876" y="4857760"/>
            <a:ext cx="52791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5143504" y="4143380"/>
            <a:ext cx="2857520" cy="221457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524000"/>
            <a:ext cx="8329642" cy="4572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Диагонали ромба ABCD равны 8 и 12. Найдите длину  разности векторов: </a:t>
            </a:r>
          </a:p>
          <a:p>
            <a:pPr>
              <a:buNone/>
            </a:pPr>
            <a:r>
              <a:rPr lang="ru-RU" sz="3600" dirty="0" smtClean="0"/>
              <a:t>1)АВ-АД;</a:t>
            </a:r>
          </a:p>
          <a:p>
            <a:pPr>
              <a:buNone/>
            </a:pPr>
            <a:r>
              <a:rPr lang="ru-RU" sz="3600" dirty="0" smtClean="0"/>
              <a:t>2)АД-АВ;</a:t>
            </a:r>
          </a:p>
          <a:p>
            <a:pPr>
              <a:buNone/>
            </a:pPr>
            <a:r>
              <a:rPr lang="ru-RU" sz="3600" dirty="0" smtClean="0"/>
              <a:t>3)АД+АВ.                  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rgbClr val="FFC000"/>
                </a:solidFill>
              </a:rPr>
              <a:t>Задача 42</a:t>
            </a:r>
            <a:endParaRPr lang="ru-RU" dirty="0"/>
          </a:p>
        </p:txBody>
      </p:sp>
      <p:pic>
        <p:nvPicPr>
          <p:cNvPr id="4" name="Содержимое 3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3214686"/>
            <a:ext cx="3643338" cy="314327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71736" y="2786058"/>
            <a:ext cx="1564852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Ответ:8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929322" y="4071942"/>
            <a:ext cx="571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15140" y="4357694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7786710" y="642918"/>
            <a:ext cx="7143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16200000" flipH="1">
            <a:off x="4929190" y="4071942"/>
            <a:ext cx="2643206" cy="1643074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4786314" y="3643314"/>
            <a:ext cx="2928958" cy="257176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2571736" y="3357562"/>
            <a:ext cx="1564852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Ответ:8</a:t>
            </a:r>
            <a:endParaRPr lang="ru-RU" sz="2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500298" y="4000504"/>
            <a:ext cx="1661032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Ответ:12</a:t>
            </a:r>
            <a:endParaRPr lang="ru-RU" sz="2400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 rot="16200000" flipV="1">
            <a:off x="4929190" y="4071942"/>
            <a:ext cx="2643206" cy="1643074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27" grpId="0" animBg="1"/>
      <p:bldP spid="2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57554" y="2786058"/>
            <a:ext cx="5000660" cy="3232156"/>
            <a:chOff x="576" y="2061"/>
            <a:chExt cx="2114" cy="1616"/>
          </a:xfrm>
        </p:grpSpPr>
        <p:sp>
          <p:nvSpPr>
            <p:cNvPr id="3" name="Freeform 4"/>
            <p:cNvSpPr>
              <a:spLocks/>
            </p:cNvSpPr>
            <p:nvPr/>
          </p:nvSpPr>
          <p:spPr bwMode="auto">
            <a:xfrm>
              <a:off x="576" y="2616"/>
              <a:ext cx="1984" cy="1061"/>
            </a:xfrm>
            <a:custGeom>
              <a:avLst/>
              <a:gdLst/>
              <a:ahLst/>
              <a:cxnLst>
                <a:cxn ang="0">
                  <a:pos x="156" y="396"/>
                </a:cxn>
                <a:cxn ang="0">
                  <a:pos x="0" y="0"/>
                </a:cxn>
                <a:cxn ang="0">
                  <a:pos x="3958" y="6"/>
                </a:cxn>
                <a:cxn ang="0">
                  <a:pos x="3967" y="543"/>
                </a:cxn>
                <a:cxn ang="0">
                  <a:pos x="3935" y="2099"/>
                </a:cxn>
                <a:cxn ang="0">
                  <a:pos x="808" y="2121"/>
                </a:cxn>
                <a:cxn ang="0">
                  <a:pos x="156" y="396"/>
                </a:cxn>
                <a:cxn ang="0">
                  <a:pos x="156" y="396"/>
                </a:cxn>
              </a:cxnLst>
              <a:rect l="0" t="0" r="r" b="b"/>
              <a:pathLst>
                <a:path w="3967" h="2121">
                  <a:moveTo>
                    <a:pt x="156" y="396"/>
                  </a:moveTo>
                  <a:lnTo>
                    <a:pt x="0" y="0"/>
                  </a:lnTo>
                  <a:lnTo>
                    <a:pt x="3958" y="6"/>
                  </a:lnTo>
                  <a:lnTo>
                    <a:pt x="3967" y="543"/>
                  </a:lnTo>
                  <a:lnTo>
                    <a:pt x="3935" y="2099"/>
                  </a:lnTo>
                  <a:lnTo>
                    <a:pt x="808" y="2121"/>
                  </a:lnTo>
                  <a:lnTo>
                    <a:pt x="156" y="396"/>
                  </a:lnTo>
                  <a:lnTo>
                    <a:pt x="156" y="396"/>
                  </a:lnTo>
                  <a:close/>
                </a:path>
              </a:pathLst>
            </a:custGeom>
            <a:solidFill>
              <a:srgbClr val="FFF78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616" y="2612"/>
              <a:ext cx="1944" cy="1065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155" y="15"/>
                </a:cxn>
                <a:cxn ang="0">
                  <a:pos x="323" y="176"/>
                </a:cxn>
                <a:cxn ang="0">
                  <a:pos x="499" y="0"/>
                </a:cxn>
                <a:cxn ang="0">
                  <a:pos x="668" y="176"/>
                </a:cxn>
                <a:cxn ang="0">
                  <a:pos x="867" y="15"/>
                </a:cxn>
                <a:cxn ang="0">
                  <a:pos x="1044" y="198"/>
                </a:cxn>
                <a:cxn ang="0">
                  <a:pos x="1234" y="0"/>
                </a:cxn>
                <a:cxn ang="0">
                  <a:pos x="1432" y="194"/>
                </a:cxn>
                <a:cxn ang="0">
                  <a:pos x="2224" y="22"/>
                </a:cxn>
                <a:cxn ang="0">
                  <a:pos x="2514" y="228"/>
                </a:cxn>
                <a:cxn ang="0">
                  <a:pos x="3196" y="198"/>
                </a:cxn>
                <a:cxn ang="0">
                  <a:pos x="3381" y="15"/>
                </a:cxn>
                <a:cxn ang="0">
                  <a:pos x="3563" y="228"/>
                </a:cxn>
                <a:cxn ang="0">
                  <a:pos x="3712" y="31"/>
                </a:cxn>
                <a:cxn ang="0">
                  <a:pos x="3888" y="269"/>
                </a:cxn>
                <a:cxn ang="0">
                  <a:pos x="3856" y="2100"/>
                </a:cxn>
                <a:cxn ang="0">
                  <a:pos x="3611" y="1895"/>
                </a:cxn>
                <a:cxn ang="0">
                  <a:pos x="3421" y="2080"/>
                </a:cxn>
                <a:cxn ang="0">
                  <a:pos x="3187" y="1863"/>
                </a:cxn>
                <a:cxn ang="0">
                  <a:pos x="3015" y="2054"/>
                </a:cxn>
                <a:cxn ang="0">
                  <a:pos x="2803" y="1869"/>
                </a:cxn>
                <a:cxn ang="0">
                  <a:pos x="2630" y="2054"/>
                </a:cxn>
                <a:cxn ang="0">
                  <a:pos x="2456" y="1875"/>
                </a:cxn>
                <a:cxn ang="0">
                  <a:pos x="2277" y="2054"/>
                </a:cxn>
                <a:cxn ang="0">
                  <a:pos x="2082" y="1875"/>
                </a:cxn>
                <a:cxn ang="0">
                  <a:pos x="1909" y="2054"/>
                </a:cxn>
                <a:cxn ang="0">
                  <a:pos x="1701" y="1889"/>
                </a:cxn>
                <a:cxn ang="0">
                  <a:pos x="1533" y="2065"/>
                </a:cxn>
                <a:cxn ang="0">
                  <a:pos x="1332" y="1901"/>
                </a:cxn>
                <a:cxn ang="0">
                  <a:pos x="1181" y="2085"/>
                </a:cxn>
                <a:cxn ang="0">
                  <a:pos x="945" y="1906"/>
                </a:cxn>
                <a:cxn ang="0">
                  <a:pos x="737" y="2130"/>
                </a:cxn>
                <a:cxn ang="0">
                  <a:pos x="639" y="1831"/>
                </a:cxn>
                <a:cxn ang="0">
                  <a:pos x="0" y="223"/>
                </a:cxn>
                <a:cxn ang="0">
                  <a:pos x="0" y="223"/>
                </a:cxn>
              </a:cxnLst>
              <a:rect l="0" t="0" r="r" b="b"/>
              <a:pathLst>
                <a:path w="3888" h="2130">
                  <a:moveTo>
                    <a:pt x="0" y="223"/>
                  </a:moveTo>
                  <a:lnTo>
                    <a:pt x="155" y="15"/>
                  </a:lnTo>
                  <a:lnTo>
                    <a:pt x="323" y="176"/>
                  </a:lnTo>
                  <a:lnTo>
                    <a:pt x="499" y="0"/>
                  </a:lnTo>
                  <a:lnTo>
                    <a:pt x="668" y="176"/>
                  </a:lnTo>
                  <a:lnTo>
                    <a:pt x="867" y="15"/>
                  </a:lnTo>
                  <a:lnTo>
                    <a:pt x="1044" y="198"/>
                  </a:lnTo>
                  <a:lnTo>
                    <a:pt x="1234" y="0"/>
                  </a:lnTo>
                  <a:lnTo>
                    <a:pt x="1432" y="194"/>
                  </a:lnTo>
                  <a:lnTo>
                    <a:pt x="2224" y="22"/>
                  </a:lnTo>
                  <a:lnTo>
                    <a:pt x="2514" y="228"/>
                  </a:lnTo>
                  <a:lnTo>
                    <a:pt x="3196" y="198"/>
                  </a:lnTo>
                  <a:lnTo>
                    <a:pt x="3381" y="15"/>
                  </a:lnTo>
                  <a:lnTo>
                    <a:pt x="3563" y="228"/>
                  </a:lnTo>
                  <a:lnTo>
                    <a:pt x="3712" y="31"/>
                  </a:lnTo>
                  <a:lnTo>
                    <a:pt x="3888" y="269"/>
                  </a:lnTo>
                  <a:lnTo>
                    <a:pt x="3856" y="2100"/>
                  </a:lnTo>
                  <a:lnTo>
                    <a:pt x="3611" y="1895"/>
                  </a:lnTo>
                  <a:lnTo>
                    <a:pt x="3421" y="2080"/>
                  </a:lnTo>
                  <a:lnTo>
                    <a:pt x="3187" y="1863"/>
                  </a:lnTo>
                  <a:lnTo>
                    <a:pt x="3015" y="2054"/>
                  </a:lnTo>
                  <a:lnTo>
                    <a:pt x="2803" y="1869"/>
                  </a:lnTo>
                  <a:lnTo>
                    <a:pt x="2630" y="2054"/>
                  </a:lnTo>
                  <a:lnTo>
                    <a:pt x="2456" y="1875"/>
                  </a:lnTo>
                  <a:lnTo>
                    <a:pt x="2277" y="2054"/>
                  </a:lnTo>
                  <a:lnTo>
                    <a:pt x="2082" y="1875"/>
                  </a:lnTo>
                  <a:lnTo>
                    <a:pt x="1909" y="2054"/>
                  </a:lnTo>
                  <a:lnTo>
                    <a:pt x="1701" y="1889"/>
                  </a:lnTo>
                  <a:lnTo>
                    <a:pt x="1533" y="2065"/>
                  </a:lnTo>
                  <a:lnTo>
                    <a:pt x="1332" y="1901"/>
                  </a:lnTo>
                  <a:lnTo>
                    <a:pt x="1181" y="2085"/>
                  </a:lnTo>
                  <a:lnTo>
                    <a:pt x="945" y="1906"/>
                  </a:lnTo>
                  <a:lnTo>
                    <a:pt x="737" y="2130"/>
                  </a:lnTo>
                  <a:lnTo>
                    <a:pt x="639" y="1831"/>
                  </a:lnTo>
                  <a:lnTo>
                    <a:pt x="0" y="223"/>
                  </a:lnTo>
                  <a:lnTo>
                    <a:pt x="0" y="223"/>
                  </a:lnTo>
                  <a:close/>
                </a:path>
              </a:pathLst>
            </a:custGeom>
            <a:solidFill>
              <a:srgbClr val="3EB37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931" y="3343"/>
              <a:ext cx="1759" cy="171"/>
            </a:xfrm>
            <a:custGeom>
              <a:avLst/>
              <a:gdLst/>
              <a:ahLst/>
              <a:cxnLst>
                <a:cxn ang="0">
                  <a:pos x="0" y="198"/>
                </a:cxn>
                <a:cxn ang="0">
                  <a:pos x="1779" y="0"/>
                </a:cxn>
                <a:cxn ang="0">
                  <a:pos x="3518" y="179"/>
                </a:cxn>
                <a:cxn ang="0">
                  <a:pos x="3495" y="266"/>
                </a:cxn>
                <a:cxn ang="0">
                  <a:pos x="1806" y="198"/>
                </a:cxn>
                <a:cxn ang="0">
                  <a:pos x="1692" y="310"/>
                </a:cxn>
                <a:cxn ang="0">
                  <a:pos x="1545" y="163"/>
                </a:cxn>
                <a:cxn ang="0">
                  <a:pos x="29" y="342"/>
                </a:cxn>
                <a:cxn ang="0">
                  <a:pos x="0" y="198"/>
                </a:cxn>
                <a:cxn ang="0">
                  <a:pos x="0" y="198"/>
                </a:cxn>
              </a:cxnLst>
              <a:rect l="0" t="0" r="r" b="b"/>
              <a:pathLst>
                <a:path w="3518" h="342">
                  <a:moveTo>
                    <a:pt x="0" y="198"/>
                  </a:moveTo>
                  <a:lnTo>
                    <a:pt x="1779" y="0"/>
                  </a:lnTo>
                  <a:lnTo>
                    <a:pt x="3518" y="179"/>
                  </a:lnTo>
                  <a:lnTo>
                    <a:pt x="3495" y="266"/>
                  </a:lnTo>
                  <a:lnTo>
                    <a:pt x="1806" y="198"/>
                  </a:lnTo>
                  <a:lnTo>
                    <a:pt x="1692" y="310"/>
                  </a:lnTo>
                  <a:lnTo>
                    <a:pt x="1545" y="163"/>
                  </a:lnTo>
                  <a:lnTo>
                    <a:pt x="29" y="342"/>
                  </a:lnTo>
                  <a:lnTo>
                    <a:pt x="0" y="198"/>
                  </a:lnTo>
                  <a:lnTo>
                    <a:pt x="0" y="198"/>
                  </a:lnTo>
                  <a:close/>
                </a:path>
              </a:pathLst>
            </a:custGeom>
            <a:solidFill>
              <a:srgbClr val="BD00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743" y="2921"/>
              <a:ext cx="1947" cy="550"/>
            </a:xfrm>
            <a:custGeom>
              <a:avLst/>
              <a:gdLst/>
              <a:ahLst/>
              <a:cxnLst>
                <a:cxn ang="0">
                  <a:pos x="182" y="0"/>
                </a:cxn>
                <a:cxn ang="0">
                  <a:pos x="0" y="44"/>
                </a:cxn>
                <a:cxn ang="0">
                  <a:pos x="8" y="142"/>
                </a:cxn>
                <a:cxn ang="0">
                  <a:pos x="448" y="1101"/>
                </a:cxn>
                <a:cxn ang="0">
                  <a:pos x="1951" y="935"/>
                </a:cxn>
                <a:cxn ang="0">
                  <a:pos x="2061" y="1046"/>
                </a:cxn>
                <a:cxn ang="0">
                  <a:pos x="2136" y="935"/>
                </a:cxn>
                <a:cxn ang="0">
                  <a:pos x="3893" y="1024"/>
                </a:cxn>
                <a:cxn ang="0">
                  <a:pos x="3583" y="561"/>
                </a:cxn>
                <a:cxn ang="0">
                  <a:pos x="182" y="0"/>
                </a:cxn>
                <a:cxn ang="0">
                  <a:pos x="182" y="0"/>
                </a:cxn>
              </a:cxnLst>
              <a:rect l="0" t="0" r="r" b="b"/>
              <a:pathLst>
                <a:path w="3893" h="1101">
                  <a:moveTo>
                    <a:pt x="182" y="0"/>
                  </a:moveTo>
                  <a:lnTo>
                    <a:pt x="0" y="44"/>
                  </a:lnTo>
                  <a:lnTo>
                    <a:pt x="8" y="142"/>
                  </a:lnTo>
                  <a:lnTo>
                    <a:pt x="448" y="1101"/>
                  </a:lnTo>
                  <a:lnTo>
                    <a:pt x="1951" y="935"/>
                  </a:lnTo>
                  <a:lnTo>
                    <a:pt x="2061" y="1046"/>
                  </a:lnTo>
                  <a:lnTo>
                    <a:pt x="2136" y="935"/>
                  </a:lnTo>
                  <a:lnTo>
                    <a:pt x="3893" y="1024"/>
                  </a:lnTo>
                  <a:lnTo>
                    <a:pt x="3583" y="561"/>
                  </a:lnTo>
                  <a:lnTo>
                    <a:pt x="182" y="0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DE75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808" y="2712"/>
              <a:ext cx="1729" cy="503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404" y="0"/>
                </a:cxn>
                <a:cxn ang="0">
                  <a:pos x="721" y="22"/>
                </a:cxn>
                <a:cxn ang="0">
                  <a:pos x="1118" y="95"/>
                </a:cxn>
                <a:cxn ang="0">
                  <a:pos x="2693" y="258"/>
                </a:cxn>
                <a:cxn ang="0">
                  <a:pos x="2966" y="310"/>
                </a:cxn>
                <a:cxn ang="0">
                  <a:pos x="3161" y="543"/>
                </a:cxn>
                <a:cxn ang="0">
                  <a:pos x="3458" y="845"/>
                </a:cxn>
                <a:cxn ang="0">
                  <a:pos x="453" y="1006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3458" h="1006">
                  <a:moveTo>
                    <a:pt x="0" y="48"/>
                  </a:moveTo>
                  <a:lnTo>
                    <a:pt x="404" y="0"/>
                  </a:lnTo>
                  <a:lnTo>
                    <a:pt x="721" y="22"/>
                  </a:lnTo>
                  <a:lnTo>
                    <a:pt x="1118" y="95"/>
                  </a:lnTo>
                  <a:lnTo>
                    <a:pt x="2693" y="258"/>
                  </a:lnTo>
                  <a:lnTo>
                    <a:pt x="2966" y="310"/>
                  </a:lnTo>
                  <a:lnTo>
                    <a:pt x="3161" y="543"/>
                  </a:lnTo>
                  <a:lnTo>
                    <a:pt x="3458" y="845"/>
                  </a:lnTo>
                  <a:lnTo>
                    <a:pt x="453" y="1006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805" y="2822"/>
              <a:ext cx="256" cy="563"/>
            </a:xfrm>
            <a:custGeom>
              <a:avLst/>
              <a:gdLst/>
              <a:ahLst/>
              <a:cxnLst>
                <a:cxn ang="0">
                  <a:pos x="126" y="0"/>
                </a:cxn>
                <a:cxn ang="0">
                  <a:pos x="511" y="739"/>
                </a:cxn>
                <a:cxn ang="0">
                  <a:pos x="393" y="1125"/>
                </a:cxn>
                <a:cxn ang="0">
                  <a:pos x="0" y="292"/>
                </a:cxn>
                <a:cxn ang="0">
                  <a:pos x="78" y="190"/>
                </a:cxn>
                <a:cxn ang="0">
                  <a:pos x="126" y="0"/>
                </a:cxn>
                <a:cxn ang="0">
                  <a:pos x="126" y="0"/>
                </a:cxn>
              </a:cxnLst>
              <a:rect l="0" t="0" r="r" b="b"/>
              <a:pathLst>
                <a:path w="511" h="1125">
                  <a:moveTo>
                    <a:pt x="126" y="0"/>
                  </a:moveTo>
                  <a:lnTo>
                    <a:pt x="511" y="739"/>
                  </a:lnTo>
                  <a:lnTo>
                    <a:pt x="393" y="1125"/>
                  </a:lnTo>
                  <a:lnTo>
                    <a:pt x="0" y="292"/>
                  </a:lnTo>
                  <a:lnTo>
                    <a:pt x="78" y="190"/>
                  </a:lnTo>
                  <a:lnTo>
                    <a:pt x="126" y="0"/>
                  </a:lnTo>
                  <a:lnTo>
                    <a:pt x="126" y="0"/>
                  </a:lnTo>
                  <a:close/>
                </a:path>
              </a:pathLst>
            </a:custGeom>
            <a:solidFill>
              <a:srgbClr val="94DE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1727" y="2480"/>
              <a:ext cx="680" cy="679"/>
            </a:xfrm>
            <a:custGeom>
              <a:avLst/>
              <a:gdLst/>
              <a:ahLst/>
              <a:cxnLst>
                <a:cxn ang="0">
                  <a:pos x="0" y="512"/>
                </a:cxn>
                <a:cxn ang="0">
                  <a:pos x="391" y="122"/>
                </a:cxn>
                <a:cxn ang="0">
                  <a:pos x="559" y="0"/>
                </a:cxn>
                <a:cxn ang="0">
                  <a:pos x="1359" y="613"/>
                </a:cxn>
                <a:cxn ang="0">
                  <a:pos x="1047" y="637"/>
                </a:cxn>
                <a:cxn ang="0">
                  <a:pos x="543" y="828"/>
                </a:cxn>
                <a:cxn ang="0">
                  <a:pos x="248" y="1055"/>
                </a:cxn>
                <a:cxn ang="0">
                  <a:pos x="0" y="1358"/>
                </a:cxn>
                <a:cxn ang="0">
                  <a:pos x="0" y="512"/>
                </a:cxn>
                <a:cxn ang="0">
                  <a:pos x="0" y="512"/>
                </a:cxn>
              </a:cxnLst>
              <a:rect l="0" t="0" r="r" b="b"/>
              <a:pathLst>
                <a:path w="1359" h="1358">
                  <a:moveTo>
                    <a:pt x="0" y="512"/>
                  </a:moveTo>
                  <a:lnTo>
                    <a:pt x="391" y="122"/>
                  </a:lnTo>
                  <a:lnTo>
                    <a:pt x="559" y="0"/>
                  </a:lnTo>
                  <a:lnTo>
                    <a:pt x="1359" y="613"/>
                  </a:lnTo>
                  <a:lnTo>
                    <a:pt x="1047" y="637"/>
                  </a:lnTo>
                  <a:lnTo>
                    <a:pt x="543" y="828"/>
                  </a:lnTo>
                  <a:lnTo>
                    <a:pt x="248" y="1055"/>
                  </a:lnTo>
                  <a:lnTo>
                    <a:pt x="0" y="1358"/>
                  </a:lnTo>
                  <a:lnTo>
                    <a:pt x="0" y="512"/>
                  </a:lnTo>
                  <a:lnTo>
                    <a:pt x="0" y="512"/>
                  </a:lnTo>
                  <a:close/>
                </a:path>
              </a:pathLst>
            </a:custGeom>
            <a:solidFill>
              <a:srgbClr val="94DE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990" y="3069"/>
              <a:ext cx="1586" cy="334"/>
            </a:xfrm>
            <a:custGeom>
              <a:avLst/>
              <a:gdLst/>
              <a:ahLst/>
              <a:cxnLst>
                <a:cxn ang="0">
                  <a:pos x="118" y="213"/>
                </a:cxn>
                <a:cxn ang="0">
                  <a:pos x="552" y="46"/>
                </a:cxn>
                <a:cxn ang="0">
                  <a:pos x="943" y="34"/>
                </a:cxn>
                <a:cxn ang="0">
                  <a:pos x="1385" y="173"/>
                </a:cxn>
                <a:cxn ang="0">
                  <a:pos x="1486" y="234"/>
                </a:cxn>
                <a:cxn ang="0">
                  <a:pos x="1881" y="95"/>
                </a:cxn>
                <a:cxn ang="0">
                  <a:pos x="2459" y="0"/>
                </a:cxn>
                <a:cxn ang="0">
                  <a:pos x="2791" y="60"/>
                </a:cxn>
                <a:cxn ang="0">
                  <a:pos x="3142" y="173"/>
                </a:cxn>
                <a:cxn ang="0">
                  <a:pos x="3119" y="315"/>
                </a:cxn>
                <a:cxn ang="0">
                  <a:pos x="3130" y="525"/>
                </a:cxn>
                <a:cxn ang="0">
                  <a:pos x="3172" y="631"/>
                </a:cxn>
                <a:cxn ang="0">
                  <a:pos x="2802" y="572"/>
                </a:cxn>
                <a:cxn ang="0">
                  <a:pos x="2225" y="543"/>
                </a:cxn>
                <a:cxn ang="0">
                  <a:pos x="1559" y="560"/>
                </a:cxn>
                <a:cxn ang="0">
                  <a:pos x="1463" y="554"/>
                </a:cxn>
                <a:cxn ang="0">
                  <a:pos x="1322" y="531"/>
                </a:cxn>
                <a:cxn ang="0">
                  <a:pos x="969" y="514"/>
                </a:cxn>
                <a:cxn ang="0">
                  <a:pos x="594" y="543"/>
                </a:cxn>
                <a:cxn ang="0">
                  <a:pos x="0" y="667"/>
                </a:cxn>
                <a:cxn ang="0">
                  <a:pos x="112" y="410"/>
                </a:cxn>
                <a:cxn ang="0">
                  <a:pos x="118" y="213"/>
                </a:cxn>
                <a:cxn ang="0">
                  <a:pos x="118" y="213"/>
                </a:cxn>
              </a:cxnLst>
              <a:rect l="0" t="0" r="r" b="b"/>
              <a:pathLst>
                <a:path w="3172" h="667">
                  <a:moveTo>
                    <a:pt x="118" y="213"/>
                  </a:moveTo>
                  <a:lnTo>
                    <a:pt x="552" y="46"/>
                  </a:lnTo>
                  <a:lnTo>
                    <a:pt x="943" y="34"/>
                  </a:lnTo>
                  <a:lnTo>
                    <a:pt x="1385" y="173"/>
                  </a:lnTo>
                  <a:lnTo>
                    <a:pt x="1486" y="234"/>
                  </a:lnTo>
                  <a:lnTo>
                    <a:pt x="1881" y="95"/>
                  </a:lnTo>
                  <a:lnTo>
                    <a:pt x="2459" y="0"/>
                  </a:lnTo>
                  <a:lnTo>
                    <a:pt x="2791" y="60"/>
                  </a:lnTo>
                  <a:lnTo>
                    <a:pt x="3142" y="173"/>
                  </a:lnTo>
                  <a:lnTo>
                    <a:pt x="3119" y="315"/>
                  </a:lnTo>
                  <a:lnTo>
                    <a:pt x="3130" y="525"/>
                  </a:lnTo>
                  <a:lnTo>
                    <a:pt x="3172" y="631"/>
                  </a:lnTo>
                  <a:lnTo>
                    <a:pt x="2802" y="572"/>
                  </a:lnTo>
                  <a:lnTo>
                    <a:pt x="2225" y="543"/>
                  </a:lnTo>
                  <a:lnTo>
                    <a:pt x="1559" y="560"/>
                  </a:lnTo>
                  <a:lnTo>
                    <a:pt x="1463" y="554"/>
                  </a:lnTo>
                  <a:lnTo>
                    <a:pt x="1322" y="531"/>
                  </a:lnTo>
                  <a:lnTo>
                    <a:pt x="969" y="514"/>
                  </a:lnTo>
                  <a:lnTo>
                    <a:pt x="594" y="543"/>
                  </a:lnTo>
                  <a:lnTo>
                    <a:pt x="0" y="667"/>
                  </a:lnTo>
                  <a:lnTo>
                    <a:pt x="112" y="410"/>
                  </a:lnTo>
                  <a:lnTo>
                    <a:pt x="118" y="213"/>
                  </a:lnTo>
                  <a:lnTo>
                    <a:pt x="118" y="213"/>
                  </a:lnTo>
                  <a:close/>
                </a:path>
              </a:pathLst>
            </a:custGeom>
            <a:solidFill>
              <a:srgbClr val="664D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1203" y="2092"/>
              <a:ext cx="522" cy="1039"/>
            </a:xfrm>
            <a:custGeom>
              <a:avLst/>
              <a:gdLst/>
              <a:ahLst/>
              <a:cxnLst>
                <a:cxn ang="0">
                  <a:pos x="316" y="1329"/>
                </a:cxn>
                <a:cxn ang="0">
                  <a:pos x="292" y="971"/>
                </a:cxn>
                <a:cxn ang="0">
                  <a:pos x="227" y="697"/>
                </a:cxn>
                <a:cxn ang="0">
                  <a:pos x="95" y="280"/>
                </a:cxn>
                <a:cxn ang="0">
                  <a:pos x="0" y="0"/>
                </a:cxn>
                <a:cxn ang="0">
                  <a:pos x="1043" y="739"/>
                </a:cxn>
                <a:cxn ang="0">
                  <a:pos x="1026" y="2079"/>
                </a:cxn>
                <a:cxn ang="0">
                  <a:pos x="875" y="1894"/>
                </a:cxn>
                <a:cxn ang="0">
                  <a:pos x="607" y="1598"/>
                </a:cxn>
                <a:cxn ang="0">
                  <a:pos x="316" y="1329"/>
                </a:cxn>
                <a:cxn ang="0">
                  <a:pos x="316" y="1329"/>
                </a:cxn>
              </a:cxnLst>
              <a:rect l="0" t="0" r="r" b="b"/>
              <a:pathLst>
                <a:path w="1043" h="2079">
                  <a:moveTo>
                    <a:pt x="316" y="1329"/>
                  </a:moveTo>
                  <a:lnTo>
                    <a:pt x="292" y="971"/>
                  </a:lnTo>
                  <a:lnTo>
                    <a:pt x="227" y="697"/>
                  </a:lnTo>
                  <a:lnTo>
                    <a:pt x="95" y="280"/>
                  </a:lnTo>
                  <a:lnTo>
                    <a:pt x="0" y="0"/>
                  </a:lnTo>
                  <a:lnTo>
                    <a:pt x="1043" y="739"/>
                  </a:lnTo>
                  <a:lnTo>
                    <a:pt x="1026" y="2079"/>
                  </a:lnTo>
                  <a:lnTo>
                    <a:pt x="875" y="1894"/>
                  </a:lnTo>
                  <a:lnTo>
                    <a:pt x="607" y="1598"/>
                  </a:lnTo>
                  <a:lnTo>
                    <a:pt x="316" y="1329"/>
                  </a:lnTo>
                  <a:lnTo>
                    <a:pt x="316" y="1329"/>
                  </a:lnTo>
                  <a:close/>
                </a:path>
              </a:pathLst>
            </a:custGeom>
            <a:solidFill>
              <a:srgbClr val="A9AEE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720" y="2942"/>
              <a:ext cx="1962" cy="594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506" y="1057"/>
                </a:cxn>
                <a:cxn ang="0">
                  <a:pos x="500" y="1114"/>
                </a:cxn>
                <a:cxn ang="0">
                  <a:pos x="1977" y="935"/>
                </a:cxn>
                <a:cxn ang="0">
                  <a:pos x="2114" y="1077"/>
                </a:cxn>
                <a:cxn ang="0">
                  <a:pos x="2215" y="950"/>
                </a:cxn>
                <a:cxn ang="0">
                  <a:pos x="3926" y="1045"/>
                </a:cxn>
                <a:cxn ang="0">
                  <a:pos x="3911" y="1097"/>
                </a:cxn>
                <a:cxn ang="0">
                  <a:pos x="2246" y="1010"/>
                </a:cxn>
                <a:cxn ang="0">
                  <a:pos x="2123" y="1153"/>
                </a:cxn>
                <a:cxn ang="0">
                  <a:pos x="1961" y="1002"/>
                </a:cxn>
                <a:cxn ang="0">
                  <a:pos x="448" y="1187"/>
                </a:cxn>
                <a:cxn ang="0">
                  <a:pos x="0" y="101"/>
                </a:cxn>
                <a:cxn ang="0">
                  <a:pos x="50" y="0"/>
                </a:cxn>
                <a:cxn ang="0">
                  <a:pos x="50" y="0"/>
                </a:cxn>
              </a:cxnLst>
              <a:rect l="0" t="0" r="r" b="b"/>
              <a:pathLst>
                <a:path w="3926" h="1187">
                  <a:moveTo>
                    <a:pt x="50" y="0"/>
                  </a:moveTo>
                  <a:lnTo>
                    <a:pt x="506" y="1057"/>
                  </a:lnTo>
                  <a:lnTo>
                    <a:pt x="500" y="1114"/>
                  </a:lnTo>
                  <a:lnTo>
                    <a:pt x="1977" y="935"/>
                  </a:lnTo>
                  <a:lnTo>
                    <a:pt x="2114" y="1077"/>
                  </a:lnTo>
                  <a:lnTo>
                    <a:pt x="2215" y="950"/>
                  </a:lnTo>
                  <a:lnTo>
                    <a:pt x="3926" y="1045"/>
                  </a:lnTo>
                  <a:lnTo>
                    <a:pt x="3911" y="1097"/>
                  </a:lnTo>
                  <a:lnTo>
                    <a:pt x="2246" y="1010"/>
                  </a:lnTo>
                  <a:lnTo>
                    <a:pt x="2123" y="1153"/>
                  </a:lnTo>
                  <a:lnTo>
                    <a:pt x="1961" y="1002"/>
                  </a:lnTo>
                  <a:lnTo>
                    <a:pt x="448" y="1187"/>
                  </a:lnTo>
                  <a:lnTo>
                    <a:pt x="0" y="101"/>
                  </a:lnTo>
                  <a:lnTo>
                    <a:pt x="50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785" y="2061"/>
              <a:ext cx="1821" cy="1362"/>
            </a:xfrm>
            <a:custGeom>
              <a:avLst/>
              <a:gdLst/>
              <a:ahLst/>
              <a:cxnLst>
                <a:cxn ang="0">
                  <a:pos x="1649" y="595"/>
                </a:cxn>
                <a:cxn ang="0">
                  <a:pos x="1061" y="177"/>
                </a:cxn>
                <a:cxn ang="0">
                  <a:pos x="783" y="9"/>
                </a:cxn>
                <a:cxn ang="0">
                  <a:pos x="923" y="371"/>
                </a:cxn>
                <a:cxn ang="0">
                  <a:pos x="1100" y="1032"/>
                </a:cxn>
                <a:cxn ang="0">
                  <a:pos x="1066" y="1359"/>
                </a:cxn>
                <a:cxn ang="0">
                  <a:pos x="641" y="1288"/>
                </a:cxn>
                <a:cxn ang="0">
                  <a:pos x="83" y="1312"/>
                </a:cxn>
                <a:cxn ang="0">
                  <a:pos x="49" y="1403"/>
                </a:cxn>
                <a:cxn ang="0">
                  <a:pos x="117" y="1606"/>
                </a:cxn>
                <a:cxn ang="0">
                  <a:pos x="34" y="1824"/>
                </a:cxn>
                <a:cxn ang="0">
                  <a:pos x="180" y="2138"/>
                </a:cxn>
                <a:cxn ang="0">
                  <a:pos x="365" y="2586"/>
                </a:cxn>
                <a:cxn ang="0">
                  <a:pos x="499" y="2697"/>
                </a:cxn>
                <a:cxn ang="0">
                  <a:pos x="1095" y="2585"/>
                </a:cxn>
                <a:cxn ang="0">
                  <a:pos x="1791" y="2572"/>
                </a:cxn>
                <a:cxn ang="0">
                  <a:pos x="2159" y="2602"/>
                </a:cxn>
                <a:cxn ang="0">
                  <a:pos x="2874" y="2599"/>
                </a:cxn>
                <a:cxn ang="0">
                  <a:pos x="3579" y="2680"/>
                </a:cxn>
                <a:cxn ang="0">
                  <a:pos x="3610" y="2648"/>
                </a:cxn>
                <a:cxn ang="0">
                  <a:pos x="3558" y="2446"/>
                </a:cxn>
                <a:cxn ang="0">
                  <a:pos x="3584" y="2179"/>
                </a:cxn>
                <a:cxn ang="0">
                  <a:pos x="3360" y="1968"/>
                </a:cxn>
                <a:cxn ang="0">
                  <a:pos x="3078" y="1676"/>
                </a:cxn>
                <a:cxn ang="0">
                  <a:pos x="3002" y="1632"/>
                </a:cxn>
                <a:cxn ang="0">
                  <a:pos x="3121" y="1776"/>
                </a:cxn>
                <a:cxn ang="0">
                  <a:pos x="3373" y="2050"/>
                </a:cxn>
                <a:cxn ang="0">
                  <a:pos x="3523" y="2193"/>
                </a:cxn>
                <a:cxn ang="0">
                  <a:pos x="3504" y="2344"/>
                </a:cxn>
                <a:cxn ang="0">
                  <a:pos x="3517" y="2547"/>
                </a:cxn>
                <a:cxn ang="0">
                  <a:pos x="3418" y="2585"/>
                </a:cxn>
                <a:cxn ang="0">
                  <a:pos x="2851" y="2543"/>
                </a:cxn>
                <a:cxn ang="0">
                  <a:pos x="2031" y="2556"/>
                </a:cxn>
                <a:cxn ang="0">
                  <a:pos x="1798" y="2292"/>
                </a:cxn>
                <a:cxn ang="0">
                  <a:pos x="1633" y="2271"/>
                </a:cxn>
                <a:cxn ang="0">
                  <a:pos x="1469" y="2250"/>
                </a:cxn>
                <a:cxn ang="0">
                  <a:pos x="1870" y="2478"/>
                </a:cxn>
                <a:cxn ang="0">
                  <a:pos x="1807" y="2541"/>
                </a:cxn>
                <a:cxn ang="0">
                  <a:pos x="1382" y="2514"/>
                </a:cxn>
                <a:cxn ang="0">
                  <a:pos x="622" y="2603"/>
                </a:cxn>
                <a:cxn ang="0">
                  <a:pos x="82" y="1819"/>
                </a:cxn>
                <a:cxn ang="0">
                  <a:pos x="137" y="1725"/>
                </a:cxn>
                <a:cxn ang="0">
                  <a:pos x="166" y="1591"/>
                </a:cxn>
                <a:cxn ang="0">
                  <a:pos x="273" y="1790"/>
                </a:cxn>
                <a:cxn ang="0">
                  <a:pos x="455" y="2141"/>
                </a:cxn>
                <a:cxn ang="0">
                  <a:pos x="556" y="2198"/>
                </a:cxn>
                <a:cxn ang="0">
                  <a:pos x="417" y="1920"/>
                </a:cxn>
                <a:cxn ang="0">
                  <a:pos x="195" y="1516"/>
                </a:cxn>
                <a:cxn ang="0">
                  <a:pos x="137" y="1370"/>
                </a:cxn>
                <a:cxn ang="0">
                  <a:pos x="420" y="1330"/>
                </a:cxn>
                <a:cxn ang="0">
                  <a:pos x="1024" y="1386"/>
                </a:cxn>
                <a:cxn ang="0">
                  <a:pos x="1305" y="1557"/>
                </a:cxn>
                <a:cxn ang="0">
                  <a:pos x="1659" y="1926"/>
                </a:cxn>
                <a:cxn ang="0">
                  <a:pos x="1846" y="2186"/>
                </a:cxn>
                <a:cxn ang="0">
                  <a:pos x="1870" y="2123"/>
                </a:cxn>
                <a:cxn ang="0">
                  <a:pos x="1785" y="2008"/>
                </a:cxn>
                <a:cxn ang="0">
                  <a:pos x="1505" y="1686"/>
                </a:cxn>
                <a:cxn ang="0">
                  <a:pos x="1181" y="1376"/>
                </a:cxn>
                <a:cxn ang="0">
                  <a:pos x="1164" y="1119"/>
                </a:cxn>
                <a:cxn ang="0">
                  <a:pos x="1030" y="530"/>
                </a:cxn>
                <a:cxn ang="0">
                  <a:pos x="1899" y="777"/>
                </a:cxn>
              </a:cxnLst>
              <a:rect l="0" t="0" r="r" b="b"/>
              <a:pathLst>
                <a:path w="3643" h="2723">
                  <a:moveTo>
                    <a:pt x="1899" y="777"/>
                  </a:moveTo>
                  <a:lnTo>
                    <a:pt x="1886" y="767"/>
                  </a:lnTo>
                  <a:lnTo>
                    <a:pt x="1852" y="744"/>
                  </a:lnTo>
                  <a:lnTo>
                    <a:pt x="1800" y="703"/>
                  </a:lnTo>
                  <a:lnTo>
                    <a:pt x="1732" y="655"/>
                  </a:lnTo>
                  <a:lnTo>
                    <a:pt x="1649" y="595"/>
                  </a:lnTo>
                  <a:lnTo>
                    <a:pt x="1558" y="530"/>
                  </a:lnTo>
                  <a:lnTo>
                    <a:pt x="1460" y="459"/>
                  </a:lnTo>
                  <a:lnTo>
                    <a:pt x="1359" y="388"/>
                  </a:lnTo>
                  <a:lnTo>
                    <a:pt x="1256" y="313"/>
                  </a:lnTo>
                  <a:lnTo>
                    <a:pt x="1157" y="244"/>
                  </a:lnTo>
                  <a:lnTo>
                    <a:pt x="1061" y="177"/>
                  </a:lnTo>
                  <a:lnTo>
                    <a:pt x="978" y="121"/>
                  </a:lnTo>
                  <a:lnTo>
                    <a:pt x="902" y="69"/>
                  </a:lnTo>
                  <a:lnTo>
                    <a:pt x="842" y="33"/>
                  </a:lnTo>
                  <a:lnTo>
                    <a:pt x="800" y="7"/>
                  </a:lnTo>
                  <a:lnTo>
                    <a:pt x="780" y="0"/>
                  </a:lnTo>
                  <a:lnTo>
                    <a:pt x="783" y="9"/>
                  </a:lnTo>
                  <a:lnTo>
                    <a:pt x="794" y="35"/>
                  </a:lnTo>
                  <a:lnTo>
                    <a:pt x="811" y="75"/>
                  </a:lnTo>
                  <a:lnTo>
                    <a:pt x="835" y="131"/>
                  </a:lnTo>
                  <a:lnTo>
                    <a:pt x="861" y="201"/>
                  </a:lnTo>
                  <a:lnTo>
                    <a:pt x="892" y="281"/>
                  </a:lnTo>
                  <a:lnTo>
                    <a:pt x="923" y="371"/>
                  </a:lnTo>
                  <a:lnTo>
                    <a:pt x="957" y="471"/>
                  </a:lnTo>
                  <a:lnTo>
                    <a:pt x="989" y="575"/>
                  </a:lnTo>
                  <a:lnTo>
                    <a:pt x="1021" y="684"/>
                  </a:lnTo>
                  <a:lnTo>
                    <a:pt x="1051" y="798"/>
                  </a:lnTo>
                  <a:lnTo>
                    <a:pt x="1080" y="917"/>
                  </a:lnTo>
                  <a:lnTo>
                    <a:pt x="1100" y="1032"/>
                  </a:lnTo>
                  <a:lnTo>
                    <a:pt x="1118" y="1151"/>
                  </a:lnTo>
                  <a:lnTo>
                    <a:pt x="1129" y="1265"/>
                  </a:lnTo>
                  <a:lnTo>
                    <a:pt x="1134" y="1377"/>
                  </a:lnTo>
                  <a:lnTo>
                    <a:pt x="1125" y="1375"/>
                  </a:lnTo>
                  <a:lnTo>
                    <a:pt x="1102" y="1369"/>
                  </a:lnTo>
                  <a:lnTo>
                    <a:pt x="1066" y="1359"/>
                  </a:lnTo>
                  <a:lnTo>
                    <a:pt x="1017" y="1349"/>
                  </a:lnTo>
                  <a:lnTo>
                    <a:pt x="956" y="1336"/>
                  </a:lnTo>
                  <a:lnTo>
                    <a:pt x="888" y="1323"/>
                  </a:lnTo>
                  <a:lnTo>
                    <a:pt x="811" y="1310"/>
                  </a:lnTo>
                  <a:lnTo>
                    <a:pt x="731" y="1298"/>
                  </a:lnTo>
                  <a:lnTo>
                    <a:pt x="641" y="1288"/>
                  </a:lnTo>
                  <a:lnTo>
                    <a:pt x="550" y="1282"/>
                  </a:lnTo>
                  <a:lnTo>
                    <a:pt x="455" y="1278"/>
                  </a:lnTo>
                  <a:lnTo>
                    <a:pt x="361" y="1279"/>
                  </a:lnTo>
                  <a:lnTo>
                    <a:pt x="264" y="1284"/>
                  </a:lnTo>
                  <a:lnTo>
                    <a:pt x="171" y="1295"/>
                  </a:lnTo>
                  <a:lnTo>
                    <a:pt x="83" y="1312"/>
                  </a:lnTo>
                  <a:lnTo>
                    <a:pt x="0" y="1340"/>
                  </a:lnTo>
                  <a:lnTo>
                    <a:pt x="1" y="1341"/>
                  </a:lnTo>
                  <a:lnTo>
                    <a:pt x="8" y="1350"/>
                  </a:lnTo>
                  <a:lnTo>
                    <a:pt x="20" y="1364"/>
                  </a:lnTo>
                  <a:lnTo>
                    <a:pt x="34" y="1383"/>
                  </a:lnTo>
                  <a:lnTo>
                    <a:pt x="49" y="1403"/>
                  </a:lnTo>
                  <a:lnTo>
                    <a:pt x="66" y="1431"/>
                  </a:lnTo>
                  <a:lnTo>
                    <a:pt x="80" y="1461"/>
                  </a:lnTo>
                  <a:lnTo>
                    <a:pt x="95" y="1494"/>
                  </a:lnTo>
                  <a:lnTo>
                    <a:pt x="106" y="1529"/>
                  </a:lnTo>
                  <a:lnTo>
                    <a:pt x="114" y="1567"/>
                  </a:lnTo>
                  <a:lnTo>
                    <a:pt x="117" y="1606"/>
                  </a:lnTo>
                  <a:lnTo>
                    <a:pt x="117" y="1647"/>
                  </a:lnTo>
                  <a:lnTo>
                    <a:pt x="106" y="1688"/>
                  </a:lnTo>
                  <a:lnTo>
                    <a:pt x="91" y="1731"/>
                  </a:lnTo>
                  <a:lnTo>
                    <a:pt x="66" y="1773"/>
                  </a:lnTo>
                  <a:lnTo>
                    <a:pt x="31" y="1816"/>
                  </a:lnTo>
                  <a:lnTo>
                    <a:pt x="34" y="1824"/>
                  </a:lnTo>
                  <a:lnTo>
                    <a:pt x="47" y="1848"/>
                  </a:lnTo>
                  <a:lnTo>
                    <a:pt x="65" y="1886"/>
                  </a:lnTo>
                  <a:lnTo>
                    <a:pt x="88" y="1936"/>
                  </a:lnTo>
                  <a:lnTo>
                    <a:pt x="115" y="1997"/>
                  </a:lnTo>
                  <a:lnTo>
                    <a:pt x="148" y="2065"/>
                  </a:lnTo>
                  <a:lnTo>
                    <a:pt x="180" y="2138"/>
                  </a:lnTo>
                  <a:lnTo>
                    <a:pt x="216" y="2216"/>
                  </a:lnTo>
                  <a:lnTo>
                    <a:pt x="249" y="2294"/>
                  </a:lnTo>
                  <a:lnTo>
                    <a:pt x="283" y="2374"/>
                  </a:lnTo>
                  <a:lnTo>
                    <a:pt x="314" y="2450"/>
                  </a:lnTo>
                  <a:lnTo>
                    <a:pt x="342" y="2523"/>
                  </a:lnTo>
                  <a:lnTo>
                    <a:pt x="365" y="2586"/>
                  </a:lnTo>
                  <a:lnTo>
                    <a:pt x="384" y="2644"/>
                  </a:lnTo>
                  <a:lnTo>
                    <a:pt x="395" y="2689"/>
                  </a:lnTo>
                  <a:lnTo>
                    <a:pt x="401" y="2723"/>
                  </a:lnTo>
                  <a:lnTo>
                    <a:pt x="413" y="2719"/>
                  </a:lnTo>
                  <a:lnTo>
                    <a:pt x="444" y="2710"/>
                  </a:lnTo>
                  <a:lnTo>
                    <a:pt x="499" y="2697"/>
                  </a:lnTo>
                  <a:lnTo>
                    <a:pt x="570" y="2681"/>
                  </a:lnTo>
                  <a:lnTo>
                    <a:pt x="654" y="2661"/>
                  </a:lnTo>
                  <a:lnTo>
                    <a:pt x="751" y="2642"/>
                  </a:lnTo>
                  <a:lnTo>
                    <a:pt x="859" y="2622"/>
                  </a:lnTo>
                  <a:lnTo>
                    <a:pt x="976" y="2603"/>
                  </a:lnTo>
                  <a:lnTo>
                    <a:pt x="1095" y="2585"/>
                  </a:lnTo>
                  <a:lnTo>
                    <a:pt x="1219" y="2569"/>
                  </a:lnTo>
                  <a:lnTo>
                    <a:pt x="1340" y="2559"/>
                  </a:lnTo>
                  <a:lnTo>
                    <a:pt x="1464" y="2553"/>
                  </a:lnTo>
                  <a:lnTo>
                    <a:pt x="1581" y="2551"/>
                  </a:lnTo>
                  <a:lnTo>
                    <a:pt x="1690" y="2559"/>
                  </a:lnTo>
                  <a:lnTo>
                    <a:pt x="1791" y="2572"/>
                  </a:lnTo>
                  <a:lnTo>
                    <a:pt x="1882" y="2596"/>
                  </a:lnTo>
                  <a:lnTo>
                    <a:pt x="1971" y="2703"/>
                  </a:lnTo>
                  <a:lnTo>
                    <a:pt x="2035" y="2608"/>
                  </a:lnTo>
                  <a:lnTo>
                    <a:pt x="2049" y="2606"/>
                  </a:lnTo>
                  <a:lnTo>
                    <a:pt x="2091" y="2605"/>
                  </a:lnTo>
                  <a:lnTo>
                    <a:pt x="2159" y="2602"/>
                  </a:lnTo>
                  <a:lnTo>
                    <a:pt x="2247" y="2601"/>
                  </a:lnTo>
                  <a:lnTo>
                    <a:pt x="2351" y="2596"/>
                  </a:lnTo>
                  <a:lnTo>
                    <a:pt x="2471" y="2596"/>
                  </a:lnTo>
                  <a:lnTo>
                    <a:pt x="2598" y="2595"/>
                  </a:lnTo>
                  <a:lnTo>
                    <a:pt x="2737" y="2598"/>
                  </a:lnTo>
                  <a:lnTo>
                    <a:pt x="2874" y="2599"/>
                  </a:lnTo>
                  <a:lnTo>
                    <a:pt x="3013" y="2605"/>
                  </a:lnTo>
                  <a:lnTo>
                    <a:pt x="3149" y="2612"/>
                  </a:lnTo>
                  <a:lnTo>
                    <a:pt x="3276" y="2625"/>
                  </a:lnTo>
                  <a:lnTo>
                    <a:pt x="3393" y="2640"/>
                  </a:lnTo>
                  <a:lnTo>
                    <a:pt x="3496" y="2657"/>
                  </a:lnTo>
                  <a:lnTo>
                    <a:pt x="3579" y="2680"/>
                  </a:lnTo>
                  <a:lnTo>
                    <a:pt x="3643" y="2709"/>
                  </a:lnTo>
                  <a:lnTo>
                    <a:pt x="3640" y="2705"/>
                  </a:lnTo>
                  <a:lnTo>
                    <a:pt x="3636" y="2697"/>
                  </a:lnTo>
                  <a:lnTo>
                    <a:pt x="3627" y="2686"/>
                  </a:lnTo>
                  <a:lnTo>
                    <a:pt x="3620" y="2670"/>
                  </a:lnTo>
                  <a:lnTo>
                    <a:pt x="3610" y="2648"/>
                  </a:lnTo>
                  <a:lnTo>
                    <a:pt x="3600" y="2625"/>
                  </a:lnTo>
                  <a:lnTo>
                    <a:pt x="3590" y="2596"/>
                  </a:lnTo>
                  <a:lnTo>
                    <a:pt x="3581" y="2564"/>
                  </a:lnTo>
                  <a:lnTo>
                    <a:pt x="3571" y="2528"/>
                  </a:lnTo>
                  <a:lnTo>
                    <a:pt x="3564" y="2488"/>
                  </a:lnTo>
                  <a:lnTo>
                    <a:pt x="3558" y="2446"/>
                  </a:lnTo>
                  <a:lnTo>
                    <a:pt x="3558" y="2400"/>
                  </a:lnTo>
                  <a:lnTo>
                    <a:pt x="3558" y="2349"/>
                  </a:lnTo>
                  <a:lnTo>
                    <a:pt x="3564" y="2297"/>
                  </a:lnTo>
                  <a:lnTo>
                    <a:pt x="3574" y="2242"/>
                  </a:lnTo>
                  <a:lnTo>
                    <a:pt x="3591" y="2186"/>
                  </a:lnTo>
                  <a:lnTo>
                    <a:pt x="3584" y="2179"/>
                  </a:lnTo>
                  <a:lnTo>
                    <a:pt x="3565" y="2163"/>
                  </a:lnTo>
                  <a:lnTo>
                    <a:pt x="3538" y="2136"/>
                  </a:lnTo>
                  <a:lnTo>
                    <a:pt x="3503" y="2104"/>
                  </a:lnTo>
                  <a:lnTo>
                    <a:pt x="3458" y="2062"/>
                  </a:lnTo>
                  <a:lnTo>
                    <a:pt x="3412" y="2016"/>
                  </a:lnTo>
                  <a:lnTo>
                    <a:pt x="3360" y="1968"/>
                  </a:lnTo>
                  <a:lnTo>
                    <a:pt x="3309" y="1919"/>
                  </a:lnTo>
                  <a:lnTo>
                    <a:pt x="3256" y="1864"/>
                  </a:lnTo>
                  <a:lnTo>
                    <a:pt x="3205" y="1815"/>
                  </a:lnTo>
                  <a:lnTo>
                    <a:pt x="3158" y="1764"/>
                  </a:lnTo>
                  <a:lnTo>
                    <a:pt x="3114" y="1720"/>
                  </a:lnTo>
                  <a:lnTo>
                    <a:pt x="3078" y="1676"/>
                  </a:lnTo>
                  <a:lnTo>
                    <a:pt x="3051" y="1645"/>
                  </a:lnTo>
                  <a:lnTo>
                    <a:pt x="3030" y="1617"/>
                  </a:lnTo>
                  <a:lnTo>
                    <a:pt x="3025" y="1600"/>
                  </a:lnTo>
                  <a:lnTo>
                    <a:pt x="2668" y="1536"/>
                  </a:lnTo>
                  <a:lnTo>
                    <a:pt x="2637" y="1572"/>
                  </a:lnTo>
                  <a:lnTo>
                    <a:pt x="3002" y="1632"/>
                  </a:lnTo>
                  <a:lnTo>
                    <a:pt x="3004" y="1636"/>
                  </a:lnTo>
                  <a:lnTo>
                    <a:pt x="3015" y="1650"/>
                  </a:lnTo>
                  <a:lnTo>
                    <a:pt x="3033" y="1671"/>
                  </a:lnTo>
                  <a:lnTo>
                    <a:pt x="3059" y="1702"/>
                  </a:lnTo>
                  <a:lnTo>
                    <a:pt x="3088" y="1737"/>
                  </a:lnTo>
                  <a:lnTo>
                    <a:pt x="3121" y="1776"/>
                  </a:lnTo>
                  <a:lnTo>
                    <a:pt x="3159" y="1821"/>
                  </a:lnTo>
                  <a:lnTo>
                    <a:pt x="3199" y="1867"/>
                  </a:lnTo>
                  <a:lnTo>
                    <a:pt x="3241" y="1915"/>
                  </a:lnTo>
                  <a:lnTo>
                    <a:pt x="3285" y="1961"/>
                  </a:lnTo>
                  <a:lnTo>
                    <a:pt x="3328" y="2007"/>
                  </a:lnTo>
                  <a:lnTo>
                    <a:pt x="3373" y="2050"/>
                  </a:lnTo>
                  <a:lnTo>
                    <a:pt x="3415" y="2091"/>
                  </a:lnTo>
                  <a:lnTo>
                    <a:pt x="3454" y="2125"/>
                  </a:lnTo>
                  <a:lnTo>
                    <a:pt x="3493" y="2156"/>
                  </a:lnTo>
                  <a:lnTo>
                    <a:pt x="3526" y="2180"/>
                  </a:lnTo>
                  <a:lnTo>
                    <a:pt x="3525" y="2183"/>
                  </a:lnTo>
                  <a:lnTo>
                    <a:pt x="3523" y="2193"/>
                  </a:lnTo>
                  <a:lnTo>
                    <a:pt x="3519" y="2206"/>
                  </a:lnTo>
                  <a:lnTo>
                    <a:pt x="3516" y="2227"/>
                  </a:lnTo>
                  <a:lnTo>
                    <a:pt x="3513" y="2250"/>
                  </a:lnTo>
                  <a:lnTo>
                    <a:pt x="3510" y="2279"/>
                  </a:lnTo>
                  <a:lnTo>
                    <a:pt x="3506" y="2309"/>
                  </a:lnTo>
                  <a:lnTo>
                    <a:pt x="3504" y="2344"/>
                  </a:lnTo>
                  <a:lnTo>
                    <a:pt x="3501" y="2378"/>
                  </a:lnTo>
                  <a:lnTo>
                    <a:pt x="3501" y="2413"/>
                  </a:lnTo>
                  <a:lnTo>
                    <a:pt x="3501" y="2447"/>
                  </a:lnTo>
                  <a:lnTo>
                    <a:pt x="3506" y="2482"/>
                  </a:lnTo>
                  <a:lnTo>
                    <a:pt x="3510" y="2515"/>
                  </a:lnTo>
                  <a:lnTo>
                    <a:pt x="3517" y="2547"/>
                  </a:lnTo>
                  <a:lnTo>
                    <a:pt x="3527" y="2576"/>
                  </a:lnTo>
                  <a:lnTo>
                    <a:pt x="3543" y="2602"/>
                  </a:lnTo>
                  <a:lnTo>
                    <a:pt x="3535" y="2599"/>
                  </a:lnTo>
                  <a:lnTo>
                    <a:pt x="3510" y="2596"/>
                  </a:lnTo>
                  <a:lnTo>
                    <a:pt x="3470" y="2590"/>
                  </a:lnTo>
                  <a:lnTo>
                    <a:pt x="3418" y="2585"/>
                  </a:lnTo>
                  <a:lnTo>
                    <a:pt x="3350" y="2576"/>
                  </a:lnTo>
                  <a:lnTo>
                    <a:pt x="3270" y="2569"/>
                  </a:lnTo>
                  <a:lnTo>
                    <a:pt x="3181" y="2562"/>
                  </a:lnTo>
                  <a:lnTo>
                    <a:pt x="3081" y="2556"/>
                  </a:lnTo>
                  <a:lnTo>
                    <a:pt x="2970" y="2547"/>
                  </a:lnTo>
                  <a:lnTo>
                    <a:pt x="2851" y="2543"/>
                  </a:lnTo>
                  <a:lnTo>
                    <a:pt x="2727" y="2538"/>
                  </a:lnTo>
                  <a:lnTo>
                    <a:pt x="2597" y="2537"/>
                  </a:lnTo>
                  <a:lnTo>
                    <a:pt x="2460" y="2536"/>
                  </a:lnTo>
                  <a:lnTo>
                    <a:pt x="2321" y="2540"/>
                  </a:lnTo>
                  <a:lnTo>
                    <a:pt x="2175" y="2546"/>
                  </a:lnTo>
                  <a:lnTo>
                    <a:pt x="2031" y="2556"/>
                  </a:lnTo>
                  <a:lnTo>
                    <a:pt x="1951" y="2235"/>
                  </a:lnTo>
                  <a:lnTo>
                    <a:pt x="1873" y="2238"/>
                  </a:lnTo>
                  <a:lnTo>
                    <a:pt x="1882" y="2305"/>
                  </a:lnTo>
                  <a:lnTo>
                    <a:pt x="1853" y="2300"/>
                  </a:lnTo>
                  <a:lnTo>
                    <a:pt x="1827" y="2296"/>
                  </a:lnTo>
                  <a:lnTo>
                    <a:pt x="1798" y="2292"/>
                  </a:lnTo>
                  <a:lnTo>
                    <a:pt x="1771" y="2289"/>
                  </a:lnTo>
                  <a:lnTo>
                    <a:pt x="1743" y="2286"/>
                  </a:lnTo>
                  <a:lnTo>
                    <a:pt x="1716" y="2283"/>
                  </a:lnTo>
                  <a:lnTo>
                    <a:pt x="1688" y="2279"/>
                  </a:lnTo>
                  <a:lnTo>
                    <a:pt x="1662" y="2276"/>
                  </a:lnTo>
                  <a:lnTo>
                    <a:pt x="1633" y="2271"/>
                  </a:lnTo>
                  <a:lnTo>
                    <a:pt x="1606" y="2267"/>
                  </a:lnTo>
                  <a:lnTo>
                    <a:pt x="1579" y="2263"/>
                  </a:lnTo>
                  <a:lnTo>
                    <a:pt x="1551" y="2260"/>
                  </a:lnTo>
                  <a:lnTo>
                    <a:pt x="1522" y="2255"/>
                  </a:lnTo>
                  <a:lnTo>
                    <a:pt x="1498" y="2253"/>
                  </a:lnTo>
                  <a:lnTo>
                    <a:pt x="1469" y="2250"/>
                  </a:lnTo>
                  <a:lnTo>
                    <a:pt x="1443" y="2247"/>
                  </a:lnTo>
                  <a:lnTo>
                    <a:pt x="1879" y="2356"/>
                  </a:lnTo>
                  <a:lnTo>
                    <a:pt x="1876" y="2394"/>
                  </a:lnTo>
                  <a:lnTo>
                    <a:pt x="1407" y="2331"/>
                  </a:lnTo>
                  <a:lnTo>
                    <a:pt x="1870" y="2452"/>
                  </a:lnTo>
                  <a:lnTo>
                    <a:pt x="1870" y="2478"/>
                  </a:lnTo>
                  <a:lnTo>
                    <a:pt x="1397" y="2432"/>
                  </a:lnTo>
                  <a:lnTo>
                    <a:pt x="1862" y="2524"/>
                  </a:lnTo>
                  <a:lnTo>
                    <a:pt x="1865" y="2553"/>
                  </a:lnTo>
                  <a:lnTo>
                    <a:pt x="1857" y="2550"/>
                  </a:lnTo>
                  <a:lnTo>
                    <a:pt x="1839" y="2547"/>
                  </a:lnTo>
                  <a:lnTo>
                    <a:pt x="1807" y="2541"/>
                  </a:lnTo>
                  <a:lnTo>
                    <a:pt x="1763" y="2536"/>
                  </a:lnTo>
                  <a:lnTo>
                    <a:pt x="1707" y="2528"/>
                  </a:lnTo>
                  <a:lnTo>
                    <a:pt x="1642" y="2523"/>
                  </a:lnTo>
                  <a:lnTo>
                    <a:pt x="1566" y="2517"/>
                  </a:lnTo>
                  <a:lnTo>
                    <a:pt x="1480" y="2515"/>
                  </a:lnTo>
                  <a:lnTo>
                    <a:pt x="1382" y="2514"/>
                  </a:lnTo>
                  <a:lnTo>
                    <a:pt x="1277" y="2517"/>
                  </a:lnTo>
                  <a:lnTo>
                    <a:pt x="1162" y="2523"/>
                  </a:lnTo>
                  <a:lnTo>
                    <a:pt x="1040" y="2536"/>
                  </a:lnTo>
                  <a:lnTo>
                    <a:pt x="908" y="2553"/>
                  </a:lnTo>
                  <a:lnTo>
                    <a:pt x="770" y="2575"/>
                  </a:lnTo>
                  <a:lnTo>
                    <a:pt x="622" y="2603"/>
                  </a:lnTo>
                  <a:lnTo>
                    <a:pt x="470" y="2642"/>
                  </a:lnTo>
                  <a:lnTo>
                    <a:pt x="67" y="1841"/>
                  </a:lnTo>
                  <a:lnTo>
                    <a:pt x="67" y="1838"/>
                  </a:lnTo>
                  <a:lnTo>
                    <a:pt x="70" y="1835"/>
                  </a:lnTo>
                  <a:lnTo>
                    <a:pt x="75" y="1828"/>
                  </a:lnTo>
                  <a:lnTo>
                    <a:pt x="82" y="1819"/>
                  </a:lnTo>
                  <a:lnTo>
                    <a:pt x="89" y="1806"/>
                  </a:lnTo>
                  <a:lnTo>
                    <a:pt x="98" y="1795"/>
                  </a:lnTo>
                  <a:lnTo>
                    <a:pt x="108" y="1779"/>
                  </a:lnTo>
                  <a:lnTo>
                    <a:pt x="118" y="1763"/>
                  </a:lnTo>
                  <a:lnTo>
                    <a:pt x="127" y="1743"/>
                  </a:lnTo>
                  <a:lnTo>
                    <a:pt x="137" y="1725"/>
                  </a:lnTo>
                  <a:lnTo>
                    <a:pt x="144" y="1704"/>
                  </a:lnTo>
                  <a:lnTo>
                    <a:pt x="153" y="1682"/>
                  </a:lnTo>
                  <a:lnTo>
                    <a:pt x="157" y="1659"/>
                  </a:lnTo>
                  <a:lnTo>
                    <a:pt x="161" y="1637"/>
                  </a:lnTo>
                  <a:lnTo>
                    <a:pt x="164" y="1614"/>
                  </a:lnTo>
                  <a:lnTo>
                    <a:pt x="166" y="1591"/>
                  </a:lnTo>
                  <a:lnTo>
                    <a:pt x="167" y="1597"/>
                  </a:lnTo>
                  <a:lnTo>
                    <a:pt x="179" y="1617"/>
                  </a:lnTo>
                  <a:lnTo>
                    <a:pt x="195" y="1647"/>
                  </a:lnTo>
                  <a:lnTo>
                    <a:pt x="218" y="1688"/>
                  </a:lnTo>
                  <a:lnTo>
                    <a:pt x="244" y="1736"/>
                  </a:lnTo>
                  <a:lnTo>
                    <a:pt x="273" y="1790"/>
                  </a:lnTo>
                  <a:lnTo>
                    <a:pt x="303" y="1847"/>
                  </a:lnTo>
                  <a:lnTo>
                    <a:pt x="336" y="1910"/>
                  </a:lnTo>
                  <a:lnTo>
                    <a:pt x="368" y="1970"/>
                  </a:lnTo>
                  <a:lnTo>
                    <a:pt x="400" y="2030"/>
                  </a:lnTo>
                  <a:lnTo>
                    <a:pt x="427" y="2088"/>
                  </a:lnTo>
                  <a:lnTo>
                    <a:pt x="455" y="2141"/>
                  </a:lnTo>
                  <a:lnTo>
                    <a:pt x="476" y="2189"/>
                  </a:lnTo>
                  <a:lnTo>
                    <a:pt x="495" y="2227"/>
                  </a:lnTo>
                  <a:lnTo>
                    <a:pt x="505" y="2257"/>
                  </a:lnTo>
                  <a:lnTo>
                    <a:pt x="509" y="2276"/>
                  </a:lnTo>
                  <a:lnTo>
                    <a:pt x="560" y="2205"/>
                  </a:lnTo>
                  <a:lnTo>
                    <a:pt x="556" y="2198"/>
                  </a:lnTo>
                  <a:lnTo>
                    <a:pt x="546" y="2176"/>
                  </a:lnTo>
                  <a:lnTo>
                    <a:pt x="528" y="2141"/>
                  </a:lnTo>
                  <a:lnTo>
                    <a:pt x="507" y="2099"/>
                  </a:lnTo>
                  <a:lnTo>
                    <a:pt x="481" y="2045"/>
                  </a:lnTo>
                  <a:lnTo>
                    <a:pt x="452" y="1985"/>
                  </a:lnTo>
                  <a:lnTo>
                    <a:pt x="417" y="1920"/>
                  </a:lnTo>
                  <a:lnTo>
                    <a:pt x="384" y="1853"/>
                  </a:lnTo>
                  <a:lnTo>
                    <a:pt x="345" y="1782"/>
                  </a:lnTo>
                  <a:lnTo>
                    <a:pt x="309" y="1711"/>
                  </a:lnTo>
                  <a:lnTo>
                    <a:pt x="270" y="1642"/>
                  </a:lnTo>
                  <a:lnTo>
                    <a:pt x="234" y="1577"/>
                  </a:lnTo>
                  <a:lnTo>
                    <a:pt x="195" y="1516"/>
                  </a:lnTo>
                  <a:lnTo>
                    <a:pt x="161" y="1463"/>
                  </a:lnTo>
                  <a:lnTo>
                    <a:pt x="131" y="1416"/>
                  </a:lnTo>
                  <a:lnTo>
                    <a:pt x="104" y="1383"/>
                  </a:lnTo>
                  <a:lnTo>
                    <a:pt x="106" y="1380"/>
                  </a:lnTo>
                  <a:lnTo>
                    <a:pt x="118" y="1377"/>
                  </a:lnTo>
                  <a:lnTo>
                    <a:pt x="137" y="1370"/>
                  </a:lnTo>
                  <a:lnTo>
                    <a:pt x="164" y="1363"/>
                  </a:lnTo>
                  <a:lnTo>
                    <a:pt x="197" y="1354"/>
                  </a:lnTo>
                  <a:lnTo>
                    <a:pt x="241" y="1347"/>
                  </a:lnTo>
                  <a:lnTo>
                    <a:pt x="291" y="1340"/>
                  </a:lnTo>
                  <a:lnTo>
                    <a:pt x="352" y="1336"/>
                  </a:lnTo>
                  <a:lnTo>
                    <a:pt x="420" y="1330"/>
                  </a:lnTo>
                  <a:lnTo>
                    <a:pt x="498" y="1330"/>
                  </a:lnTo>
                  <a:lnTo>
                    <a:pt x="583" y="1331"/>
                  </a:lnTo>
                  <a:lnTo>
                    <a:pt x="679" y="1338"/>
                  </a:lnTo>
                  <a:lnTo>
                    <a:pt x="784" y="1349"/>
                  </a:lnTo>
                  <a:lnTo>
                    <a:pt x="900" y="1364"/>
                  </a:lnTo>
                  <a:lnTo>
                    <a:pt x="1024" y="1386"/>
                  </a:lnTo>
                  <a:lnTo>
                    <a:pt x="1161" y="1415"/>
                  </a:lnTo>
                  <a:lnTo>
                    <a:pt x="1167" y="1421"/>
                  </a:lnTo>
                  <a:lnTo>
                    <a:pt x="1186" y="1441"/>
                  </a:lnTo>
                  <a:lnTo>
                    <a:pt x="1217" y="1470"/>
                  </a:lnTo>
                  <a:lnTo>
                    <a:pt x="1258" y="1510"/>
                  </a:lnTo>
                  <a:lnTo>
                    <a:pt x="1305" y="1557"/>
                  </a:lnTo>
                  <a:lnTo>
                    <a:pt x="1360" y="1611"/>
                  </a:lnTo>
                  <a:lnTo>
                    <a:pt x="1417" y="1669"/>
                  </a:lnTo>
                  <a:lnTo>
                    <a:pt x="1480" y="1734"/>
                  </a:lnTo>
                  <a:lnTo>
                    <a:pt x="1541" y="1798"/>
                  </a:lnTo>
                  <a:lnTo>
                    <a:pt x="1602" y="1863"/>
                  </a:lnTo>
                  <a:lnTo>
                    <a:pt x="1659" y="1926"/>
                  </a:lnTo>
                  <a:lnTo>
                    <a:pt x="1713" y="1991"/>
                  </a:lnTo>
                  <a:lnTo>
                    <a:pt x="1759" y="2047"/>
                  </a:lnTo>
                  <a:lnTo>
                    <a:pt x="1798" y="2102"/>
                  </a:lnTo>
                  <a:lnTo>
                    <a:pt x="1828" y="2149"/>
                  </a:lnTo>
                  <a:lnTo>
                    <a:pt x="1846" y="2189"/>
                  </a:lnTo>
                  <a:lnTo>
                    <a:pt x="1846" y="2186"/>
                  </a:lnTo>
                  <a:lnTo>
                    <a:pt x="1849" y="2180"/>
                  </a:lnTo>
                  <a:lnTo>
                    <a:pt x="1853" y="2167"/>
                  </a:lnTo>
                  <a:lnTo>
                    <a:pt x="1859" y="2156"/>
                  </a:lnTo>
                  <a:lnTo>
                    <a:pt x="1863" y="2141"/>
                  </a:lnTo>
                  <a:lnTo>
                    <a:pt x="1867" y="2131"/>
                  </a:lnTo>
                  <a:lnTo>
                    <a:pt x="1870" y="2123"/>
                  </a:lnTo>
                  <a:lnTo>
                    <a:pt x="1873" y="2120"/>
                  </a:lnTo>
                  <a:lnTo>
                    <a:pt x="1869" y="2114"/>
                  </a:lnTo>
                  <a:lnTo>
                    <a:pt x="1857" y="2101"/>
                  </a:lnTo>
                  <a:lnTo>
                    <a:pt x="1840" y="2076"/>
                  </a:lnTo>
                  <a:lnTo>
                    <a:pt x="1817" y="2046"/>
                  </a:lnTo>
                  <a:lnTo>
                    <a:pt x="1785" y="2008"/>
                  </a:lnTo>
                  <a:lnTo>
                    <a:pt x="1750" y="1965"/>
                  </a:lnTo>
                  <a:lnTo>
                    <a:pt x="1709" y="1916"/>
                  </a:lnTo>
                  <a:lnTo>
                    <a:pt x="1665" y="1864"/>
                  </a:lnTo>
                  <a:lnTo>
                    <a:pt x="1613" y="1806"/>
                  </a:lnTo>
                  <a:lnTo>
                    <a:pt x="1561" y="1747"/>
                  </a:lnTo>
                  <a:lnTo>
                    <a:pt x="1505" y="1686"/>
                  </a:lnTo>
                  <a:lnTo>
                    <a:pt x="1444" y="1626"/>
                  </a:lnTo>
                  <a:lnTo>
                    <a:pt x="1381" y="1562"/>
                  </a:lnTo>
                  <a:lnTo>
                    <a:pt x="1317" y="1500"/>
                  </a:lnTo>
                  <a:lnTo>
                    <a:pt x="1251" y="1440"/>
                  </a:lnTo>
                  <a:lnTo>
                    <a:pt x="1183" y="1383"/>
                  </a:lnTo>
                  <a:lnTo>
                    <a:pt x="1181" y="1376"/>
                  </a:lnTo>
                  <a:lnTo>
                    <a:pt x="1181" y="1360"/>
                  </a:lnTo>
                  <a:lnTo>
                    <a:pt x="1180" y="1331"/>
                  </a:lnTo>
                  <a:lnTo>
                    <a:pt x="1180" y="1295"/>
                  </a:lnTo>
                  <a:lnTo>
                    <a:pt x="1175" y="1246"/>
                  </a:lnTo>
                  <a:lnTo>
                    <a:pt x="1171" y="1188"/>
                  </a:lnTo>
                  <a:lnTo>
                    <a:pt x="1164" y="1119"/>
                  </a:lnTo>
                  <a:lnTo>
                    <a:pt x="1154" y="1044"/>
                  </a:lnTo>
                  <a:lnTo>
                    <a:pt x="1136" y="957"/>
                  </a:lnTo>
                  <a:lnTo>
                    <a:pt x="1118" y="863"/>
                  </a:lnTo>
                  <a:lnTo>
                    <a:pt x="1093" y="759"/>
                  </a:lnTo>
                  <a:lnTo>
                    <a:pt x="1066" y="650"/>
                  </a:lnTo>
                  <a:lnTo>
                    <a:pt x="1030" y="530"/>
                  </a:lnTo>
                  <a:lnTo>
                    <a:pt x="989" y="403"/>
                  </a:lnTo>
                  <a:lnTo>
                    <a:pt x="940" y="268"/>
                  </a:lnTo>
                  <a:lnTo>
                    <a:pt x="887" y="128"/>
                  </a:lnTo>
                  <a:lnTo>
                    <a:pt x="1865" y="811"/>
                  </a:lnTo>
                  <a:lnTo>
                    <a:pt x="1899" y="777"/>
                  </a:lnTo>
                  <a:lnTo>
                    <a:pt x="1899" y="77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958" y="2466"/>
              <a:ext cx="1611" cy="931"/>
            </a:xfrm>
            <a:custGeom>
              <a:avLst/>
              <a:gdLst/>
              <a:ahLst/>
              <a:cxnLst>
                <a:cxn ang="0">
                  <a:pos x="119" y="1842"/>
                </a:cxn>
                <a:cxn ang="0">
                  <a:pos x="149" y="1770"/>
                </a:cxn>
                <a:cxn ang="0">
                  <a:pos x="185" y="1617"/>
                </a:cxn>
                <a:cxn ang="0">
                  <a:pos x="218" y="1422"/>
                </a:cxn>
                <a:cxn ang="0">
                  <a:pos x="402" y="1353"/>
                </a:cxn>
                <a:cxn ang="0">
                  <a:pos x="760" y="1285"/>
                </a:cxn>
                <a:cxn ang="0">
                  <a:pos x="1211" y="1325"/>
                </a:cxn>
                <a:cxn ang="0">
                  <a:pos x="1571" y="1484"/>
                </a:cxn>
                <a:cxn ang="0">
                  <a:pos x="1771" y="1390"/>
                </a:cxn>
                <a:cxn ang="0">
                  <a:pos x="2185" y="1280"/>
                </a:cxn>
                <a:cxn ang="0">
                  <a:pos x="2734" y="1275"/>
                </a:cxn>
                <a:cxn ang="0">
                  <a:pos x="3186" y="1444"/>
                </a:cxn>
                <a:cxn ang="0">
                  <a:pos x="2670" y="1498"/>
                </a:cxn>
                <a:cxn ang="0">
                  <a:pos x="3167" y="1669"/>
                </a:cxn>
                <a:cxn ang="0">
                  <a:pos x="3219" y="1754"/>
                </a:cxn>
                <a:cxn ang="0">
                  <a:pos x="3213" y="1366"/>
                </a:cxn>
                <a:cxn ang="0">
                  <a:pos x="3028" y="1283"/>
                </a:cxn>
                <a:cxn ang="0">
                  <a:pos x="2638" y="1194"/>
                </a:cxn>
                <a:cxn ang="0">
                  <a:pos x="2083" y="1220"/>
                </a:cxn>
                <a:cxn ang="0">
                  <a:pos x="1592" y="1389"/>
                </a:cxn>
                <a:cxn ang="0">
                  <a:pos x="1699" y="1228"/>
                </a:cxn>
                <a:cxn ang="0">
                  <a:pos x="1979" y="970"/>
                </a:cxn>
                <a:cxn ang="0">
                  <a:pos x="2469" y="750"/>
                </a:cxn>
                <a:cxn ang="0">
                  <a:pos x="2098" y="0"/>
                </a:cxn>
                <a:cxn ang="0">
                  <a:pos x="2043" y="41"/>
                </a:cxn>
                <a:cxn ang="0">
                  <a:pos x="1903" y="161"/>
                </a:cxn>
                <a:cxn ang="0">
                  <a:pos x="1715" y="335"/>
                </a:cxn>
                <a:cxn ang="0">
                  <a:pos x="1519" y="542"/>
                </a:cxn>
                <a:cxn ang="0">
                  <a:pos x="1571" y="555"/>
                </a:cxn>
                <a:cxn ang="0">
                  <a:pos x="1692" y="418"/>
                </a:cxn>
                <a:cxn ang="0">
                  <a:pos x="1862" y="245"/>
                </a:cxn>
                <a:cxn ang="0">
                  <a:pos x="2034" y="99"/>
                </a:cxn>
                <a:cxn ang="0">
                  <a:pos x="2806" y="619"/>
                </a:cxn>
                <a:cxn ang="0">
                  <a:pos x="2588" y="629"/>
                </a:cxn>
                <a:cxn ang="0">
                  <a:pos x="2224" y="742"/>
                </a:cxn>
                <a:cxn ang="0">
                  <a:pos x="1782" y="1048"/>
                </a:cxn>
                <a:cxn ang="0">
                  <a:pos x="1503" y="1370"/>
                </a:cxn>
                <a:cxn ang="0">
                  <a:pos x="1352" y="1299"/>
                </a:cxn>
                <a:cxn ang="0">
                  <a:pos x="1038" y="1224"/>
                </a:cxn>
                <a:cxn ang="0">
                  <a:pos x="585" y="1243"/>
                </a:cxn>
                <a:cxn ang="0">
                  <a:pos x="163" y="1452"/>
                </a:cxn>
                <a:cxn ang="0">
                  <a:pos x="161" y="1490"/>
                </a:cxn>
                <a:cxn ang="0">
                  <a:pos x="153" y="1533"/>
                </a:cxn>
                <a:cxn ang="0">
                  <a:pos x="104" y="1698"/>
                </a:cxn>
                <a:cxn ang="0">
                  <a:pos x="103" y="1725"/>
                </a:cxn>
                <a:cxn ang="0">
                  <a:pos x="77" y="1770"/>
                </a:cxn>
                <a:cxn ang="0">
                  <a:pos x="64" y="1805"/>
                </a:cxn>
                <a:cxn ang="0">
                  <a:pos x="96" y="1851"/>
                </a:cxn>
              </a:cxnLst>
              <a:rect l="0" t="0" r="r" b="b"/>
              <a:pathLst>
                <a:path w="3222" h="1862">
                  <a:moveTo>
                    <a:pt x="104" y="1862"/>
                  </a:moveTo>
                  <a:lnTo>
                    <a:pt x="106" y="1859"/>
                  </a:lnTo>
                  <a:lnTo>
                    <a:pt x="114" y="1849"/>
                  </a:lnTo>
                  <a:lnTo>
                    <a:pt x="119" y="1842"/>
                  </a:lnTo>
                  <a:lnTo>
                    <a:pt x="126" y="1831"/>
                  </a:lnTo>
                  <a:lnTo>
                    <a:pt x="135" y="1815"/>
                  </a:lnTo>
                  <a:lnTo>
                    <a:pt x="143" y="1796"/>
                  </a:lnTo>
                  <a:lnTo>
                    <a:pt x="149" y="1770"/>
                  </a:lnTo>
                  <a:lnTo>
                    <a:pt x="158" y="1741"/>
                  </a:lnTo>
                  <a:lnTo>
                    <a:pt x="166" y="1705"/>
                  </a:lnTo>
                  <a:lnTo>
                    <a:pt x="176" y="1664"/>
                  </a:lnTo>
                  <a:lnTo>
                    <a:pt x="185" y="1617"/>
                  </a:lnTo>
                  <a:lnTo>
                    <a:pt x="194" y="1562"/>
                  </a:lnTo>
                  <a:lnTo>
                    <a:pt x="202" y="1498"/>
                  </a:lnTo>
                  <a:lnTo>
                    <a:pt x="211" y="1429"/>
                  </a:lnTo>
                  <a:lnTo>
                    <a:pt x="218" y="1422"/>
                  </a:lnTo>
                  <a:lnTo>
                    <a:pt x="243" y="1410"/>
                  </a:lnTo>
                  <a:lnTo>
                    <a:pt x="283" y="1393"/>
                  </a:lnTo>
                  <a:lnTo>
                    <a:pt x="337" y="1374"/>
                  </a:lnTo>
                  <a:lnTo>
                    <a:pt x="402" y="1353"/>
                  </a:lnTo>
                  <a:lnTo>
                    <a:pt x="480" y="1331"/>
                  </a:lnTo>
                  <a:lnTo>
                    <a:pt x="565" y="1311"/>
                  </a:lnTo>
                  <a:lnTo>
                    <a:pt x="659" y="1298"/>
                  </a:lnTo>
                  <a:lnTo>
                    <a:pt x="760" y="1285"/>
                  </a:lnTo>
                  <a:lnTo>
                    <a:pt x="868" y="1282"/>
                  </a:lnTo>
                  <a:lnTo>
                    <a:pt x="980" y="1286"/>
                  </a:lnTo>
                  <a:lnTo>
                    <a:pt x="1095" y="1302"/>
                  </a:lnTo>
                  <a:lnTo>
                    <a:pt x="1211" y="1325"/>
                  </a:lnTo>
                  <a:lnTo>
                    <a:pt x="1328" y="1366"/>
                  </a:lnTo>
                  <a:lnTo>
                    <a:pt x="1445" y="1419"/>
                  </a:lnTo>
                  <a:lnTo>
                    <a:pt x="1562" y="1490"/>
                  </a:lnTo>
                  <a:lnTo>
                    <a:pt x="1571" y="1484"/>
                  </a:lnTo>
                  <a:lnTo>
                    <a:pt x="1597" y="1471"/>
                  </a:lnTo>
                  <a:lnTo>
                    <a:pt x="1640" y="1448"/>
                  </a:lnTo>
                  <a:lnTo>
                    <a:pt x="1699" y="1422"/>
                  </a:lnTo>
                  <a:lnTo>
                    <a:pt x="1771" y="1390"/>
                  </a:lnTo>
                  <a:lnTo>
                    <a:pt x="1860" y="1361"/>
                  </a:lnTo>
                  <a:lnTo>
                    <a:pt x="1956" y="1331"/>
                  </a:lnTo>
                  <a:lnTo>
                    <a:pt x="2068" y="1303"/>
                  </a:lnTo>
                  <a:lnTo>
                    <a:pt x="2185" y="1280"/>
                  </a:lnTo>
                  <a:lnTo>
                    <a:pt x="2313" y="1264"/>
                  </a:lnTo>
                  <a:lnTo>
                    <a:pt x="2448" y="1256"/>
                  </a:lnTo>
                  <a:lnTo>
                    <a:pt x="2588" y="1260"/>
                  </a:lnTo>
                  <a:lnTo>
                    <a:pt x="2734" y="1275"/>
                  </a:lnTo>
                  <a:lnTo>
                    <a:pt x="2884" y="1303"/>
                  </a:lnTo>
                  <a:lnTo>
                    <a:pt x="3037" y="1351"/>
                  </a:lnTo>
                  <a:lnTo>
                    <a:pt x="3192" y="1418"/>
                  </a:lnTo>
                  <a:lnTo>
                    <a:pt x="3186" y="1444"/>
                  </a:lnTo>
                  <a:lnTo>
                    <a:pt x="2656" y="1397"/>
                  </a:lnTo>
                  <a:lnTo>
                    <a:pt x="3171" y="1496"/>
                  </a:lnTo>
                  <a:lnTo>
                    <a:pt x="3171" y="1522"/>
                  </a:lnTo>
                  <a:lnTo>
                    <a:pt x="2670" y="1498"/>
                  </a:lnTo>
                  <a:lnTo>
                    <a:pt x="3171" y="1575"/>
                  </a:lnTo>
                  <a:lnTo>
                    <a:pt x="3164" y="1620"/>
                  </a:lnTo>
                  <a:lnTo>
                    <a:pt x="2708" y="1594"/>
                  </a:lnTo>
                  <a:lnTo>
                    <a:pt x="3167" y="1669"/>
                  </a:lnTo>
                  <a:lnTo>
                    <a:pt x="3171" y="1703"/>
                  </a:lnTo>
                  <a:lnTo>
                    <a:pt x="2745" y="1666"/>
                  </a:lnTo>
                  <a:lnTo>
                    <a:pt x="3192" y="1755"/>
                  </a:lnTo>
                  <a:lnTo>
                    <a:pt x="3219" y="1754"/>
                  </a:lnTo>
                  <a:lnTo>
                    <a:pt x="3197" y="1620"/>
                  </a:lnTo>
                  <a:lnTo>
                    <a:pt x="3213" y="1429"/>
                  </a:lnTo>
                  <a:lnTo>
                    <a:pt x="3222" y="1371"/>
                  </a:lnTo>
                  <a:lnTo>
                    <a:pt x="3213" y="1366"/>
                  </a:lnTo>
                  <a:lnTo>
                    <a:pt x="3189" y="1353"/>
                  </a:lnTo>
                  <a:lnTo>
                    <a:pt x="3150" y="1332"/>
                  </a:lnTo>
                  <a:lnTo>
                    <a:pt x="3096" y="1309"/>
                  </a:lnTo>
                  <a:lnTo>
                    <a:pt x="3028" y="1283"/>
                  </a:lnTo>
                  <a:lnTo>
                    <a:pt x="2949" y="1256"/>
                  </a:lnTo>
                  <a:lnTo>
                    <a:pt x="2856" y="1230"/>
                  </a:lnTo>
                  <a:lnTo>
                    <a:pt x="2754" y="1210"/>
                  </a:lnTo>
                  <a:lnTo>
                    <a:pt x="2638" y="1194"/>
                  </a:lnTo>
                  <a:lnTo>
                    <a:pt x="2513" y="1185"/>
                  </a:lnTo>
                  <a:lnTo>
                    <a:pt x="2378" y="1185"/>
                  </a:lnTo>
                  <a:lnTo>
                    <a:pt x="2237" y="1197"/>
                  </a:lnTo>
                  <a:lnTo>
                    <a:pt x="2083" y="1220"/>
                  </a:lnTo>
                  <a:lnTo>
                    <a:pt x="1925" y="1262"/>
                  </a:lnTo>
                  <a:lnTo>
                    <a:pt x="1758" y="1318"/>
                  </a:lnTo>
                  <a:lnTo>
                    <a:pt x="1589" y="1396"/>
                  </a:lnTo>
                  <a:lnTo>
                    <a:pt x="1592" y="1389"/>
                  </a:lnTo>
                  <a:lnTo>
                    <a:pt x="1605" y="1366"/>
                  </a:lnTo>
                  <a:lnTo>
                    <a:pt x="1627" y="1328"/>
                  </a:lnTo>
                  <a:lnTo>
                    <a:pt x="1659" y="1285"/>
                  </a:lnTo>
                  <a:lnTo>
                    <a:pt x="1699" y="1228"/>
                  </a:lnTo>
                  <a:lnTo>
                    <a:pt x="1751" y="1169"/>
                  </a:lnTo>
                  <a:lnTo>
                    <a:pt x="1816" y="1104"/>
                  </a:lnTo>
                  <a:lnTo>
                    <a:pt x="1893" y="1038"/>
                  </a:lnTo>
                  <a:lnTo>
                    <a:pt x="1979" y="970"/>
                  </a:lnTo>
                  <a:lnTo>
                    <a:pt x="2082" y="908"/>
                  </a:lnTo>
                  <a:lnTo>
                    <a:pt x="2196" y="847"/>
                  </a:lnTo>
                  <a:lnTo>
                    <a:pt x="2326" y="795"/>
                  </a:lnTo>
                  <a:lnTo>
                    <a:pt x="2469" y="750"/>
                  </a:lnTo>
                  <a:lnTo>
                    <a:pt x="2628" y="717"/>
                  </a:lnTo>
                  <a:lnTo>
                    <a:pt x="2803" y="696"/>
                  </a:lnTo>
                  <a:lnTo>
                    <a:pt x="2996" y="690"/>
                  </a:lnTo>
                  <a:lnTo>
                    <a:pt x="2098" y="0"/>
                  </a:lnTo>
                  <a:lnTo>
                    <a:pt x="2094" y="1"/>
                  </a:lnTo>
                  <a:lnTo>
                    <a:pt x="2082" y="10"/>
                  </a:lnTo>
                  <a:lnTo>
                    <a:pt x="2065" y="24"/>
                  </a:lnTo>
                  <a:lnTo>
                    <a:pt x="2043" y="41"/>
                  </a:lnTo>
                  <a:lnTo>
                    <a:pt x="2013" y="65"/>
                  </a:lnTo>
                  <a:lnTo>
                    <a:pt x="1981" y="93"/>
                  </a:lnTo>
                  <a:lnTo>
                    <a:pt x="1942" y="125"/>
                  </a:lnTo>
                  <a:lnTo>
                    <a:pt x="1903" y="161"/>
                  </a:lnTo>
                  <a:lnTo>
                    <a:pt x="1857" y="200"/>
                  </a:lnTo>
                  <a:lnTo>
                    <a:pt x="1812" y="242"/>
                  </a:lnTo>
                  <a:lnTo>
                    <a:pt x="1763" y="287"/>
                  </a:lnTo>
                  <a:lnTo>
                    <a:pt x="1715" y="335"/>
                  </a:lnTo>
                  <a:lnTo>
                    <a:pt x="1664" y="384"/>
                  </a:lnTo>
                  <a:lnTo>
                    <a:pt x="1615" y="434"/>
                  </a:lnTo>
                  <a:lnTo>
                    <a:pt x="1566" y="486"/>
                  </a:lnTo>
                  <a:lnTo>
                    <a:pt x="1519" y="542"/>
                  </a:lnTo>
                  <a:lnTo>
                    <a:pt x="1539" y="594"/>
                  </a:lnTo>
                  <a:lnTo>
                    <a:pt x="1542" y="589"/>
                  </a:lnTo>
                  <a:lnTo>
                    <a:pt x="1553" y="577"/>
                  </a:lnTo>
                  <a:lnTo>
                    <a:pt x="1571" y="555"/>
                  </a:lnTo>
                  <a:lnTo>
                    <a:pt x="1594" y="528"/>
                  </a:lnTo>
                  <a:lnTo>
                    <a:pt x="1623" y="495"/>
                  </a:lnTo>
                  <a:lnTo>
                    <a:pt x="1656" y="459"/>
                  </a:lnTo>
                  <a:lnTo>
                    <a:pt x="1692" y="418"/>
                  </a:lnTo>
                  <a:lnTo>
                    <a:pt x="1734" y="378"/>
                  </a:lnTo>
                  <a:lnTo>
                    <a:pt x="1774" y="332"/>
                  </a:lnTo>
                  <a:lnTo>
                    <a:pt x="1819" y="288"/>
                  </a:lnTo>
                  <a:lnTo>
                    <a:pt x="1862" y="245"/>
                  </a:lnTo>
                  <a:lnTo>
                    <a:pt x="1909" y="205"/>
                  </a:lnTo>
                  <a:lnTo>
                    <a:pt x="1951" y="164"/>
                  </a:lnTo>
                  <a:lnTo>
                    <a:pt x="1994" y="128"/>
                  </a:lnTo>
                  <a:lnTo>
                    <a:pt x="2034" y="99"/>
                  </a:lnTo>
                  <a:lnTo>
                    <a:pt x="2073" y="75"/>
                  </a:lnTo>
                  <a:lnTo>
                    <a:pt x="2836" y="623"/>
                  </a:lnTo>
                  <a:lnTo>
                    <a:pt x="2829" y="620"/>
                  </a:lnTo>
                  <a:lnTo>
                    <a:pt x="2806" y="619"/>
                  </a:lnTo>
                  <a:lnTo>
                    <a:pt x="2768" y="616"/>
                  </a:lnTo>
                  <a:lnTo>
                    <a:pt x="2721" y="618"/>
                  </a:lnTo>
                  <a:lnTo>
                    <a:pt x="2658" y="620"/>
                  </a:lnTo>
                  <a:lnTo>
                    <a:pt x="2588" y="629"/>
                  </a:lnTo>
                  <a:lnTo>
                    <a:pt x="2507" y="644"/>
                  </a:lnTo>
                  <a:lnTo>
                    <a:pt x="2420" y="667"/>
                  </a:lnTo>
                  <a:lnTo>
                    <a:pt x="2325" y="697"/>
                  </a:lnTo>
                  <a:lnTo>
                    <a:pt x="2224" y="742"/>
                  </a:lnTo>
                  <a:lnTo>
                    <a:pt x="2118" y="795"/>
                  </a:lnTo>
                  <a:lnTo>
                    <a:pt x="2008" y="864"/>
                  </a:lnTo>
                  <a:lnTo>
                    <a:pt x="1896" y="947"/>
                  </a:lnTo>
                  <a:lnTo>
                    <a:pt x="1782" y="1048"/>
                  </a:lnTo>
                  <a:lnTo>
                    <a:pt x="1667" y="1165"/>
                  </a:lnTo>
                  <a:lnTo>
                    <a:pt x="1556" y="1303"/>
                  </a:lnTo>
                  <a:lnTo>
                    <a:pt x="1510" y="1374"/>
                  </a:lnTo>
                  <a:lnTo>
                    <a:pt x="1503" y="1370"/>
                  </a:lnTo>
                  <a:lnTo>
                    <a:pt x="1484" y="1358"/>
                  </a:lnTo>
                  <a:lnTo>
                    <a:pt x="1451" y="1342"/>
                  </a:lnTo>
                  <a:lnTo>
                    <a:pt x="1409" y="1322"/>
                  </a:lnTo>
                  <a:lnTo>
                    <a:pt x="1352" y="1299"/>
                  </a:lnTo>
                  <a:lnTo>
                    <a:pt x="1289" y="1279"/>
                  </a:lnTo>
                  <a:lnTo>
                    <a:pt x="1214" y="1257"/>
                  </a:lnTo>
                  <a:lnTo>
                    <a:pt x="1131" y="1240"/>
                  </a:lnTo>
                  <a:lnTo>
                    <a:pt x="1038" y="1224"/>
                  </a:lnTo>
                  <a:lnTo>
                    <a:pt x="935" y="1217"/>
                  </a:lnTo>
                  <a:lnTo>
                    <a:pt x="825" y="1215"/>
                  </a:lnTo>
                  <a:lnTo>
                    <a:pt x="711" y="1224"/>
                  </a:lnTo>
                  <a:lnTo>
                    <a:pt x="585" y="1243"/>
                  </a:lnTo>
                  <a:lnTo>
                    <a:pt x="458" y="1275"/>
                  </a:lnTo>
                  <a:lnTo>
                    <a:pt x="322" y="1318"/>
                  </a:lnTo>
                  <a:lnTo>
                    <a:pt x="185" y="1380"/>
                  </a:lnTo>
                  <a:lnTo>
                    <a:pt x="163" y="1452"/>
                  </a:lnTo>
                  <a:lnTo>
                    <a:pt x="162" y="1455"/>
                  </a:lnTo>
                  <a:lnTo>
                    <a:pt x="162" y="1464"/>
                  </a:lnTo>
                  <a:lnTo>
                    <a:pt x="161" y="1475"/>
                  </a:lnTo>
                  <a:lnTo>
                    <a:pt x="161" y="1490"/>
                  </a:lnTo>
                  <a:lnTo>
                    <a:pt x="158" y="1503"/>
                  </a:lnTo>
                  <a:lnTo>
                    <a:pt x="156" y="1517"/>
                  </a:lnTo>
                  <a:lnTo>
                    <a:pt x="153" y="1527"/>
                  </a:lnTo>
                  <a:lnTo>
                    <a:pt x="153" y="1533"/>
                  </a:lnTo>
                  <a:lnTo>
                    <a:pt x="49" y="1368"/>
                  </a:lnTo>
                  <a:lnTo>
                    <a:pt x="119" y="1605"/>
                  </a:lnTo>
                  <a:lnTo>
                    <a:pt x="0" y="1444"/>
                  </a:lnTo>
                  <a:lnTo>
                    <a:pt x="104" y="1698"/>
                  </a:lnTo>
                  <a:lnTo>
                    <a:pt x="104" y="1699"/>
                  </a:lnTo>
                  <a:lnTo>
                    <a:pt x="104" y="1705"/>
                  </a:lnTo>
                  <a:lnTo>
                    <a:pt x="103" y="1712"/>
                  </a:lnTo>
                  <a:lnTo>
                    <a:pt x="103" y="1725"/>
                  </a:lnTo>
                  <a:lnTo>
                    <a:pt x="98" y="1738"/>
                  </a:lnTo>
                  <a:lnTo>
                    <a:pt x="90" y="1753"/>
                  </a:lnTo>
                  <a:lnTo>
                    <a:pt x="84" y="1761"/>
                  </a:lnTo>
                  <a:lnTo>
                    <a:pt x="77" y="1770"/>
                  </a:lnTo>
                  <a:lnTo>
                    <a:pt x="68" y="1780"/>
                  </a:lnTo>
                  <a:lnTo>
                    <a:pt x="61" y="1790"/>
                  </a:lnTo>
                  <a:lnTo>
                    <a:pt x="59" y="1794"/>
                  </a:lnTo>
                  <a:lnTo>
                    <a:pt x="64" y="1805"/>
                  </a:lnTo>
                  <a:lnTo>
                    <a:pt x="70" y="1816"/>
                  </a:lnTo>
                  <a:lnTo>
                    <a:pt x="80" y="1829"/>
                  </a:lnTo>
                  <a:lnTo>
                    <a:pt x="87" y="1839"/>
                  </a:lnTo>
                  <a:lnTo>
                    <a:pt x="96" y="1851"/>
                  </a:lnTo>
                  <a:lnTo>
                    <a:pt x="101" y="1858"/>
                  </a:lnTo>
                  <a:lnTo>
                    <a:pt x="104" y="1862"/>
                  </a:lnTo>
                  <a:lnTo>
                    <a:pt x="104" y="186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1705" y="2453"/>
              <a:ext cx="40" cy="706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1" y="1403"/>
                </a:cxn>
                <a:cxn ang="0">
                  <a:pos x="0" y="1412"/>
                </a:cxn>
                <a:cxn ang="0">
                  <a:pos x="13" y="5"/>
                </a:cxn>
                <a:cxn ang="0">
                  <a:pos x="56" y="0"/>
                </a:cxn>
                <a:cxn ang="0">
                  <a:pos x="56" y="0"/>
                </a:cxn>
              </a:cxnLst>
              <a:rect l="0" t="0" r="r" b="b"/>
              <a:pathLst>
                <a:path w="81" h="1412">
                  <a:moveTo>
                    <a:pt x="56" y="0"/>
                  </a:moveTo>
                  <a:lnTo>
                    <a:pt x="81" y="1403"/>
                  </a:lnTo>
                  <a:lnTo>
                    <a:pt x="0" y="1412"/>
                  </a:lnTo>
                  <a:lnTo>
                    <a:pt x="13" y="5"/>
                  </a:lnTo>
                  <a:lnTo>
                    <a:pt x="56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1315" y="2256"/>
              <a:ext cx="76" cy="250"/>
            </a:xfrm>
            <a:custGeom>
              <a:avLst/>
              <a:gdLst/>
              <a:ahLst/>
              <a:cxnLst>
                <a:cxn ang="0">
                  <a:pos x="114" y="499"/>
                </a:cxn>
                <a:cxn ang="0">
                  <a:pos x="0" y="0"/>
                </a:cxn>
                <a:cxn ang="0">
                  <a:pos x="76" y="49"/>
                </a:cxn>
                <a:cxn ang="0">
                  <a:pos x="152" y="436"/>
                </a:cxn>
                <a:cxn ang="0">
                  <a:pos x="114" y="499"/>
                </a:cxn>
                <a:cxn ang="0">
                  <a:pos x="114" y="499"/>
                </a:cxn>
              </a:cxnLst>
              <a:rect l="0" t="0" r="r" b="b"/>
              <a:pathLst>
                <a:path w="152" h="499">
                  <a:moveTo>
                    <a:pt x="114" y="499"/>
                  </a:moveTo>
                  <a:lnTo>
                    <a:pt x="0" y="0"/>
                  </a:lnTo>
                  <a:lnTo>
                    <a:pt x="76" y="49"/>
                  </a:lnTo>
                  <a:lnTo>
                    <a:pt x="152" y="436"/>
                  </a:lnTo>
                  <a:lnTo>
                    <a:pt x="114" y="499"/>
                  </a:lnTo>
                  <a:lnTo>
                    <a:pt x="114" y="49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1392" y="2295"/>
              <a:ext cx="41" cy="214"/>
            </a:xfrm>
            <a:custGeom>
              <a:avLst/>
              <a:gdLst/>
              <a:ahLst/>
              <a:cxnLst>
                <a:cxn ang="0">
                  <a:pos x="50" y="427"/>
                </a:cxn>
                <a:cxn ang="0">
                  <a:pos x="0" y="0"/>
                </a:cxn>
                <a:cxn ang="0">
                  <a:pos x="50" y="40"/>
                </a:cxn>
                <a:cxn ang="0">
                  <a:pos x="81" y="380"/>
                </a:cxn>
                <a:cxn ang="0">
                  <a:pos x="50" y="427"/>
                </a:cxn>
                <a:cxn ang="0">
                  <a:pos x="50" y="427"/>
                </a:cxn>
              </a:cxnLst>
              <a:rect l="0" t="0" r="r" b="b"/>
              <a:pathLst>
                <a:path w="81" h="427">
                  <a:moveTo>
                    <a:pt x="50" y="427"/>
                  </a:moveTo>
                  <a:lnTo>
                    <a:pt x="0" y="0"/>
                  </a:lnTo>
                  <a:lnTo>
                    <a:pt x="50" y="40"/>
                  </a:lnTo>
                  <a:lnTo>
                    <a:pt x="81" y="380"/>
                  </a:lnTo>
                  <a:lnTo>
                    <a:pt x="50" y="427"/>
                  </a:lnTo>
                  <a:lnTo>
                    <a:pt x="50" y="42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1459" y="2337"/>
              <a:ext cx="21" cy="197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44" y="96"/>
                </a:cxn>
                <a:cxn ang="0">
                  <a:pos x="41" y="395"/>
                </a:cxn>
                <a:cxn ang="0">
                  <a:pos x="0" y="359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44" h="395">
                  <a:moveTo>
                    <a:pt x="6" y="0"/>
                  </a:moveTo>
                  <a:lnTo>
                    <a:pt x="44" y="96"/>
                  </a:lnTo>
                  <a:lnTo>
                    <a:pt x="41" y="395"/>
                  </a:lnTo>
                  <a:lnTo>
                    <a:pt x="0" y="359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1483" y="2571"/>
              <a:ext cx="54" cy="215"/>
            </a:xfrm>
            <a:custGeom>
              <a:avLst/>
              <a:gdLst/>
              <a:ahLst/>
              <a:cxnLst>
                <a:cxn ang="0">
                  <a:pos x="28" y="431"/>
                </a:cxn>
                <a:cxn ang="0">
                  <a:pos x="0" y="192"/>
                </a:cxn>
                <a:cxn ang="0">
                  <a:pos x="57" y="112"/>
                </a:cxn>
                <a:cxn ang="0">
                  <a:pos x="72" y="0"/>
                </a:cxn>
                <a:cxn ang="0">
                  <a:pos x="102" y="22"/>
                </a:cxn>
                <a:cxn ang="0">
                  <a:pos x="108" y="113"/>
                </a:cxn>
                <a:cxn ang="0">
                  <a:pos x="37" y="203"/>
                </a:cxn>
                <a:cxn ang="0">
                  <a:pos x="72" y="413"/>
                </a:cxn>
                <a:cxn ang="0">
                  <a:pos x="28" y="431"/>
                </a:cxn>
                <a:cxn ang="0">
                  <a:pos x="28" y="431"/>
                </a:cxn>
              </a:cxnLst>
              <a:rect l="0" t="0" r="r" b="b"/>
              <a:pathLst>
                <a:path w="108" h="431">
                  <a:moveTo>
                    <a:pt x="28" y="431"/>
                  </a:moveTo>
                  <a:lnTo>
                    <a:pt x="0" y="192"/>
                  </a:lnTo>
                  <a:lnTo>
                    <a:pt x="57" y="112"/>
                  </a:lnTo>
                  <a:lnTo>
                    <a:pt x="72" y="0"/>
                  </a:lnTo>
                  <a:lnTo>
                    <a:pt x="102" y="22"/>
                  </a:lnTo>
                  <a:lnTo>
                    <a:pt x="108" y="113"/>
                  </a:lnTo>
                  <a:lnTo>
                    <a:pt x="37" y="203"/>
                  </a:lnTo>
                  <a:lnTo>
                    <a:pt x="72" y="413"/>
                  </a:lnTo>
                  <a:lnTo>
                    <a:pt x="28" y="431"/>
                  </a:lnTo>
                  <a:lnTo>
                    <a:pt x="28" y="4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1535" y="2606"/>
              <a:ext cx="54" cy="228"/>
            </a:xfrm>
            <a:custGeom>
              <a:avLst/>
              <a:gdLst/>
              <a:ahLst/>
              <a:cxnLst>
                <a:cxn ang="0">
                  <a:pos x="22" y="456"/>
                </a:cxn>
                <a:cxn ang="0">
                  <a:pos x="62" y="332"/>
                </a:cxn>
                <a:cxn ang="0">
                  <a:pos x="0" y="156"/>
                </a:cxn>
                <a:cxn ang="0">
                  <a:pos x="100" y="0"/>
                </a:cxn>
                <a:cxn ang="0">
                  <a:pos x="108" y="66"/>
                </a:cxn>
                <a:cxn ang="0">
                  <a:pos x="54" y="156"/>
                </a:cxn>
                <a:cxn ang="0">
                  <a:pos x="106" y="349"/>
                </a:cxn>
                <a:cxn ang="0">
                  <a:pos x="22" y="456"/>
                </a:cxn>
                <a:cxn ang="0">
                  <a:pos x="22" y="456"/>
                </a:cxn>
              </a:cxnLst>
              <a:rect l="0" t="0" r="r" b="b"/>
              <a:pathLst>
                <a:path w="108" h="456">
                  <a:moveTo>
                    <a:pt x="22" y="456"/>
                  </a:moveTo>
                  <a:lnTo>
                    <a:pt x="62" y="332"/>
                  </a:lnTo>
                  <a:lnTo>
                    <a:pt x="0" y="156"/>
                  </a:lnTo>
                  <a:lnTo>
                    <a:pt x="100" y="0"/>
                  </a:lnTo>
                  <a:lnTo>
                    <a:pt x="108" y="66"/>
                  </a:lnTo>
                  <a:lnTo>
                    <a:pt x="54" y="156"/>
                  </a:lnTo>
                  <a:lnTo>
                    <a:pt x="106" y="349"/>
                  </a:lnTo>
                  <a:lnTo>
                    <a:pt x="22" y="456"/>
                  </a:lnTo>
                  <a:lnTo>
                    <a:pt x="22" y="4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1586" y="2642"/>
              <a:ext cx="66" cy="283"/>
            </a:xfrm>
            <a:custGeom>
              <a:avLst/>
              <a:gdLst/>
              <a:ahLst/>
              <a:cxnLst>
                <a:cxn ang="0">
                  <a:pos x="46" y="456"/>
                </a:cxn>
                <a:cxn ang="0">
                  <a:pos x="86" y="319"/>
                </a:cxn>
                <a:cxn ang="0">
                  <a:pos x="0" y="130"/>
                </a:cxn>
                <a:cxn ang="0">
                  <a:pos x="92" y="0"/>
                </a:cxn>
                <a:cxn ang="0">
                  <a:pos x="63" y="110"/>
                </a:cxn>
                <a:cxn ang="0">
                  <a:pos x="133" y="309"/>
                </a:cxn>
                <a:cxn ang="0">
                  <a:pos x="101" y="417"/>
                </a:cxn>
                <a:cxn ang="0">
                  <a:pos x="130" y="468"/>
                </a:cxn>
                <a:cxn ang="0">
                  <a:pos x="124" y="566"/>
                </a:cxn>
                <a:cxn ang="0">
                  <a:pos x="46" y="456"/>
                </a:cxn>
                <a:cxn ang="0">
                  <a:pos x="46" y="456"/>
                </a:cxn>
              </a:cxnLst>
              <a:rect l="0" t="0" r="r" b="b"/>
              <a:pathLst>
                <a:path w="133" h="566">
                  <a:moveTo>
                    <a:pt x="46" y="456"/>
                  </a:moveTo>
                  <a:lnTo>
                    <a:pt x="86" y="319"/>
                  </a:lnTo>
                  <a:lnTo>
                    <a:pt x="0" y="130"/>
                  </a:lnTo>
                  <a:lnTo>
                    <a:pt x="92" y="0"/>
                  </a:lnTo>
                  <a:lnTo>
                    <a:pt x="63" y="110"/>
                  </a:lnTo>
                  <a:lnTo>
                    <a:pt x="133" y="309"/>
                  </a:lnTo>
                  <a:lnTo>
                    <a:pt x="101" y="417"/>
                  </a:lnTo>
                  <a:lnTo>
                    <a:pt x="130" y="468"/>
                  </a:lnTo>
                  <a:lnTo>
                    <a:pt x="124" y="566"/>
                  </a:lnTo>
                  <a:lnTo>
                    <a:pt x="46" y="456"/>
                  </a:lnTo>
                  <a:lnTo>
                    <a:pt x="46" y="4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528" y="2439"/>
              <a:ext cx="117" cy="177"/>
            </a:xfrm>
            <a:custGeom>
              <a:avLst/>
              <a:gdLst/>
              <a:ahLst/>
              <a:cxnLst>
                <a:cxn ang="0">
                  <a:pos x="107" y="191"/>
                </a:cxn>
                <a:cxn ang="0">
                  <a:pos x="35" y="182"/>
                </a:cxn>
                <a:cxn ang="0">
                  <a:pos x="0" y="123"/>
                </a:cxn>
                <a:cxn ang="0">
                  <a:pos x="55" y="0"/>
                </a:cxn>
                <a:cxn ang="0">
                  <a:pos x="153" y="114"/>
                </a:cxn>
                <a:cxn ang="0">
                  <a:pos x="214" y="30"/>
                </a:cxn>
                <a:cxn ang="0">
                  <a:pos x="199" y="123"/>
                </a:cxn>
                <a:cxn ang="0">
                  <a:pos x="234" y="175"/>
                </a:cxn>
                <a:cxn ang="0">
                  <a:pos x="228" y="233"/>
                </a:cxn>
                <a:cxn ang="0">
                  <a:pos x="197" y="235"/>
                </a:cxn>
                <a:cxn ang="0">
                  <a:pos x="191" y="354"/>
                </a:cxn>
                <a:cxn ang="0">
                  <a:pos x="113" y="261"/>
                </a:cxn>
                <a:cxn ang="0">
                  <a:pos x="107" y="191"/>
                </a:cxn>
                <a:cxn ang="0">
                  <a:pos x="107" y="191"/>
                </a:cxn>
              </a:cxnLst>
              <a:rect l="0" t="0" r="r" b="b"/>
              <a:pathLst>
                <a:path w="234" h="354">
                  <a:moveTo>
                    <a:pt x="107" y="191"/>
                  </a:moveTo>
                  <a:lnTo>
                    <a:pt x="35" y="182"/>
                  </a:lnTo>
                  <a:lnTo>
                    <a:pt x="0" y="123"/>
                  </a:lnTo>
                  <a:lnTo>
                    <a:pt x="55" y="0"/>
                  </a:lnTo>
                  <a:lnTo>
                    <a:pt x="153" y="114"/>
                  </a:lnTo>
                  <a:lnTo>
                    <a:pt x="214" y="30"/>
                  </a:lnTo>
                  <a:lnTo>
                    <a:pt x="199" y="123"/>
                  </a:lnTo>
                  <a:lnTo>
                    <a:pt x="234" y="175"/>
                  </a:lnTo>
                  <a:lnTo>
                    <a:pt x="228" y="233"/>
                  </a:lnTo>
                  <a:lnTo>
                    <a:pt x="197" y="235"/>
                  </a:lnTo>
                  <a:lnTo>
                    <a:pt x="191" y="354"/>
                  </a:lnTo>
                  <a:lnTo>
                    <a:pt x="113" y="261"/>
                  </a:lnTo>
                  <a:lnTo>
                    <a:pt x="107" y="191"/>
                  </a:lnTo>
                  <a:lnTo>
                    <a:pt x="107" y="19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1399" y="2593"/>
              <a:ext cx="55" cy="122"/>
            </a:xfrm>
            <a:custGeom>
              <a:avLst/>
              <a:gdLst/>
              <a:ahLst/>
              <a:cxnLst>
                <a:cxn ang="0">
                  <a:pos x="106" y="0"/>
                </a:cxn>
                <a:cxn ang="0">
                  <a:pos x="104" y="0"/>
                </a:cxn>
                <a:cxn ang="0">
                  <a:pos x="97" y="1"/>
                </a:cxn>
                <a:cxn ang="0">
                  <a:pos x="86" y="3"/>
                </a:cxn>
                <a:cxn ang="0">
                  <a:pos x="74" y="7"/>
                </a:cxn>
                <a:cxn ang="0">
                  <a:pos x="60" y="11"/>
                </a:cxn>
                <a:cxn ang="0">
                  <a:pos x="45" y="20"/>
                </a:cxn>
                <a:cxn ang="0">
                  <a:pos x="32" y="29"/>
                </a:cxn>
                <a:cxn ang="0">
                  <a:pos x="21" y="42"/>
                </a:cxn>
                <a:cxn ang="0">
                  <a:pos x="11" y="53"/>
                </a:cxn>
                <a:cxn ang="0">
                  <a:pos x="3" y="70"/>
                </a:cxn>
                <a:cxn ang="0">
                  <a:pos x="0" y="91"/>
                </a:cxn>
                <a:cxn ang="0">
                  <a:pos x="5" y="115"/>
                </a:cxn>
                <a:cxn ang="0">
                  <a:pos x="12" y="140"/>
                </a:cxn>
                <a:cxn ang="0">
                  <a:pos x="29" y="170"/>
                </a:cxn>
                <a:cxn ang="0">
                  <a:pos x="51" y="205"/>
                </a:cxn>
                <a:cxn ang="0">
                  <a:pos x="86" y="244"/>
                </a:cxn>
                <a:cxn ang="0">
                  <a:pos x="102" y="157"/>
                </a:cxn>
                <a:cxn ang="0">
                  <a:pos x="96" y="151"/>
                </a:cxn>
                <a:cxn ang="0">
                  <a:pos x="83" y="143"/>
                </a:cxn>
                <a:cxn ang="0">
                  <a:pos x="74" y="134"/>
                </a:cxn>
                <a:cxn ang="0">
                  <a:pos x="67" y="127"/>
                </a:cxn>
                <a:cxn ang="0">
                  <a:pos x="58" y="118"/>
                </a:cxn>
                <a:cxn ang="0">
                  <a:pos x="54" y="109"/>
                </a:cxn>
                <a:cxn ang="0">
                  <a:pos x="48" y="99"/>
                </a:cxn>
                <a:cxn ang="0">
                  <a:pos x="47" y="89"/>
                </a:cxn>
                <a:cxn ang="0">
                  <a:pos x="47" y="81"/>
                </a:cxn>
                <a:cxn ang="0">
                  <a:pos x="51" y="72"/>
                </a:cxn>
                <a:cxn ang="0">
                  <a:pos x="58" y="63"/>
                </a:cxn>
                <a:cxn ang="0">
                  <a:pos x="71" y="57"/>
                </a:cxn>
                <a:cxn ang="0">
                  <a:pos x="89" y="53"/>
                </a:cxn>
                <a:cxn ang="0">
                  <a:pos x="112" y="52"/>
                </a:cxn>
                <a:cxn ang="0">
                  <a:pos x="106" y="0"/>
                </a:cxn>
                <a:cxn ang="0">
                  <a:pos x="106" y="0"/>
                </a:cxn>
              </a:cxnLst>
              <a:rect l="0" t="0" r="r" b="b"/>
              <a:pathLst>
                <a:path w="112" h="244">
                  <a:moveTo>
                    <a:pt x="106" y="0"/>
                  </a:moveTo>
                  <a:lnTo>
                    <a:pt x="104" y="0"/>
                  </a:lnTo>
                  <a:lnTo>
                    <a:pt x="97" y="1"/>
                  </a:lnTo>
                  <a:lnTo>
                    <a:pt x="86" y="3"/>
                  </a:lnTo>
                  <a:lnTo>
                    <a:pt x="74" y="7"/>
                  </a:lnTo>
                  <a:lnTo>
                    <a:pt x="60" y="11"/>
                  </a:lnTo>
                  <a:lnTo>
                    <a:pt x="45" y="20"/>
                  </a:lnTo>
                  <a:lnTo>
                    <a:pt x="32" y="29"/>
                  </a:lnTo>
                  <a:lnTo>
                    <a:pt x="21" y="42"/>
                  </a:lnTo>
                  <a:lnTo>
                    <a:pt x="11" y="53"/>
                  </a:lnTo>
                  <a:lnTo>
                    <a:pt x="3" y="70"/>
                  </a:lnTo>
                  <a:lnTo>
                    <a:pt x="0" y="91"/>
                  </a:lnTo>
                  <a:lnTo>
                    <a:pt x="5" y="115"/>
                  </a:lnTo>
                  <a:lnTo>
                    <a:pt x="12" y="140"/>
                  </a:lnTo>
                  <a:lnTo>
                    <a:pt x="29" y="170"/>
                  </a:lnTo>
                  <a:lnTo>
                    <a:pt x="51" y="205"/>
                  </a:lnTo>
                  <a:lnTo>
                    <a:pt x="86" y="244"/>
                  </a:lnTo>
                  <a:lnTo>
                    <a:pt x="102" y="157"/>
                  </a:lnTo>
                  <a:lnTo>
                    <a:pt x="96" y="151"/>
                  </a:lnTo>
                  <a:lnTo>
                    <a:pt x="83" y="143"/>
                  </a:lnTo>
                  <a:lnTo>
                    <a:pt x="74" y="134"/>
                  </a:lnTo>
                  <a:lnTo>
                    <a:pt x="67" y="127"/>
                  </a:lnTo>
                  <a:lnTo>
                    <a:pt x="58" y="118"/>
                  </a:lnTo>
                  <a:lnTo>
                    <a:pt x="54" y="109"/>
                  </a:lnTo>
                  <a:lnTo>
                    <a:pt x="48" y="99"/>
                  </a:lnTo>
                  <a:lnTo>
                    <a:pt x="47" y="89"/>
                  </a:lnTo>
                  <a:lnTo>
                    <a:pt x="47" y="81"/>
                  </a:lnTo>
                  <a:lnTo>
                    <a:pt x="51" y="72"/>
                  </a:lnTo>
                  <a:lnTo>
                    <a:pt x="58" y="63"/>
                  </a:lnTo>
                  <a:lnTo>
                    <a:pt x="71" y="57"/>
                  </a:lnTo>
                  <a:lnTo>
                    <a:pt x="89" y="53"/>
                  </a:lnTo>
                  <a:lnTo>
                    <a:pt x="112" y="52"/>
                  </a:lnTo>
                  <a:lnTo>
                    <a:pt x="106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436" y="2594"/>
              <a:ext cx="39" cy="121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6" y="5"/>
                </a:cxn>
                <a:cxn ang="0">
                  <a:pos x="41" y="13"/>
                </a:cxn>
                <a:cxn ang="0">
                  <a:pos x="48" y="23"/>
                </a:cxn>
                <a:cxn ang="0">
                  <a:pos x="55" y="34"/>
                </a:cxn>
                <a:cxn ang="0">
                  <a:pos x="62" y="49"/>
                </a:cxn>
                <a:cxn ang="0">
                  <a:pos x="68" y="65"/>
                </a:cxn>
                <a:cxn ang="0">
                  <a:pos x="75" y="83"/>
                </a:cxn>
                <a:cxn ang="0">
                  <a:pos x="78" y="101"/>
                </a:cxn>
                <a:cxn ang="0">
                  <a:pos x="80" y="121"/>
                </a:cxn>
                <a:cxn ang="0">
                  <a:pos x="78" y="141"/>
                </a:cxn>
                <a:cxn ang="0">
                  <a:pos x="74" y="161"/>
                </a:cxn>
                <a:cxn ang="0">
                  <a:pos x="65" y="182"/>
                </a:cxn>
                <a:cxn ang="0">
                  <a:pos x="52" y="202"/>
                </a:cxn>
                <a:cxn ang="0">
                  <a:pos x="35" y="222"/>
                </a:cxn>
                <a:cxn ang="0">
                  <a:pos x="12" y="241"/>
                </a:cxn>
                <a:cxn ang="0">
                  <a:pos x="0" y="158"/>
                </a:cxn>
                <a:cxn ang="0">
                  <a:pos x="3" y="156"/>
                </a:cxn>
                <a:cxn ang="0">
                  <a:pos x="12" y="148"/>
                </a:cxn>
                <a:cxn ang="0">
                  <a:pos x="22" y="137"/>
                </a:cxn>
                <a:cxn ang="0">
                  <a:pos x="32" y="125"/>
                </a:cxn>
                <a:cxn ang="0">
                  <a:pos x="36" y="117"/>
                </a:cxn>
                <a:cxn ang="0">
                  <a:pos x="38" y="108"/>
                </a:cxn>
                <a:cxn ang="0">
                  <a:pos x="39" y="98"/>
                </a:cxn>
                <a:cxn ang="0">
                  <a:pos x="39" y="88"/>
                </a:cxn>
                <a:cxn ang="0">
                  <a:pos x="36" y="76"/>
                </a:cxn>
                <a:cxn ang="0">
                  <a:pos x="32" y="65"/>
                </a:cxn>
                <a:cxn ang="0">
                  <a:pos x="25" y="53"/>
                </a:cxn>
                <a:cxn ang="0">
                  <a:pos x="15" y="43"/>
                </a:cxn>
                <a:cxn ang="0">
                  <a:pos x="32" y="0"/>
                </a:cxn>
                <a:cxn ang="0">
                  <a:pos x="32" y="0"/>
                </a:cxn>
              </a:cxnLst>
              <a:rect l="0" t="0" r="r" b="b"/>
              <a:pathLst>
                <a:path w="80" h="241">
                  <a:moveTo>
                    <a:pt x="32" y="0"/>
                  </a:moveTo>
                  <a:lnTo>
                    <a:pt x="36" y="5"/>
                  </a:lnTo>
                  <a:lnTo>
                    <a:pt x="41" y="13"/>
                  </a:lnTo>
                  <a:lnTo>
                    <a:pt x="48" y="23"/>
                  </a:lnTo>
                  <a:lnTo>
                    <a:pt x="55" y="34"/>
                  </a:lnTo>
                  <a:lnTo>
                    <a:pt x="62" y="49"/>
                  </a:lnTo>
                  <a:lnTo>
                    <a:pt x="68" y="65"/>
                  </a:lnTo>
                  <a:lnTo>
                    <a:pt x="75" y="83"/>
                  </a:lnTo>
                  <a:lnTo>
                    <a:pt x="78" y="101"/>
                  </a:lnTo>
                  <a:lnTo>
                    <a:pt x="80" y="121"/>
                  </a:lnTo>
                  <a:lnTo>
                    <a:pt x="78" y="141"/>
                  </a:lnTo>
                  <a:lnTo>
                    <a:pt x="74" y="161"/>
                  </a:lnTo>
                  <a:lnTo>
                    <a:pt x="65" y="182"/>
                  </a:lnTo>
                  <a:lnTo>
                    <a:pt x="52" y="202"/>
                  </a:lnTo>
                  <a:lnTo>
                    <a:pt x="35" y="222"/>
                  </a:lnTo>
                  <a:lnTo>
                    <a:pt x="12" y="241"/>
                  </a:lnTo>
                  <a:lnTo>
                    <a:pt x="0" y="158"/>
                  </a:lnTo>
                  <a:lnTo>
                    <a:pt x="3" y="156"/>
                  </a:lnTo>
                  <a:lnTo>
                    <a:pt x="12" y="148"/>
                  </a:lnTo>
                  <a:lnTo>
                    <a:pt x="22" y="137"/>
                  </a:lnTo>
                  <a:lnTo>
                    <a:pt x="32" y="125"/>
                  </a:lnTo>
                  <a:lnTo>
                    <a:pt x="36" y="117"/>
                  </a:lnTo>
                  <a:lnTo>
                    <a:pt x="38" y="108"/>
                  </a:lnTo>
                  <a:lnTo>
                    <a:pt x="39" y="98"/>
                  </a:lnTo>
                  <a:lnTo>
                    <a:pt x="39" y="88"/>
                  </a:lnTo>
                  <a:lnTo>
                    <a:pt x="36" y="76"/>
                  </a:lnTo>
                  <a:lnTo>
                    <a:pt x="32" y="65"/>
                  </a:lnTo>
                  <a:lnTo>
                    <a:pt x="25" y="53"/>
                  </a:lnTo>
                  <a:lnTo>
                    <a:pt x="15" y="43"/>
                  </a:lnTo>
                  <a:lnTo>
                    <a:pt x="32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1875" y="2954"/>
              <a:ext cx="107" cy="45"/>
            </a:xfrm>
            <a:custGeom>
              <a:avLst/>
              <a:gdLst/>
              <a:ahLst/>
              <a:cxnLst>
                <a:cxn ang="0">
                  <a:pos x="81" y="26"/>
                </a:cxn>
                <a:cxn ang="0">
                  <a:pos x="212" y="0"/>
                </a:cxn>
                <a:cxn ang="0">
                  <a:pos x="0" y="89"/>
                </a:cxn>
                <a:cxn ang="0">
                  <a:pos x="81" y="26"/>
                </a:cxn>
                <a:cxn ang="0">
                  <a:pos x="81" y="26"/>
                </a:cxn>
              </a:cxnLst>
              <a:rect l="0" t="0" r="r" b="b"/>
              <a:pathLst>
                <a:path w="212" h="89">
                  <a:moveTo>
                    <a:pt x="81" y="26"/>
                  </a:moveTo>
                  <a:lnTo>
                    <a:pt x="212" y="0"/>
                  </a:lnTo>
                  <a:lnTo>
                    <a:pt x="0" y="89"/>
                  </a:lnTo>
                  <a:lnTo>
                    <a:pt x="81" y="26"/>
                  </a:lnTo>
                  <a:lnTo>
                    <a:pt x="81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1852" y="2981"/>
              <a:ext cx="145" cy="64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286" y="0"/>
                </a:cxn>
                <a:cxn ang="0">
                  <a:pos x="291" y="22"/>
                </a:cxn>
                <a:cxn ang="0">
                  <a:pos x="29" y="129"/>
                </a:cxn>
                <a:cxn ang="0">
                  <a:pos x="0" y="98"/>
                </a:cxn>
                <a:cxn ang="0">
                  <a:pos x="0" y="98"/>
                </a:cxn>
              </a:cxnLst>
              <a:rect l="0" t="0" r="r" b="b"/>
              <a:pathLst>
                <a:path w="291" h="129">
                  <a:moveTo>
                    <a:pt x="0" y="98"/>
                  </a:moveTo>
                  <a:lnTo>
                    <a:pt x="286" y="0"/>
                  </a:lnTo>
                  <a:lnTo>
                    <a:pt x="291" y="22"/>
                  </a:lnTo>
                  <a:lnTo>
                    <a:pt x="29" y="129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1857" y="3023"/>
              <a:ext cx="146" cy="72"/>
            </a:xfrm>
            <a:custGeom>
              <a:avLst/>
              <a:gdLst/>
              <a:ahLst/>
              <a:cxnLst>
                <a:cxn ang="0">
                  <a:pos x="0" y="113"/>
                </a:cxn>
                <a:cxn ang="0">
                  <a:pos x="290" y="0"/>
                </a:cxn>
                <a:cxn ang="0">
                  <a:pos x="290" y="32"/>
                </a:cxn>
                <a:cxn ang="0">
                  <a:pos x="17" y="145"/>
                </a:cxn>
                <a:cxn ang="0">
                  <a:pos x="0" y="113"/>
                </a:cxn>
                <a:cxn ang="0">
                  <a:pos x="0" y="113"/>
                </a:cxn>
              </a:cxnLst>
              <a:rect l="0" t="0" r="r" b="b"/>
              <a:pathLst>
                <a:path w="290" h="145">
                  <a:moveTo>
                    <a:pt x="0" y="113"/>
                  </a:moveTo>
                  <a:lnTo>
                    <a:pt x="290" y="0"/>
                  </a:lnTo>
                  <a:lnTo>
                    <a:pt x="290" y="32"/>
                  </a:lnTo>
                  <a:lnTo>
                    <a:pt x="17" y="145"/>
                  </a:lnTo>
                  <a:lnTo>
                    <a:pt x="0" y="113"/>
                  </a:lnTo>
                  <a:lnTo>
                    <a:pt x="0" y="11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2069" y="2896"/>
              <a:ext cx="199" cy="20"/>
            </a:xfrm>
            <a:custGeom>
              <a:avLst/>
              <a:gdLst/>
              <a:ahLst/>
              <a:cxnLst>
                <a:cxn ang="0">
                  <a:pos x="0" y="41"/>
                </a:cxn>
                <a:cxn ang="0">
                  <a:pos x="35" y="0"/>
                </a:cxn>
                <a:cxn ang="0">
                  <a:pos x="399" y="6"/>
                </a:cxn>
                <a:cxn ang="0">
                  <a:pos x="344" y="38"/>
                </a:cxn>
                <a:cxn ang="0">
                  <a:pos x="0" y="41"/>
                </a:cxn>
                <a:cxn ang="0">
                  <a:pos x="0" y="41"/>
                </a:cxn>
              </a:cxnLst>
              <a:rect l="0" t="0" r="r" b="b"/>
              <a:pathLst>
                <a:path w="399" h="41">
                  <a:moveTo>
                    <a:pt x="0" y="41"/>
                  </a:moveTo>
                  <a:lnTo>
                    <a:pt x="35" y="0"/>
                  </a:lnTo>
                  <a:lnTo>
                    <a:pt x="399" y="6"/>
                  </a:lnTo>
                  <a:lnTo>
                    <a:pt x="344" y="38"/>
                  </a:lnTo>
                  <a:lnTo>
                    <a:pt x="0" y="4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2039" y="2928"/>
              <a:ext cx="302" cy="6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148" y="78"/>
                </a:cxn>
                <a:cxn ang="0">
                  <a:pos x="250" y="0"/>
                </a:cxn>
                <a:cxn ang="0">
                  <a:pos x="411" y="57"/>
                </a:cxn>
                <a:cxn ang="0">
                  <a:pos x="474" y="16"/>
                </a:cxn>
                <a:cxn ang="0">
                  <a:pos x="604" y="83"/>
                </a:cxn>
                <a:cxn ang="0">
                  <a:pos x="547" y="101"/>
                </a:cxn>
                <a:cxn ang="0">
                  <a:pos x="471" y="66"/>
                </a:cxn>
                <a:cxn ang="0">
                  <a:pos x="388" y="114"/>
                </a:cxn>
                <a:cxn ang="0">
                  <a:pos x="250" y="40"/>
                </a:cxn>
                <a:cxn ang="0">
                  <a:pos x="151" y="124"/>
                </a:cxn>
                <a:cxn ang="0">
                  <a:pos x="0" y="52"/>
                </a:cxn>
                <a:cxn ang="0">
                  <a:pos x="0" y="52"/>
                </a:cxn>
              </a:cxnLst>
              <a:rect l="0" t="0" r="r" b="b"/>
              <a:pathLst>
                <a:path w="604" h="124">
                  <a:moveTo>
                    <a:pt x="0" y="52"/>
                  </a:moveTo>
                  <a:lnTo>
                    <a:pt x="148" y="78"/>
                  </a:lnTo>
                  <a:lnTo>
                    <a:pt x="250" y="0"/>
                  </a:lnTo>
                  <a:lnTo>
                    <a:pt x="411" y="57"/>
                  </a:lnTo>
                  <a:lnTo>
                    <a:pt x="474" y="16"/>
                  </a:lnTo>
                  <a:lnTo>
                    <a:pt x="604" y="83"/>
                  </a:lnTo>
                  <a:lnTo>
                    <a:pt x="547" y="101"/>
                  </a:lnTo>
                  <a:lnTo>
                    <a:pt x="471" y="66"/>
                  </a:lnTo>
                  <a:lnTo>
                    <a:pt x="388" y="114"/>
                  </a:lnTo>
                  <a:lnTo>
                    <a:pt x="250" y="40"/>
                  </a:lnTo>
                  <a:lnTo>
                    <a:pt x="151" y="124"/>
                  </a:lnTo>
                  <a:lnTo>
                    <a:pt x="0" y="5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2031" y="2982"/>
              <a:ext cx="354" cy="57"/>
            </a:xfrm>
            <a:custGeom>
              <a:avLst/>
              <a:gdLst/>
              <a:ahLst/>
              <a:cxnLst>
                <a:cxn ang="0">
                  <a:pos x="0" y="71"/>
                </a:cxn>
                <a:cxn ang="0">
                  <a:pos x="30" y="27"/>
                </a:cxn>
                <a:cxn ang="0">
                  <a:pos x="151" y="71"/>
                </a:cxn>
                <a:cxn ang="0">
                  <a:pos x="281" y="0"/>
                </a:cxn>
                <a:cxn ang="0">
                  <a:pos x="414" y="59"/>
                </a:cxn>
                <a:cxn ang="0">
                  <a:pos x="524" y="3"/>
                </a:cxn>
                <a:cxn ang="0">
                  <a:pos x="709" y="108"/>
                </a:cxn>
                <a:cxn ang="0">
                  <a:pos x="523" y="42"/>
                </a:cxn>
                <a:cxn ang="0">
                  <a:pos x="394" y="103"/>
                </a:cxn>
                <a:cxn ang="0">
                  <a:pos x="287" y="39"/>
                </a:cxn>
                <a:cxn ang="0">
                  <a:pos x="143" y="114"/>
                </a:cxn>
                <a:cxn ang="0">
                  <a:pos x="0" y="71"/>
                </a:cxn>
                <a:cxn ang="0">
                  <a:pos x="0" y="71"/>
                </a:cxn>
              </a:cxnLst>
              <a:rect l="0" t="0" r="r" b="b"/>
              <a:pathLst>
                <a:path w="709" h="114">
                  <a:moveTo>
                    <a:pt x="0" y="71"/>
                  </a:moveTo>
                  <a:lnTo>
                    <a:pt x="30" y="27"/>
                  </a:lnTo>
                  <a:lnTo>
                    <a:pt x="151" y="71"/>
                  </a:lnTo>
                  <a:lnTo>
                    <a:pt x="281" y="0"/>
                  </a:lnTo>
                  <a:lnTo>
                    <a:pt x="414" y="59"/>
                  </a:lnTo>
                  <a:lnTo>
                    <a:pt x="524" y="3"/>
                  </a:lnTo>
                  <a:lnTo>
                    <a:pt x="709" y="108"/>
                  </a:lnTo>
                  <a:lnTo>
                    <a:pt x="523" y="42"/>
                  </a:lnTo>
                  <a:lnTo>
                    <a:pt x="394" y="103"/>
                  </a:lnTo>
                  <a:lnTo>
                    <a:pt x="287" y="39"/>
                  </a:lnTo>
                  <a:lnTo>
                    <a:pt x="143" y="114"/>
                  </a:lnTo>
                  <a:lnTo>
                    <a:pt x="0" y="71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dirty="0"/>
            </a:p>
          </p:txBody>
        </p:sp>
        <p:graphicFrame>
          <p:nvGraphicFramePr>
            <p:cNvPr id="31" name="Object 32"/>
            <p:cNvGraphicFramePr>
              <a:graphicFrameLocks noChangeAspect="1"/>
            </p:cNvGraphicFramePr>
            <p:nvPr/>
          </p:nvGraphicFramePr>
          <p:xfrm>
            <a:off x="912" y="2784"/>
            <a:ext cx="432" cy="103"/>
          </p:xfrm>
          <a:graphic>
            <a:graphicData uri="http://schemas.openxmlformats.org/presentationml/2006/ole">
              <p:oleObj spid="_x0000_s1026" name="Формула" r:id="rId3" imgW="850680" imgH="203040" progId="Equation.3">
                <p:embed/>
              </p:oleObj>
            </a:graphicData>
          </a:graphic>
        </p:graphicFrame>
        <p:graphicFrame>
          <p:nvGraphicFramePr>
            <p:cNvPr id="32" name="Object 33"/>
            <p:cNvGraphicFramePr>
              <a:graphicFrameLocks noChangeAspect="1"/>
            </p:cNvGraphicFramePr>
            <p:nvPr/>
          </p:nvGraphicFramePr>
          <p:xfrm>
            <a:off x="960" y="2880"/>
            <a:ext cx="528" cy="117"/>
          </p:xfrm>
          <a:graphic>
            <a:graphicData uri="http://schemas.openxmlformats.org/presentationml/2006/ole">
              <p:oleObj spid="_x0000_s1027" name="Формула" r:id="rId4" imgW="914400" imgH="203040" progId="Equation.3">
                <p:embed/>
              </p:oleObj>
            </a:graphicData>
          </a:graphic>
        </p:graphicFrame>
        <p:graphicFrame>
          <p:nvGraphicFramePr>
            <p:cNvPr id="33" name="Object 34"/>
            <p:cNvGraphicFramePr>
              <a:graphicFrameLocks noChangeAspect="1"/>
            </p:cNvGraphicFramePr>
            <p:nvPr/>
          </p:nvGraphicFramePr>
          <p:xfrm>
            <a:off x="1776" y="2688"/>
            <a:ext cx="465" cy="142"/>
          </p:xfrm>
          <a:graphic>
            <a:graphicData uri="http://schemas.openxmlformats.org/presentationml/2006/ole">
              <p:oleObj spid="_x0000_s1028" name="Формула" r:id="rId5" imgW="787320" imgH="241200" progId="Equation.3">
                <p:embed/>
              </p:oleObj>
            </a:graphicData>
          </a:graphic>
        </p:graphicFrame>
      </p:grpSp>
      <p:sp>
        <p:nvSpPr>
          <p:cNvPr id="34" name="AutoShape 35"/>
          <p:cNvSpPr txBox="1">
            <a:spLocks noChangeArrowheads="1"/>
          </p:cNvSpPr>
          <p:nvPr/>
        </p:nvSpPr>
        <p:spPr bwMode="auto">
          <a:xfrm>
            <a:off x="1142976" y="1214422"/>
            <a:ext cx="3686172" cy="1971676"/>
          </a:xfrm>
          <a:prstGeom prst="wedgeRectCallout">
            <a:avLst>
              <a:gd name="adj1" fmla="val 45824"/>
              <a:gd name="adj2" fmla="val 1000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Удачи и успехов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2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786058"/>
            <a:ext cx="3429024" cy="378621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1571612"/>
            <a:ext cx="74295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Найдите площадь </a:t>
            </a:r>
            <a:r>
              <a:rPr lang="el-GR" sz="3600" dirty="0" smtClean="0"/>
              <a:t>Δ</a:t>
            </a:r>
            <a:r>
              <a:rPr lang="en-US" sz="3600" i="1" dirty="0" smtClean="0"/>
              <a:t>ABC</a:t>
            </a:r>
            <a:r>
              <a:rPr lang="ru-RU" sz="3600" dirty="0" smtClean="0"/>
              <a:t>, считая стороны квадратных клеток равными 1. 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5643578"/>
            <a:ext cx="2571768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 9 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0826" y="428625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9520" y="457200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   Найдите площадь трапеции </a:t>
            </a:r>
            <a:r>
              <a:rPr lang="en-US" sz="3600" i="1" dirty="0" smtClean="0"/>
              <a:t>ABCD</a:t>
            </a:r>
            <a:r>
              <a:rPr lang="ru-RU" sz="3600" dirty="0" smtClean="0"/>
              <a:t>, считая стороны квадратных клеток равными 1.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3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2928934"/>
            <a:ext cx="3649681" cy="3709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5572140"/>
            <a:ext cx="2500330" cy="646331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i="1" dirty="0" smtClean="0">
                <a:solidFill>
                  <a:srgbClr val="FF0000"/>
                </a:solidFill>
              </a:rPr>
              <a:t>Ответ: </a:t>
            </a:r>
            <a:r>
              <a:rPr lang="ru-RU" sz="3600" b="1" dirty="0" smtClean="0">
                <a:solidFill>
                  <a:srgbClr val="FF0000"/>
                </a:solidFill>
              </a:rPr>
              <a:t>9 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00892" y="357187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00826" y="592933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86710" y="478632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   Найдите площадь треугольника, две стороны которого равны 4 и 16, а угол между ними равен 30.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4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3429000"/>
            <a:ext cx="3481406" cy="303849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571472" y="5929330"/>
            <a:ext cx="2534668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 16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2198" y="4429132"/>
            <a:ext cx="7056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30˚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57884" y="485776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9520" y="5000636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16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Дуга 8"/>
          <p:cNvSpPr/>
          <p:nvPr/>
        </p:nvSpPr>
        <p:spPr>
          <a:xfrm rot="8092347">
            <a:off x="5910865" y="3769979"/>
            <a:ext cx="608417" cy="603941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1007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2"/>
                </a:solidFill>
              </a:rPr>
              <a:t>    </a:t>
            </a:r>
            <a:r>
              <a:rPr lang="ru-RU" sz="3600" dirty="0" smtClean="0"/>
              <a:t>Боковая сторона равнобедренного треугольника равна 5, а основание равно 8. Найдите площадь этого треугольника.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Задача 5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5643578"/>
            <a:ext cx="2491388" cy="64633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Ответ:</a:t>
            </a:r>
            <a:r>
              <a:rPr lang="ru-RU" sz="3600" b="1" dirty="0" smtClean="0">
                <a:solidFill>
                  <a:srgbClr val="FF0000"/>
                </a:solidFill>
              </a:rPr>
              <a:t> 12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4929190" y="3786190"/>
            <a:ext cx="3857652" cy="2000264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929586" y="450057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8" y="435769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00892" y="585789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72198" y="535782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43834" y="528638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5858678" y="4785528"/>
            <a:ext cx="200026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58016" y="442913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15" grpId="0"/>
      <p:bldP spid="16" grpId="0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2929</TotalTime>
  <Words>1478</Words>
  <Application>Microsoft Office PowerPoint</Application>
  <PresentationFormat>Экран (4:3)</PresentationFormat>
  <Paragraphs>384</Paragraphs>
  <Slides>56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58" baseType="lpstr">
      <vt:lpstr>Бумажная</vt:lpstr>
      <vt:lpstr>Формула</vt:lpstr>
      <vt:lpstr>Задание В 3  ЕГЭ ПЛАНИМЕТРИЯ: вычисление  длин  и площадей</vt:lpstr>
      <vt:lpstr>Задание B3</vt:lpstr>
      <vt:lpstr>Площадь можно вычислить:</vt:lpstr>
      <vt:lpstr>Слайд 4</vt:lpstr>
      <vt:lpstr> Задача 1</vt:lpstr>
      <vt:lpstr>Задача 2</vt:lpstr>
      <vt:lpstr>Задача 3</vt:lpstr>
      <vt:lpstr>Задача 4</vt:lpstr>
      <vt:lpstr>Задача 5</vt:lpstr>
      <vt:lpstr>Задача 6</vt:lpstr>
      <vt:lpstr>Задача 7</vt:lpstr>
      <vt:lpstr>Задача 8</vt:lpstr>
      <vt:lpstr>Задача 9 (Решите сами)</vt:lpstr>
      <vt:lpstr>Задача 10 (Решите сами)</vt:lpstr>
      <vt:lpstr>Задача 11 (решите сами)</vt:lpstr>
      <vt:lpstr>Задача 12 (решите сами)</vt:lpstr>
      <vt:lpstr>Задача 13(решите сами)</vt:lpstr>
      <vt:lpstr>Слайд 18</vt:lpstr>
      <vt:lpstr>Полезно знать</vt:lpstr>
      <vt:lpstr>Задача 14</vt:lpstr>
      <vt:lpstr>Задача 14</vt:lpstr>
      <vt:lpstr>Задача 15</vt:lpstr>
      <vt:lpstr>Задача 16</vt:lpstr>
      <vt:lpstr> Задача 17</vt:lpstr>
      <vt:lpstr>Задача 18</vt:lpstr>
      <vt:lpstr>Задача 19 (Решите сами)</vt:lpstr>
      <vt:lpstr>Задача 20 (Решите сами)</vt:lpstr>
      <vt:lpstr>Нахождение площади фигуры через сумму площадей</vt:lpstr>
      <vt:lpstr>   Задача 21</vt:lpstr>
      <vt:lpstr> Задача 22</vt:lpstr>
      <vt:lpstr>Задача 23 </vt:lpstr>
      <vt:lpstr>Задача 24</vt:lpstr>
      <vt:lpstr>Задача 25</vt:lpstr>
      <vt:lpstr>Слайд 34</vt:lpstr>
      <vt:lpstr> Задача 26</vt:lpstr>
      <vt:lpstr>Задача 27</vt:lpstr>
      <vt:lpstr>Задача 28</vt:lpstr>
      <vt:lpstr>Слайд 38</vt:lpstr>
      <vt:lpstr>Задача 29</vt:lpstr>
      <vt:lpstr>Задача 30</vt:lpstr>
      <vt:lpstr>Задача 31</vt:lpstr>
      <vt:lpstr>Задача 32</vt:lpstr>
      <vt:lpstr>Задача 33</vt:lpstr>
      <vt:lpstr>Метод координат</vt:lpstr>
      <vt:lpstr>Задача 29</vt:lpstr>
      <vt:lpstr>Задача 34</vt:lpstr>
      <vt:lpstr>Задача 35</vt:lpstr>
      <vt:lpstr>Задача 36</vt:lpstr>
      <vt:lpstr>Задача 37</vt:lpstr>
      <vt:lpstr>Задача 38</vt:lpstr>
      <vt:lpstr>Слайд 51</vt:lpstr>
      <vt:lpstr>Задача 39</vt:lpstr>
      <vt:lpstr>Задача 40</vt:lpstr>
      <vt:lpstr>Задача 41</vt:lpstr>
      <vt:lpstr>Задача 42</vt:lpstr>
      <vt:lpstr>Слайд 56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7</cp:lastModifiedBy>
  <cp:revision>285</cp:revision>
  <dcterms:modified xsi:type="dcterms:W3CDTF">2014-10-27T14:00:56Z</dcterms:modified>
</cp:coreProperties>
</file>