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7"/>
  </p:notesMasterIdLst>
  <p:sldIdLst>
    <p:sldId id="307" r:id="rId2"/>
    <p:sldId id="286" r:id="rId3"/>
    <p:sldId id="257" r:id="rId4"/>
    <p:sldId id="260" r:id="rId5"/>
    <p:sldId id="261" r:id="rId6"/>
    <p:sldId id="262" r:id="rId7"/>
    <p:sldId id="265" r:id="rId8"/>
    <p:sldId id="266" r:id="rId9"/>
    <p:sldId id="268" r:id="rId10"/>
    <p:sldId id="269" r:id="rId11"/>
    <p:sldId id="270" r:id="rId12"/>
    <p:sldId id="302" r:id="rId13"/>
    <p:sldId id="271" r:id="rId14"/>
    <p:sldId id="275" r:id="rId15"/>
    <p:sldId id="272" r:id="rId16"/>
    <p:sldId id="292" r:id="rId17"/>
    <p:sldId id="303" r:id="rId18"/>
    <p:sldId id="291" r:id="rId19"/>
    <p:sldId id="274" r:id="rId20"/>
    <p:sldId id="280" r:id="rId21"/>
    <p:sldId id="297" r:id="rId22"/>
    <p:sldId id="299" r:id="rId23"/>
    <p:sldId id="300" r:id="rId24"/>
    <p:sldId id="301" r:id="rId25"/>
    <p:sldId id="282" r:id="rId26"/>
    <p:sldId id="287" r:id="rId27"/>
    <p:sldId id="283" r:id="rId28"/>
    <p:sldId id="288" r:id="rId29"/>
    <p:sldId id="289" r:id="rId30"/>
    <p:sldId id="290" r:id="rId31"/>
    <p:sldId id="277" r:id="rId32"/>
    <p:sldId id="305" r:id="rId33"/>
    <p:sldId id="295" r:id="rId34"/>
    <p:sldId id="304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E3D8D-012A-4678-8CCB-C02CD34E5D0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D2BC5-F4CE-4894-9251-FAC1878BD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0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D2BC5-F4CE-4894-9251-FAC1878BDBA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4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A4794-83CC-47E9-9389-30DDE4FC7C4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547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481" y="273629"/>
            <a:ext cx="8226720" cy="5855655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49CC-15D4-488E-B340-E52127AD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83916C-9C4E-4B5C-9DA6-D1F78A1278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B2B349-30BD-4205-8CB6-FD8890EA9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4;&#1077;&#1085;&#1077;&#1085;&#1080;&#1103;%20&#1087;&#1088;&#1086;&#1080;&#1079;&#1074;&#1086;&#1076;&#1085;&#1086;&#1081;.%20&#1055;&#1088;&#1080;&#1079;&#1085;&#1072;&#1082;&#1080;%20&#1074;&#1086;&#1079;&#1088;&#1072;&#1089;&#1090;&#1072;&#1085;&#1080;&#1103;%20&#1080;%20&#1091;&#1073;&#1099;&#1074;&#1072;&#1085;&#1080;&#1103;%20&#1092;&#1091;&#1085;&#1082;&#1094;&#1080;&#1080;.pp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4;&#1077;&#1085;&#1077;&#1085;&#1080;&#1103;%20&#1087;&#1088;&#1086;&#1080;&#1079;&#1074;&#1086;&#1076;&#1085;&#1086;&#1081;.%20&#1055;&#1088;&#1080;&#1079;&#1085;&#1072;&#1082;&#1080;%20&#1074;&#1086;&#1079;&#1088;&#1072;&#1089;&#1090;&#1072;&#1085;&#1080;&#1103;%20&#1080;%20&#1091;&#1073;&#1099;&#1074;&#1072;&#1085;&#1080;&#1103;%20&#1092;&#1091;&#1085;&#1082;&#1094;&#1080;&#1080;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809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Признак </a:t>
            </a:r>
          </a:p>
          <a:p>
            <a:pPr algn="ctr"/>
            <a:r>
              <a:rPr lang="ru-RU" sz="5400" b="1" dirty="0">
                <a:ln/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5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озрастания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(убывания)</a:t>
            </a:r>
          </a:p>
          <a:p>
            <a:pPr algn="ctr"/>
            <a:r>
              <a:rPr lang="ru-RU" sz="5400" b="1" dirty="0">
                <a:ln/>
                <a:solidFill>
                  <a:schemeClr val="accent3">
                    <a:lumMod val="50000"/>
                  </a:schemeClr>
                </a:solidFill>
              </a:rPr>
              <a:t>ф</a:t>
            </a:r>
            <a:r>
              <a:rPr lang="ru-RU" sz="5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ункции. </a:t>
            </a:r>
            <a:endParaRPr lang="ru-RU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8112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 МКОУ «СОШ№7»</a:t>
            </a:r>
          </a:p>
          <a:p>
            <a:pPr algn="r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Кривко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Антонина Петровна 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а)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836711"/>
            <a:ext cx="3312368" cy="95337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916832"/>
            <a:ext cx="2592288" cy="7905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32849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б)</a:t>
            </a:r>
            <a:endParaRPr lang="ru-RU" sz="36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356992"/>
            <a:ext cx="1656184" cy="800179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284984"/>
            <a:ext cx="432048" cy="992543"/>
          </a:xfrm>
          <a:prstGeom prst="rect">
            <a:avLst/>
          </a:prstGeom>
          <a:noFill/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284984"/>
            <a:ext cx="648072" cy="9190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35896" y="350100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;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42900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;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7695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Второй этап урока.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19672" y="1124744"/>
            <a:ext cx="6120680" cy="18722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1484784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Возрастание</a:t>
            </a:r>
          </a:p>
          <a:p>
            <a:pPr algn="ctr"/>
            <a:r>
              <a:rPr lang="ru-RU" sz="3200" b="1" dirty="0" smtClean="0"/>
              <a:t>(убывание)</a:t>
            </a:r>
            <a:endParaRPr lang="ru-RU" sz="3200" b="1" dirty="0"/>
          </a:p>
        </p:txBody>
      </p:sp>
      <p:sp>
        <p:nvSpPr>
          <p:cNvPr id="6" name="Стрелка вниз 5"/>
          <p:cNvSpPr/>
          <p:nvPr/>
        </p:nvSpPr>
        <p:spPr>
          <a:xfrm rot="1665502">
            <a:off x="2217621" y="2972277"/>
            <a:ext cx="648072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887427">
            <a:off x="5898803" y="3114392"/>
            <a:ext cx="648072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3528" y="5013176"/>
            <a:ext cx="3168352" cy="13681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60032" y="5013176"/>
            <a:ext cx="3240360" cy="12961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429264"/>
            <a:ext cx="295232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pres?slideindex=1&amp;slidetitle="/>
              </a:rPr>
              <a:t>Определение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hlinkClick r:id="rId2" action="ppaction://hlinkpres?slideindex=1&amp;slidetitle="/>
          </p:cNvPr>
          <p:cNvSpPr txBox="1"/>
          <p:nvPr/>
        </p:nvSpPr>
        <p:spPr>
          <a:xfrm>
            <a:off x="5143504" y="5373216"/>
            <a:ext cx="2786082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hlinkClick r:id="rId2" action="ppaction://hlinkpres?slideindex=1&amp;slidetitle="/>
              </a:rPr>
              <a:t>Признак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70051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значит, функция возрастает. 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149080"/>
            <a:ext cx="62967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&lt; 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значит, функция убывает.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4110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Устное задание:</a:t>
            </a:r>
            <a:endParaRPr lang="ru-RU" sz="3200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196751"/>
            <a:ext cx="5832648" cy="943517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348880"/>
            <a:ext cx="5544616" cy="965257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428999"/>
            <a:ext cx="4680520" cy="1881859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445224"/>
            <a:ext cx="4536504" cy="1015988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2088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«Ум заключается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только в знании,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и в умении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применять знания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практике»</a:t>
            </a:r>
          </a:p>
          <a:p>
            <a:pPr algn="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Аристотель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3" y="4797152"/>
            <a:ext cx="171737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7820" y="1052736"/>
            <a:ext cx="55824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Найдите  промежутки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возрастания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(убывания) функции.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1683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Задания:</a:t>
            </a:r>
            <a:endParaRPr lang="ru-RU" sz="3600" b="1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6" name="Picture 4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36913"/>
            <a:ext cx="6696744" cy="772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2308230"/>
            <a:ext cx="8820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501008"/>
            <a:ext cx="6840760" cy="1655426"/>
          </a:xfrm>
          <a:prstGeom prst="rect">
            <a:avLst/>
          </a:prstGeom>
          <a:solidFill>
            <a:srgbClr val="CCCCFF"/>
          </a:solidFill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0"/>
            <a:ext cx="4069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Практикум: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29200"/>
            <a:ext cx="6840760" cy="1476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42852"/>
          <a:ext cx="8358246" cy="607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3071834"/>
                <a:gridCol w="2786082"/>
              </a:tblGrid>
              <a:tr h="40545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</a:tr>
              <a:tr h="109473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618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D(f)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618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0" dirty="0" smtClean="0"/>
                        <a:t> ‘ (x)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618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0" dirty="0" smtClean="0"/>
                        <a:t> ‘ (x) = 0 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ru-RU" baseline="0" dirty="0" smtClean="0"/>
                        <a:t>не существует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618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Знаки</a:t>
                      </a:r>
                    </a:p>
                    <a:p>
                      <a:pPr algn="ctr"/>
                      <a:r>
                        <a:rPr lang="ru-RU" dirty="0" smtClean="0"/>
                        <a:t>производной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618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Промежутки возрастания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618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Промежутки убывания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857232"/>
            <a:ext cx="2495112" cy="485774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972096"/>
            <a:ext cx="2205031" cy="442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88638"/>
          <a:ext cx="8606760" cy="605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671"/>
                <a:gridCol w="3163169"/>
                <a:gridCol w="2868920"/>
              </a:tblGrid>
              <a:tr h="4368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</a:tr>
              <a:tr h="109203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19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D(f)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</a:tr>
              <a:tr h="719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0" dirty="0" smtClean="0"/>
                        <a:t> ‘ (x)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7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0" dirty="0" smtClean="0"/>
                        <a:t> ‘ (x) = 0 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ru-RU" baseline="0" dirty="0" smtClean="0"/>
                        <a:t>не существует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-1;  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-1;  1</a:t>
                      </a:r>
                      <a:endParaRPr lang="ru-RU" sz="280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644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Знаки</a:t>
                      </a:r>
                    </a:p>
                    <a:p>
                      <a:pPr algn="ctr"/>
                      <a:r>
                        <a:rPr lang="ru-RU" dirty="0" smtClean="0"/>
                        <a:t>производной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</a:t>
                      </a:r>
                      <a:r>
                        <a:rPr lang="en-US" baseline="0" dirty="0" smtClean="0"/>
                        <a:t>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644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Промежутки возрастания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644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Промежутки убывания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980728"/>
            <a:ext cx="2495112" cy="485774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972096"/>
            <a:ext cx="2205031" cy="442347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492896"/>
            <a:ext cx="1584176" cy="622355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492896"/>
            <a:ext cx="1584176" cy="663845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>
            <a:off x="3203848" y="4437112"/>
            <a:ext cx="252028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4437112"/>
            <a:ext cx="252028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923928" y="4293096"/>
            <a:ext cx="0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884368" y="4293096"/>
            <a:ext cx="0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020272" y="4293096"/>
            <a:ext cx="0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860032" y="4293096"/>
            <a:ext cx="0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35896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668344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03848" y="393305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39330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236296" y="386104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4048" y="386104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9952" y="3717032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-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0392" y="3645024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-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0192" y="3717032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-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869160"/>
            <a:ext cx="2057400" cy="342900"/>
          </a:xfrm>
          <a:prstGeom prst="rect">
            <a:avLst/>
          </a:prstGeom>
          <a:noFill/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661248"/>
            <a:ext cx="2057400" cy="342900"/>
          </a:xfrm>
          <a:prstGeom prst="rect">
            <a:avLst/>
          </a:prstGeom>
          <a:noFill/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5733256"/>
            <a:ext cx="809625" cy="342900"/>
          </a:xfrm>
          <a:prstGeom prst="rect">
            <a:avLst/>
          </a:prstGeom>
          <a:noFill/>
        </p:spPr>
      </p:pic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941168"/>
            <a:ext cx="809625" cy="342900"/>
          </a:xfrm>
          <a:prstGeom prst="rect">
            <a:avLst/>
          </a:prstGeom>
          <a:noFill/>
        </p:spPr>
      </p:pic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1"/>
          <p:cNvSpPr>
            <a:spLocks noChangeArrowheads="1"/>
          </p:cNvSpPr>
          <p:nvPr/>
        </p:nvSpPr>
        <p:spPr bwMode="auto">
          <a:xfrm>
            <a:off x="1000100" y="4214818"/>
            <a:ext cx="6858048" cy="1071570"/>
          </a:xfrm>
          <a:prstGeom prst="roundRect">
            <a:avLst>
              <a:gd name="adj" fmla="val 13112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82945" tIns="41473" rIns="82945" bIns="41473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4.Отмечаем эти точки на числовой прямой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и определяем знаки производной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на полученных промежутках</a:t>
            </a:r>
            <a:endParaRPr lang="ru-RU" sz="22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2291" name="AutoShape 42"/>
          <p:cNvSpPr>
            <a:spLocks noChangeArrowheads="1"/>
          </p:cNvSpPr>
          <p:nvPr/>
        </p:nvSpPr>
        <p:spPr bwMode="auto">
          <a:xfrm>
            <a:off x="1000100" y="3071810"/>
            <a:ext cx="6858048" cy="64294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82945" tIns="41473" rIns="82945" bIns="41473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3.Находим точки, в которых </a:t>
            </a:r>
            <a:r>
              <a:rPr lang="en-US" sz="2200" b="1" dirty="0" smtClean="0">
                <a:solidFill>
                  <a:srgbClr val="000066"/>
                </a:solidFill>
                <a:latin typeface="Bookman Old Style" pitchFamily="18" charset="0"/>
              </a:rPr>
              <a:t>f’(x) =0</a:t>
            </a: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или</a:t>
            </a:r>
            <a:r>
              <a:rPr lang="en-US" sz="2200" b="1" dirty="0" smtClean="0">
                <a:solidFill>
                  <a:srgbClr val="000066"/>
                </a:solidFill>
                <a:latin typeface="Bookman Old Style" pitchFamily="18" charset="0"/>
              </a:rPr>
              <a:t> f’(x)</a:t>
            </a: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 не существует</a:t>
            </a:r>
            <a:endParaRPr lang="ru-RU" sz="22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6390" name="Line 45"/>
          <p:cNvSpPr>
            <a:spLocks noChangeShapeType="1"/>
          </p:cNvSpPr>
          <p:nvPr/>
        </p:nvSpPr>
        <p:spPr bwMode="auto">
          <a:xfrm>
            <a:off x="4214810" y="1643050"/>
            <a:ext cx="0" cy="39211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0100" y="142852"/>
            <a:ext cx="66247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Алгоритм нахождения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промежутков возрастания (убывания)  функции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1000100" y="1000109"/>
            <a:ext cx="6643734" cy="64294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82945" tIns="41473" rIns="82945" bIns="41473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1. Находим область определения </a:t>
            </a:r>
            <a:r>
              <a:rPr lang="ru-RU" sz="2200" b="1" dirty="0">
                <a:solidFill>
                  <a:srgbClr val="000066"/>
                </a:solidFill>
                <a:latin typeface="Bookman Old Style" pitchFamily="18" charset="0"/>
              </a:rPr>
              <a:t>функции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1071538" y="2071678"/>
            <a:ext cx="6715172" cy="64294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82945" tIns="41473" rIns="82945" bIns="41473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2.Находим </a:t>
            </a:r>
            <a:r>
              <a:rPr lang="ru-RU" sz="2200" b="1" dirty="0">
                <a:solidFill>
                  <a:srgbClr val="000066"/>
                </a:solidFill>
                <a:latin typeface="Bookman Old Style" pitchFamily="18" charset="0"/>
              </a:rPr>
              <a:t>производную функции</a:t>
            </a: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4357686" y="5286388"/>
            <a:ext cx="0" cy="39211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4286248" y="3786190"/>
            <a:ext cx="0" cy="39211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" name="Line 45"/>
          <p:cNvSpPr>
            <a:spLocks noChangeShapeType="1"/>
          </p:cNvSpPr>
          <p:nvPr/>
        </p:nvSpPr>
        <p:spPr bwMode="auto">
          <a:xfrm>
            <a:off x="4214810" y="2714620"/>
            <a:ext cx="0" cy="39211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9" name="AutoShape 41"/>
          <p:cNvSpPr>
            <a:spLocks noChangeArrowheads="1"/>
          </p:cNvSpPr>
          <p:nvPr/>
        </p:nvSpPr>
        <p:spPr bwMode="auto">
          <a:xfrm>
            <a:off x="1000100" y="5643578"/>
            <a:ext cx="6858048" cy="1071570"/>
          </a:xfrm>
          <a:prstGeom prst="roundRect">
            <a:avLst>
              <a:gd name="adj" fmla="val 13112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82945" tIns="41473" rIns="82945" bIns="41473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5.Делаем выводы о промежутках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Bookman Old Style" pitchFamily="18" charset="0"/>
              </a:rPr>
              <a:t>возрастания и убывания</a:t>
            </a:r>
            <a:endParaRPr lang="ru-RU" sz="22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1" grpId="0" animBg="1"/>
      <p:bldP spid="12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73097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53012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Исаак Ньютон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3312368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515719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Готфрид Вильгельм Лейбниц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0"/>
            <a:ext cx="3218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Третий этап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464181"/>
            <a:ext cx="88924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Цели урока: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Обучающие: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  рамках подготовки к ЕГЭ: отработка заданий части С1;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закрепить и проверить знания, умения и навыки  на нахождение  промежутков   монотонности функции;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Развивающие: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развивать мыслительную деятельность учащихся, содействовать развитию памяти, речи, формировать умения четко и ясно излагать свои мысли;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Воспитательные: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оспитывать умение работать с имеющейся информацией, умение слушать товарищей, воспитывать уважение к предмету.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Техническое обеспечение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мультимедийный проектор,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компьютер.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268760"/>
            <a:ext cx="3356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Графики.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 rot="1886386">
            <a:off x="2813257" y="2287884"/>
            <a:ext cx="432048" cy="13849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099328">
            <a:off x="5048841" y="2430447"/>
            <a:ext cx="432048" cy="132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005064"/>
            <a:ext cx="3456384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4077072"/>
            <a:ext cx="3456384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22108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Графики </a:t>
            </a:r>
          </a:p>
          <a:p>
            <a:pPr algn="ctr"/>
            <a:r>
              <a:rPr lang="ru-RU" sz="3200" b="1" dirty="0" smtClean="0"/>
              <a:t>функций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357694"/>
            <a:ext cx="3527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Графики</a:t>
            </a:r>
          </a:p>
          <a:p>
            <a:pPr algn="ctr"/>
            <a:r>
              <a:rPr lang="ru-RU" sz="3200" b="1" dirty="0" smtClean="0"/>
              <a:t>производных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88640"/>
            <a:ext cx="42469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Четвертый этап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5"/>
          <p:cNvSpPr>
            <a:spLocks/>
          </p:cNvSpPr>
          <p:nvPr/>
        </p:nvSpPr>
        <p:spPr bwMode="auto">
          <a:xfrm>
            <a:off x="971550" y="1341438"/>
            <a:ext cx="1584325" cy="4981575"/>
          </a:xfrm>
          <a:custGeom>
            <a:avLst/>
            <a:gdLst>
              <a:gd name="T0" fmla="*/ 0 w 2531"/>
              <a:gd name="T1" fmla="*/ 2147483647 h 9504"/>
              <a:gd name="T2" fmla="*/ 2147483647 w 2531"/>
              <a:gd name="T3" fmla="*/ 2147483647 h 9504"/>
              <a:gd name="T4" fmla="*/ 2147483647 w 2531"/>
              <a:gd name="T5" fmla="*/ 2147483647 h 9504"/>
              <a:gd name="T6" fmla="*/ 2147483647 w 2531"/>
              <a:gd name="T7" fmla="*/ 2147483647 h 9504"/>
              <a:gd name="T8" fmla="*/ 2147483647 w 2531"/>
              <a:gd name="T9" fmla="*/ 2147483647 h 9504"/>
              <a:gd name="T10" fmla="*/ 2147483647 w 2531"/>
              <a:gd name="T11" fmla="*/ 2147483647 h 9504"/>
              <a:gd name="T12" fmla="*/ 2147483647 w 2531"/>
              <a:gd name="T13" fmla="*/ 2147483647 h 9504"/>
              <a:gd name="T14" fmla="*/ 2147483647 w 2531"/>
              <a:gd name="T15" fmla="*/ 2147483647 h 9504"/>
              <a:gd name="T16" fmla="*/ 2147483647 w 2531"/>
              <a:gd name="T17" fmla="*/ 2147483647 h 9504"/>
              <a:gd name="T18" fmla="*/ 2147483647 w 2531"/>
              <a:gd name="T19" fmla="*/ 2147483647 h 9504"/>
              <a:gd name="T20" fmla="*/ 2147483647 w 2531"/>
              <a:gd name="T21" fmla="*/ 2147483647 h 9504"/>
              <a:gd name="T22" fmla="*/ 2147483647 w 2531"/>
              <a:gd name="T23" fmla="*/ 2147483647 h 9504"/>
              <a:gd name="T24" fmla="*/ 2147483647 w 2531"/>
              <a:gd name="T25" fmla="*/ 2147483647 h 9504"/>
              <a:gd name="T26" fmla="*/ 2147483647 w 2531"/>
              <a:gd name="T27" fmla="*/ 2147483647 h 9504"/>
              <a:gd name="T28" fmla="*/ 2147483647 w 2531"/>
              <a:gd name="T29" fmla="*/ 2147483647 h 9504"/>
              <a:gd name="T30" fmla="*/ 2147483647 w 2531"/>
              <a:gd name="T31" fmla="*/ 2147483647 h 9504"/>
              <a:gd name="T32" fmla="*/ 2147483647 w 2531"/>
              <a:gd name="T33" fmla="*/ 2147483647 h 9504"/>
              <a:gd name="T34" fmla="*/ 2147483647 w 2531"/>
              <a:gd name="T35" fmla="*/ 2147483647 h 9504"/>
              <a:gd name="T36" fmla="*/ 2147483647 w 2531"/>
              <a:gd name="T37" fmla="*/ 2147483647 h 9504"/>
              <a:gd name="T38" fmla="*/ 2147483647 w 2531"/>
              <a:gd name="T39" fmla="*/ 2147483647 h 9504"/>
              <a:gd name="T40" fmla="*/ 2147483647 w 2531"/>
              <a:gd name="T41" fmla="*/ 2147483647 h 9504"/>
              <a:gd name="T42" fmla="*/ 2147483647 w 2531"/>
              <a:gd name="T43" fmla="*/ 2147483647 h 9504"/>
              <a:gd name="T44" fmla="*/ 2147483647 w 2531"/>
              <a:gd name="T45" fmla="*/ 2147483647 h 9504"/>
              <a:gd name="T46" fmla="*/ 2147483647 w 2531"/>
              <a:gd name="T47" fmla="*/ 2147483647 h 9504"/>
              <a:gd name="T48" fmla="*/ 2147483647 w 2531"/>
              <a:gd name="T49" fmla="*/ 2147483647 h 9504"/>
              <a:gd name="T50" fmla="*/ 2147483647 w 2531"/>
              <a:gd name="T51" fmla="*/ 2147483647 h 9504"/>
              <a:gd name="T52" fmla="*/ 2147483647 w 2531"/>
              <a:gd name="T53" fmla="*/ 2147483647 h 9504"/>
              <a:gd name="T54" fmla="*/ 2147483647 w 2531"/>
              <a:gd name="T55" fmla="*/ 2147483647 h 9504"/>
              <a:gd name="T56" fmla="*/ 2147483647 w 2531"/>
              <a:gd name="T57" fmla="*/ 2147483647 h 9504"/>
              <a:gd name="T58" fmla="*/ 2147483647 w 2531"/>
              <a:gd name="T59" fmla="*/ 2147483647 h 9504"/>
              <a:gd name="T60" fmla="*/ 2147483647 w 2531"/>
              <a:gd name="T61" fmla="*/ 2147483647 h 9504"/>
              <a:gd name="T62" fmla="*/ 2147483647 w 2531"/>
              <a:gd name="T63" fmla="*/ 2147483647 h 9504"/>
              <a:gd name="T64" fmla="*/ 2147483647 w 2531"/>
              <a:gd name="T65" fmla="*/ 2147483647 h 9504"/>
              <a:gd name="T66" fmla="*/ 2147483647 w 2531"/>
              <a:gd name="T67" fmla="*/ 2147483647 h 9504"/>
              <a:gd name="T68" fmla="*/ 2147483647 w 2531"/>
              <a:gd name="T69" fmla="*/ 2147483647 h 9504"/>
              <a:gd name="T70" fmla="*/ 2147483647 w 2531"/>
              <a:gd name="T71" fmla="*/ 2147483647 h 9504"/>
              <a:gd name="T72" fmla="*/ 2147483647 w 2531"/>
              <a:gd name="T73" fmla="*/ 2147483647 h 9504"/>
              <a:gd name="T74" fmla="*/ 2147483647 w 2531"/>
              <a:gd name="T75" fmla="*/ 2147483647 h 9504"/>
              <a:gd name="T76" fmla="*/ 2147483647 w 2531"/>
              <a:gd name="T77" fmla="*/ 2147483647 h 9504"/>
              <a:gd name="T78" fmla="*/ 2147483647 w 2531"/>
              <a:gd name="T79" fmla="*/ 2147483647 h 9504"/>
              <a:gd name="T80" fmla="*/ 2147483647 w 2531"/>
              <a:gd name="T81" fmla="*/ 2147483647 h 9504"/>
              <a:gd name="T82" fmla="*/ 2147483647 w 2531"/>
              <a:gd name="T83" fmla="*/ 2147483647 h 9504"/>
              <a:gd name="T84" fmla="*/ 2147483647 w 2531"/>
              <a:gd name="T85" fmla="*/ 2147483647 h 9504"/>
              <a:gd name="T86" fmla="*/ 2147483647 w 2531"/>
              <a:gd name="T87" fmla="*/ 2147483647 h 9504"/>
              <a:gd name="T88" fmla="*/ 2147483647 w 2531"/>
              <a:gd name="T89" fmla="*/ 2147483647 h 9504"/>
              <a:gd name="T90" fmla="*/ 2147483647 w 2531"/>
              <a:gd name="T91" fmla="*/ 2147483647 h 9504"/>
              <a:gd name="T92" fmla="*/ 2147483647 w 2531"/>
              <a:gd name="T93" fmla="*/ 2147483647 h 9504"/>
              <a:gd name="T94" fmla="*/ 2147483647 w 2531"/>
              <a:gd name="T95" fmla="*/ 2147483647 h 9504"/>
              <a:gd name="T96" fmla="*/ 2147483647 w 2531"/>
              <a:gd name="T97" fmla="*/ 2147483647 h 9504"/>
              <a:gd name="T98" fmla="*/ 2147483647 w 2531"/>
              <a:gd name="T99" fmla="*/ 2147483647 h 9504"/>
              <a:gd name="T100" fmla="*/ 2147483647 w 2531"/>
              <a:gd name="T101" fmla="*/ 2147483647 h 9504"/>
              <a:gd name="T102" fmla="*/ 2147483647 w 2531"/>
              <a:gd name="T103" fmla="*/ 2147483647 h 9504"/>
              <a:gd name="T104" fmla="*/ 2147483647 w 2531"/>
              <a:gd name="T105" fmla="*/ 2147483647 h 9504"/>
              <a:gd name="T106" fmla="*/ 2147483647 w 2531"/>
              <a:gd name="T107" fmla="*/ 2147483647 h 9504"/>
              <a:gd name="T108" fmla="*/ 2147483647 w 2531"/>
              <a:gd name="T109" fmla="*/ 2147483647 h 9504"/>
              <a:gd name="T110" fmla="*/ 2147483647 w 2531"/>
              <a:gd name="T111" fmla="*/ 2147483647 h 9504"/>
              <a:gd name="T112" fmla="*/ 2147483647 w 2531"/>
              <a:gd name="T113" fmla="*/ 2147483647 h 9504"/>
              <a:gd name="T114" fmla="*/ 2147483647 w 2531"/>
              <a:gd name="T115" fmla="*/ 2147483647 h 9504"/>
              <a:gd name="T116" fmla="*/ 2147483647 w 2531"/>
              <a:gd name="T117" fmla="*/ 2147483647 h 9504"/>
              <a:gd name="T118" fmla="*/ 2147483647 w 2531"/>
              <a:gd name="T119" fmla="*/ 2147483647 h 9504"/>
              <a:gd name="T120" fmla="*/ 2147483647 w 2531"/>
              <a:gd name="T121" fmla="*/ 2147483647 h 9504"/>
              <a:gd name="T122" fmla="*/ 2147483647 w 2531"/>
              <a:gd name="T123" fmla="*/ 2147483647 h 9504"/>
              <a:gd name="T124" fmla="*/ 2147483647 w 2531"/>
              <a:gd name="T125" fmla="*/ 0 h 9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31"/>
              <a:gd name="T190" fmla="*/ 0 h 9504"/>
              <a:gd name="T191" fmla="*/ 2531 w 2531"/>
              <a:gd name="T192" fmla="*/ 9504 h 9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31" h="9504">
                <a:moveTo>
                  <a:pt x="0" y="9504"/>
                </a:moveTo>
                <a:cubicBezTo>
                  <a:pt x="41" y="7702"/>
                  <a:pt x="41" y="7702"/>
                  <a:pt x="41" y="7702"/>
                </a:cubicBezTo>
                <a:cubicBezTo>
                  <a:pt x="82" y="6200"/>
                  <a:pt x="82" y="6200"/>
                  <a:pt x="82" y="6200"/>
                </a:cubicBezTo>
                <a:cubicBezTo>
                  <a:pt x="123" y="4965"/>
                  <a:pt x="123" y="4965"/>
                  <a:pt x="123" y="4965"/>
                </a:cubicBezTo>
                <a:cubicBezTo>
                  <a:pt x="163" y="3965"/>
                  <a:pt x="163" y="3965"/>
                  <a:pt x="163" y="3965"/>
                </a:cubicBezTo>
                <a:cubicBezTo>
                  <a:pt x="204" y="3172"/>
                  <a:pt x="204" y="3172"/>
                  <a:pt x="204" y="3172"/>
                </a:cubicBezTo>
                <a:cubicBezTo>
                  <a:pt x="245" y="2559"/>
                  <a:pt x="245" y="2559"/>
                  <a:pt x="245" y="2559"/>
                </a:cubicBezTo>
                <a:cubicBezTo>
                  <a:pt x="286" y="2101"/>
                  <a:pt x="286" y="2101"/>
                  <a:pt x="286" y="2101"/>
                </a:cubicBezTo>
                <a:cubicBezTo>
                  <a:pt x="327" y="1775"/>
                  <a:pt x="327" y="1775"/>
                  <a:pt x="327" y="1775"/>
                </a:cubicBezTo>
                <a:cubicBezTo>
                  <a:pt x="368" y="1562"/>
                  <a:pt x="368" y="1562"/>
                  <a:pt x="368" y="1562"/>
                </a:cubicBezTo>
                <a:cubicBezTo>
                  <a:pt x="408" y="1443"/>
                  <a:pt x="408" y="1443"/>
                  <a:pt x="408" y="1443"/>
                </a:cubicBezTo>
                <a:cubicBezTo>
                  <a:pt x="449" y="1400"/>
                  <a:pt x="449" y="1400"/>
                  <a:pt x="449" y="1400"/>
                </a:cubicBezTo>
                <a:cubicBezTo>
                  <a:pt x="490" y="1418"/>
                  <a:pt x="490" y="1418"/>
                  <a:pt x="490" y="1418"/>
                </a:cubicBezTo>
                <a:cubicBezTo>
                  <a:pt x="531" y="1484"/>
                  <a:pt x="531" y="1484"/>
                  <a:pt x="531" y="1484"/>
                </a:cubicBezTo>
                <a:cubicBezTo>
                  <a:pt x="572" y="1586"/>
                  <a:pt x="572" y="1586"/>
                  <a:pt x="572" y="1586"/>
                </a:cubicBezTo>
                <a:cubicBezTo>
                  <a:pt x="612" y="1713"/>
                  <a:pt x="612" y="1713"/>
                  <a:pt x="612" y="1713"/>
                </a:cubicBezTo>
                <a:cubicBezTo>
                  <a:pt x="653" y="1855"/>
                  <a:pt x="653" y="1855"/>
                  <a:pt x="653" y="1855"/>
                </a:cubicBezTo>
                <a:cubicBezTo>
                  <a:pt x="694" y="2006"/>
                  <a:pt x="694" y="2006"/>
                  <a:pt x="694" y="2006"/>
                </a:cubicBezTo>
                <a:cubicBezTo>
                  <a:pt x="735" y="2159"/>
                  <a:pt x="735" y="2159"/>
                  <a:pt x="735" y="2159"/>
                </a:cubicBezTo>
                <a:cubicBezTo>
                  <a:pt x="776" y="2308"/>
                  <a:pt x="776" y="2308"/>
                  <a:pt x="776" y="2308"/>
                </a:cubicBezTo>
                <a:cubicBezTo>
                  <a:pt x="817" y="2449"/>
                  <a:pt x="817" y="2449"/>
                  <a:pt x="817" y="2449"/>
                </a:cubicBezTo>
                <a:cubicBezTo>
                  <a:pt x="857" y="2579"/>
                  <a:pt x="857" y="2579"/>
                  <a:pt x="857" y="2579"/>
                </a:cubicBezTo>
                <a:cubicBezTo>
                  <a:pt x="898" y="2695"/>
                  <a:pt x="898" y="2695"/>
                  <a:pt x="898" y="2695"/>
                </a:cubicBezTo>
                <a:cubicBezTo>
                  <a:pt x="939" y="2796"/>
                  <a:pt x="939" y="2796"/>
                  <a:pt x="939" y="2796"/>
                </a:cubicBezTo>
                <a:cubicBezTo>
                  <a:pt x="980" y="2881"/>
                  <a:pt x="980" y="2881"/>
                  <a:pt x="980" y="2881"/>
                </a:cubicBezTo>
                <a:cubicBezTo>
                  <a:pt x="1021" y="2950"/>
                  <a:pt x="1021" y="2950"/>
                  <a:pt x="1021" y="2950"/>
                </a:cubicBezTo>
                <a:cubicBezTo>
                  <a:pt x="1062" y="3003"/>
                  <a:pt x="1062" y="3003"/>
                  <a:pt x="1062" y="3003"/>
                </a:cubicBezTo>
                <a:cubicBezTo>
                  <a:pt x="1102" y="3043"/>
                  <a:pt x="1102" y="3043"/>
                  <a:pt x="1102" y="3043"/>
                </a:cubicBezTo>
                <a:cubicBezTo>
                  <a:pt x="1143" y="3071"/>
                  <a:pt x="1143" y="3071"/>
                  <a:pt x="1143" y="3071"/>
                </a:cubicBezTo>
                <a:cubicBezTo>
                  <a:pt x="1184" y="3087"/>
                  <a:pt x="1184" y="3087"/>
                  <a:pt x="1184" y="3087"/>
                </a:cubicBezTo>
                <a:cubicBezTo>
                  <a:pt x="1225" y="3096"/>
                  <a:pt x="1225" y="3096"/>
                  <a:pt x="1225" y="3096"/>
                </a:cubicBezTo>
                <a:cubicBezTo>
                  <a:pt x="1266" y="3100"/>
                  <a:pt x="1266" y="3100"/>
                  <a:pt x="1266" y="3100"/>
                </a:cubicBezTo>
                <a:cubicBezTo>
                  <a:pt x="1306" y="3100"/>
                  <a:pt x="1306" y="3100"/>
                  <a:pt x="1306" y="3100"/>
                </a:cubicBezTo>
                <a:cubicBezTo>
                  <a:pt x="1347" y="3100"/>
                  <a:pt x="1347" y="3100"/>
                  <a:pt x="1347" y="3100"/>
                </a:cubicBezTo>
                <a:cubicBezTo>
                  <a:pt x="1388" y="3104"/>
                  <a:pt x="1388" y="3104"/>
                  <a:pt x="1388" y="3104"/>
                </a:cubicBezTo>
                <a:cubicBezTo>
                  <a:pt x="1429" y="3113"/>
                  <a:pt x="1429" y="3113"/>
                  <a:pt x="1429" y="3113"/>
                </a:cubicBezTo>
                <a:cubicBezTo>
                  <a:pt x="1470" y="3129"/>
                  <a:pt x="1470" y="3129"/>
                  <a:pt x="1470" y="3129"/>
                </a:cubicBezTo>
                <a:cubicBezTo>
                  <a:pt x="1511" y="3157"/>
                  <a:pt x="1511" y="3157"/>
                  <a:pt x="1511" y="3157"/>
                </a:cubicBezTo>
                <a:cubicBezTo>
                  <a:pt x="1551" y="3197"/>
                  <a:pt x="1551" y="3197"/>
                  <a:pt x="1551" y="3197"/>
                </a:cubicBezTo>
                <a:cubicBezTo>
                  <a:pt x="1592" y="3250"/>
                  <a:pt x="1592" y="3250"/>
                  <a:pt x="1592" y="3250"/>
                </a:cubicBezTo>
                <a:cubicBezTo>
                  <a:pt x="1633" y="3319"/>
                  <a:pt x="1633" y="3319"/>
                  <a:pt x="1633" y="3319"/>
                </a:cubicBezTo>
                <a:cubicBezTo>
                  <a:pt x="1674" y="3404"/>
                  <a:pt x="1674" y="3404"/>
                  <a:pt x="1674" y="3404"/>
                </a:cubicBezTo>
                <a:cubicBezTo>
                  <a:pt x="1715" y="3505"/>
                  <a:pt x="1715" y="3505"/>
                  <a:pt x="1715" y="3505"/>
                </a:cubicBezTo>
                <a:cubicBezTo>
                  <a:pt x="1756" y="3621"/>
                  <a:pt x="1756" y="3621"/>
                  <a:pt x="1756" y="3621"/>
                </a:cubicBezTo>
                <a:cubicBezTo>
                  <a:pt x="1796" y="3751"/>
                  <a:pt x="1796" y="3751"/>
                  <a:pt x="1796" y="3751"/>
                </a:cubicBezTo>
                <a:cubicBezTo>
                  <a:pt x="1837" y="3892"/>
                  <a:pt x="1837" y="3892"/>
                  <a:pt x="1837" y="3892"/>
                </a:cubicBezTo>
                <a:cubicBezTo>
                  <a:pt x="1878" y="4041"/>
                  <a:pt x="1878" y="4041"/>
                  <a:pt x="1878" y="4041"/>
                </a:cubicBezTo>
                <a:cubicBezTo>
                  <a:pt x="1919" y="4194"/>
                  <a:pt x="1919" y="4194"/>
                  <a:pt x="1919" y="4194"/>
                </a:cubicBezTo>
                <a:cubicBezTo>
                  <a:pt x="1960" y="4345"/>
                  <a:pt x="1960" y="4345"/>
                  <a:pt x="1960" y="4345"/>
                </a:cubicBezTo>
                <a:cubicBezTo>
                  <a:pt x="2001" y="4487"/>
                  <a:pt x="2001" y="4487"/>
                  <a:pt x="2001" y="4487"/>
                </a:cubicBezTo>
                <a:cubicBezTo>
                  <a:pt x="2041" y="4614"/>
                  <a:pt x="2041" y="4614"/>
                  <a:pt x="2041" y="4614"/>
                </a:cubicBezTo>
                <a:cubicBezTo>
                  <a:pt x="2082" y="4716"/>
                  <a:pt x="2082" y="4716"/>
                  <a:pt x="2082" y="4716"/>
                </a:cubicBezTo>
                <a:cubicBezTo>
                  <a:pt x="2123" y="4782"/>
                  <a:pt x="2123" y="4782"/>
                  <a:pt x="2123" y="4782"/>
                </a:cubicBezTo>
                <a:cubicBezTo>
                  <a:pt x="2164" y="4800"/>
                  <a:pt x="2164" y="4800"/>
                  <a:pt x="2164" y="4800"/>
                </a:cubicBezTo>
                <a:cubicBezTo>
                  <a:pt x="2205" y="4757"/>
                  <a:pt x="2205" y="4757"/>
                  <a:pt x="2205" y="4757"/>
                </a:cubicBezTo>
                <a:cubicBezTo>
                  <a:pt x="2245" y="4638"/>
                  <a:pt x="2245" y="4638"/>
                  <a:pt x="2245" y="4638"/>
                </a:cubicBezTo>
                <a:cubicBezTo>
                  <a:pt x="2286" y="4425"/>
                  <a:pt x="2286" y="4425"/>
                  <a:pt x="2286" y="4425"/>
                </a:cubicBezTo>
                <a:cubicBezTo>
                  <a:pt x="2327" y="4099"/>
                  <a:pt x="2327" y="4099"/>
                  <a:pt x="2327" y="4099"/>
                </a:cubicBezTo>
                <a:cubicBezTo>
                  <a:pt x="2368" y="3641"/>
                  <a:pt x="2368" y="3641"/>
                  <a:pt x="2368" y="3641"/>
                </a:cubicBezTo>
                <a:cubicBezTo>
                  <a:pt x="2409" y="3028"/>
                  <a:pt x="2409" y="3028"/>
                  <a:pt x="2409" y="3028"/>
                </a:cubicBezTo>
                <a:cubicBezTo>
                  <a:pt x="2450" y="2235"/>
                  <a:pt x="2450" y="2235"/>
                  <a:pt x="2450" y="2235"/>
                </a:cubicBezTo>
                <a:cubicBezTo>
                  <a:pt x="2490" y="1235"/>
                  <a:pt x="2490" y="1235"/>
                  <a:pt x="2490" y="1235"/>
                </a:cubicBezTo>
                <a:cubicBezTo>
                  <a:pt x="2531" y="0"/>
                  <a:pt x="2531" y="0"/>
                  <a:pt x="2531" y="0"/>
                </a:cubicBezTo>
              </a:path>
            </a:pathLst>
          </a:custGeom>
          <a:noFill/>
          <a:ln w="28575">
            <a:solidFill>
              <a:srgbClr val="0062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 flipV="1">
            <a:off x="1763713" y="1341438"/>
            <a:ext cx="0" cy="4895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>
            <a:off x="323850" y="3860800"/>
            <a:ext cx="3095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061" name="Text Box 11"/>
          <p:cNvSpPr txBox="1">
            <a:spLocks noChangeArrowheads="1"/>
          </p:cNvSpPr>
          <p:nvPr/>
        </p:nvSpPr>
        <p:spPr bwMode="auto">
          <a:xfrm>
            <a:off x="3327400" y="3881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1008063"/>
            <a:r>
              <a:rPr lang="en-US" b="1">
                <a:latin typeface="Arial" charset="0"/>
              </a:rPr>
              <a:t>x</a:t>
            </a:r>
            <a:endParaRPr lang="ru-RU" b="1">
              <a:latin typeface="Arial" charset="0"/>
            </a:endParaRPr>
          </a:p>
        </p:txBody>
      </p:sp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1347788" y="969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1008063">
              <a:spcBef>
                <a:spcPct val="50000"/>
              </a:spcBef>
            </a:pPr>
            <a:endParaRPr lang="ru-RU" b="1">
              <a:latin typeface="Arial" charset="0"/>
            </a:endParaRPr>
          </a:p>
        </p:txBody>
      </p:sp>
      <p:sp>
        <p:nvSpPr>
          <p:cNvPr id="2063" name="Text Box 13"/>
          <p:cNvSpPr txBox="1">
            <a:spLocks noChangeArrowheads="1"/>
          </p:cNvSpPr>
          <p:nvPr/>
        </p:nvSpPr>
        <p:spPr bwMode="auto">
          <a:xfrm>
            <a:off x="1331913" y="1196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1008063"/>
            <a:r>
              <a:rPr lang="en-US" b="1">
                <a:latin typeface="Arial" charset="0"/>
              </a:rPr>
              <a:t>y</a:t>
            </a:r>
            <a:endParaRPr lang="ru-RU" b="1">
              <a:latin typeface="Arial" charset="0"/>
            </a:endParaRPr>
          </a:p>
        </p:txBody>
      </p:sp>
      <p:sp>
        <p:nvSpPr>
          <p:cNvPr id="2064" name="Text Box 14"/>
          <p:cNvSpPr txBox="1">
            <a:spLocks noChangeArrowheads="1"/>
          </p:cNvSpPr>
          <p:nvPr/>
        </p:nvSpPr>
        <p:spPr bwMode="auto">
          <a:xfrm>
            <a:off x="735013" y="207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1008063"/>
            <a:endParaRPr lang="ru-RU">
              <a:latin typeface="Arial" charset="0"/>
            </a:endParaRP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512762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1008063"/>
            <a:endParaRPr lang="ru-RU">
              <a:latin typeface="Arial" charset="0"/>
            </a:endParaRPr>
          </a:p>
        </p:txBody>
      </p:sp>
      <p:sp>
        <p:nvSpPr>
          <p:cNvPr id="2068" name="Line 27"/>
          <p:cNvSpPr>
            <a:spLocks noChangeShapeType="1"/>
          </p:cNvSpPr>
          <p:nvPr/>
        </p:nvSpPr>
        <p:spPr bwMode="auto">
          <a:xfrm>
            <a:off x="1241425" y="212248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069" name="Text Box 28"/>
          <p:cNvSpPr txBox="1">
            <a:spLocks noChangeArrowheads="1"/>
          </p:cNvSpPr>
          <p:nvPr/>
        </p:nvSpPr>
        <p:spPr bwMode="auto">
          <a:xfrm>
            <a:off x="1692275" y="2924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1008063"/>
            <a:r>
              <a:rPr lang="en-US" b="1">
                <a:latin typeface="Arial" charset="0"/>
              </a:rPr>
              <a:t>2</a:t>
            </a:r>
            <a:endParaRPr lang="ru-RU" b="1">
              <a:latin typeface="Arial" charset="0"/>
            </a:endParaRPr>
          </a:p>
        </p:txBody>
      </p:sp>
      <p:sp>
        <p:nvSpPr>
          <p:cNvPr id="2070" name="Text Box 29"/>
          <p:cNvSpPr txBox="1">
            <a:spLocks noChangeArrowheads="1"/>
          </p:cNvSpPr>
          <p:nvPr/>
        </p:nvSpPr>
        <p:spPr bwMode="auto">
          <a:xfrm>
            <a:off x="1187450" y="38608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1008063"/>
            <a:r>
              <a:rPr lang="en-US" b="1">
                <a:latin typeface="Arial" charset="0"/>
              </a:rPr>
              <a:t>-1</a:t>
            </a:r>
            <a:endParaRPr lang="ru-RU" b="1">
              <a:latin typeface="Arial" charset="0"/>
            </a:endParaRPr>
          </a:p>
        </p:txBody>
      </p:sp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2124075" y="3860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1008063"/>
            <a:r>
              <a:rPr lang="en-US" b="1">
                <a:latin typeface="Arial" charset="0"/>
              </a:rPr>
              <a:t>1</a:t>
            </a:r>
            <a:endParaRPr lang="ru-RU" b="1">
              <a:latin typeface="Arial" charset="0"/>
            </a:endParaRPr>
          </a:p>
        </p:txBody>
      </p:sp>
      <p:sp>
        <p:nvSpPr>
          <p:cNvPr id="2072" name="Line 31"/>
          <p:cNvSpPr>
            <a:spLocks noChangeShapeType="1"/>
          </p:cNvSpPr>
          <p:nvPr/>
        </p:nvSpPr>
        <p:spPr bwMode="auto">
          <a:xfrm>
            <a:off x="1258888" y="20605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073" name="Text Box 32"/>
          <p:cNvSpPr txBox="1">
            <a:spLocks noChangeArrowheads="1"/>
          </p:cNvSpPr>
          <p:nvPr/>
        </p:nvSpPr>
        <p:spPr bwMode="auto">
          <a:xfrm>
            <a:off x="1743075" y="1865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1008063"/>
            <a:r>
              <a:rPr lang="en-US" b="1">
                <a:latin typeface="Arial" charset="0"/>
              </a:rPr>
              <a:t>4</a:t>
            </a:r>
            <a:endParaRPr lang="ru-RU" b="1">
              <a:latin typeface="Arial" charset="0"/>
            </a:endParaRPr>
          </a:p>
        </p:txBody>
      </p:sp>
      <p:sp>
        <p:nvSpPr>
          <p:cNvPr id="2074" name="Text Box 33"/>
          <p:cNvSpPr txBox="1">
            <a:spLocks noChangeArrowheads="1"/>
          </p:cNvSpPr>
          <p:nvPr/>
        </p:nvSpPr>
        <p:spPr bwMode="auto">
          <a:xfrm>
            <a:off x="1763713" y="38608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1008063">
              <a:spcBef>
                <a:spcPct val="50000"/>
              </a:spcBef>
            </a:pPr>
            <a:r>
              <a:rPr lang="en-US" b="1">
                <a:latin typeface="Arial" charset="0"/>
              </a:rPr>
              <a:t>0</a:t>
            </a:r>
            <a:endParaRPr lang="ru-RU" b="1">
              <a:latin typeface="Arial" charset="0"/>
            </a:endParaRPr>
          </a:p>
        </p:txBody>
      </p:sp>
      <p:sp>
        <p:nvSpPr>
          <p:cNvPr id="2080" name="Text Box 40"/>
          <p:cNvSpPr txBox="1">
            <a:spLocks noChangeArrowheads="1"/>
          </p:cNvSpPr>
          <p:nvPr/>
        </p:nvSpPr>
        <p:spPr bwMode="auto">
          <a:xfrm>
            <a:off x="5703888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1008063"/>
            <a:endParaRPr lang="ru-RU">
              <a:latin typeface="Arial" charset="0"/>
            </a:endParaRPr>
          </a:p>
        </p:txBody>
      </p:sp>
      <p:sp>
        <p:nvSpPr>
          <p:cNvPr id="2081" name="Text Box 42"/>
          <p:cNvSpPr txBox="1">
            <a:spLocks noChangeArrowheads="1"/>
          </p:cNvSpPr>
          <p:nvPr/>
        </p:nvSpPr>
        <p:spPr bwMode="auto">
          <a:xfrm>
            <a:off x="5775325" y="308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1008063"/>
            <a:endParaRPr lang="ru-RU">
              <a:latin typeface="Arial" charset="0"/>
            </a:endParaRPr>
          </a:p>
        </p:txBody>
      </p:sp>
      <p:sp>
        <p:nvSpPr>
          <p:cNvPr id="2101" name="Oval 53"/>
          <p:cNvSpPr>
            <a:spLocks noChangeArrowheads="1"/>
          </p:cNvSpPr>
          <p:nvPr/>
        </p:nvSpPr>
        <p:spPr bwMode="auto">
          <a:xfrm>
            <a:off x="849313" y="7086600"/>
            <a:ext cx="215900" cy="2159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  <p:sp>
        <p:nvSpPr>
          <p:cNvPr id="22566" name="Text Box 51"/>
          <p:cNvSpPr txBox="1">
            <a:spLocks noChangeArrowheads="1"/>
          </p:cNvSpPr>
          <p:nvPr/>
        </p:nvSpPr>
        <p:spPr bwMode="auto">
          <a:xfrm>
            <a:off x="3131840" y="332656"/>
            <a:ext cx="3500462" cy="18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1008063"/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Если функция </a:t>
            </a:r>
            <a:r>
              <a:rPr lang="ru-RU" sz="2800" b="1" dirty="0">
                <a:solidFill>
                  <a:srgbClr val="CC0000"/>
                </a:solidFill>
                <a:latin typeface="Arial" charset="0"/>
              </a:rPr>
              <a:t>возрастает</a:t>
            </a:r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,</a:t>
            </a:r>
          </a:p>
          <a:p>
            <a:pPr algn="ctr" defTabSz="1008063"/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 то производная</a:t>
            </a:r>
          </a:p>
          <a:p>
            <a:pPr algn="ctr" defTabSz="1008063"/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CC0000"/>
                </a:solidFill>
                <a:latin typeface="Arial" charset="0"/>
              </a:rPr>
              <a:t>положительна</a:t>
            </a:r>
          </a:p>
        </p:txBody>
      </p:sp>
      <p:sp>
        <p:nvSpPr>
          <p:cNvPr id="22567" name="Text Box 51"/>
          <p:cNvSpPr txBox="1">
            <a:spLocks noChangeArrowheads="1"/>
          </p:cNvSpPr>
          <p:nvPr/>
        </p:nvSpPr>
        <p:spPr bwMode="auto">
          <a:xfrm>
            <a:off x="3635896" y="4437112"/>
            <a:ext cx="3714776" cy="18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1008063"/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Если функция </a:t>
            </a:r>
            <a:r>
              <a:rPr lang="ru-RU" sz="2800" b="1" dirty="0">
                <a:solidFill>
                  <a:srgbClr val="CC0000"/>
                </a:solidFill>
                <a:latin typeface="Arial" charset="0"/>
              </a:rPr>
              <a:t>убывает</a:t>
            </a:r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,</a:t>
            </a:r>
          </a:p>
          <a:p>
            <a:pPr algn="ctr" defTabSz="1008063"/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 то производная</a:t>
            </a:r>
          </a:p>
          <a:p>
            <a:pPr algn="ctr" defTabSz="1008063"/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CC0000"/>
                </a:solidFill>
                <a:latin typeface="Arial" charset="0"/>
              </a:rPr>
              <a:t>отрицательна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6672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5" y="4653136"/>
            <a:ext cx="175123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39552" y="0"/>
            <a:ext cx="24702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13086 C 0.00538 -0.24416 0.00816 -0.35745 0.01093 -0.4474 C 0.01371 -0.53734 0.0151 -0.62034 0.01909 -0.67006 C 0.02309 -0.71977 0.02916 -0.73318 0.03541 -0.74636 " pathEditMode="relative" ptsTypes="aaaA">
                                      <p:cBhvr>
                                        <p:cTn id="57" dur="5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-0.74636 C 0.03819 -0.75284 0.04097 -0.75908 0.04566 -0.74428 C 0.05052 -0.72925 0.05625 -0.67746 0.06371 -0.65573 C 0.071 -0.63399 0.08611 -0.61919 0.09062 -0.61249 " pathEditMode="relative" rAng="0" ptsTypes="aaaA">
                                      <p:cBhvr>
                                        <p:cTn id="64" dur="5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6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61248 C 0.09635 -0.61063 0.10243 -0.60878 0.10607 -0.60439 C 0.10955 -0.59954 0.10555 -0.60439 0.11198 -0.58474 C 0.1184 -0.56532 0.13975 -0.50358 0.14583 -0.48763 " pathEditMode="relative" rAng="0" ptsTypes="aaaA">
                                      <p:cBhvr>
                                        <p:cTn id="70" dur="5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48763 C 0.15139 -0.50428 0.15712 -0.5207 0.16059 -0.55098 C 0.16406 -0.5815 0.1651 -0.61896 0.16701 -0.6689 C 0.16892 -0.71885 0.17049 -0.78451 0.17205 -0.85018 " pathEditMode="relative" rAng="0" ptsTypes="aaaA">
                                      <p:cBhvr>
                                        <p:cTn id="74" dur="5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  <p:bldP spid="2057" grpId="0" animBg="1"/>
      <p:bldP spid="2068" grpId="0" animBg="1"/>
      <p:bldP spid="2072" grpId="0" animBg="1"/>
      <p:bldP spid="2101" grpId="0" animBg="1"/>
      <p:bldP spid="2101" grpId="1" animBg="1"/>
      <p:bldP spid="2101" grpId="2" animBg="1"/>
      <p:bldP spid="22566" grpId="0"/>
      <p:bldP spid="225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sotw9_temp0"/>
          <p:cNvPicPr/>
          <p:nvPr/>
        </p:nvPicPr>
        <p:blipFill>
          <a:blip r:embed="rId2" cstate="print">
            <a:lum bright="-48000" contrast="84000"/>
            <a:grayscl/>
          </a:blip>
          <a:srcRect l="57944"/>
          <a:stretch>
            <a:fillRect/>
          </a:stretch>
        </p:blipFill>
        <p:spPr bwMode="auto">
          <a:xfrm>
            <a:off x="1187624" y="1772816"/>
            <a:ext cx="57606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В8 (ЕГЭ)   На рисунке изображен график функции у = </a:t>
            </a:r>
            <a:r>
              <a:rPr lang="en-US" sz="2000" dirty="0" smtClean="0">
                <a:latin typeface="Cambria" pitchFamily="18" charset="0"/>
              </a:rPr>
              <a:t>f(x)</a:t>
            </a:r>
            <a:r>
              <a:rPr lang="ru-RU" sz="2000" dirty="0" smtClean="0">
                <a:latin typeface="Cambria" pitchFamily="18" charset="0"/>
              </a:rPr>
              <a:t> и касательная к этому графику. </a:t>
            </a:r>
            <a:r>
              <a:rPr lang="ru-RU" sz="2000" b="1" u="sng" dirty="0" smtClean="0">
                <a:latin typeface="Cambria" pitchFamily="18" charset="0"/>
              </a:rPr>
              <a:t>Определите  знак производной в точке касания.  </a:t>
            </a:r>
            <a:endParaRPr lang="ru-RU" sz="2000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sotw9_temp0"/>
          <p:cNvPicPr/>
          <p:nvPr/>
        </p:nvPicPr>
        <p:blipFill>
          <a:blip r:embed="rId2" cstate="print">
            <a:lum bright="-24000" contrast="60000"/>
            <a:grayscl/>
          </a:blip>
          <a:srcRect l="59386"/>
          <a:stretch>
            <a:fillRect/>
          </a:stretch>
        </p:blipFill>
        <p:spPr bwMode="auto">
          <a:xfrm>
            <a:off x="1214415" y="2143116"/>
            <a:ext cx="5715040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В8 (ЕГЭ)   На рисунке изображен график функции у = </a:t>
            </a:r>
            <a:r>
              <a:rPr lang="en-US" dirty="0" smtClean="0">
                <a:latin typeface="Cambria" pitchFamily="18" charset="0"/>
              </a:rPr>
              <a:t>f(x)</a:t>
            </a:r>
            <a:r>
              <a:rPr lang="ru-RU" dirty="0" smtClean="0">
                <a:latin typeface="Cambria" pitchFamily="18" charset="0"/>
              </a:rPr>
              <a:t> и касательная к этому графику. </a:t>
            </a:r>
            <a:r>
              <a:rPr lang="ru-RU" b="1" u="sng" dirty="0" smtClean="0">
                <a:latin typeface="Cambria" pitchFamily="18" charset="0"/>
              </a:rPr>
              <a:t>Определите  знак производной в точке касания.  </a:t>
            </a:r>
            <a:endParaRPr lang="ru-RU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492896"/>
            <a:ext cx="5651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значит, функция возрастает.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941168"/>
            <a:ext cx="50843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&lt; 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значит, функция убывает.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077072"/>
            <a:ext cx="2254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Признаки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45311" y="1412776"/>
            <a:ext cx="657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Задания В8 (ЕГЭ)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60648"/>
            <a:ext cx="6597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Графики производных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14282" y="785794"/>
            <a:ext cx="82153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рисунке изображен график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y=f'(x)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производной функции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определенной на интервале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(-6;8)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количество промежутков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возрастания функции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01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6" descr="task-7/ps/task-7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285875"/>
            <a:ext cx="557212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38" y="1287463"/>
            <a:ext cx="4786312" cy="1643062"/>
          </a:xfrm>
          <a:prstGeom prst="rect">
            <a:avLst/>
          </a:prstGeom>
          <a:solidFill>
            <a:srgbClr val="FF66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00313" y="2928938"/>
            <a:ext cx="357187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86188" y="2928938"/>
            <a:ext cx="18573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43688" y="2928938"/>
            <a:ext cx="428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0023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значит, функция возрастает.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54633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График производной</a:t>
            </a:r>
            <a:endParaRPr lang="ru-RU" sz="3600" b="1" u="sng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Функция </a:t>
            </a:r>
            <a:r>
              <a:rPr lang="en-US" sz="2800" dirty="0"/>
              <a:t> </a:t>
            </a:r>
            <a:r>
              <a:rPr lang="ru-RU" sz="2800" dirty="0" smtClean="0"/>
              <a:t>задана </a:t>
            </a:r>
            <a:r>
              <a:rPr lang="ru-RU" sz="2800" dirty="0"/>
              <a:t>на </a:t>
            </a:r>
            <a:r>
              <a:rPr lang="ru-RU" sz="2800" dirty="0" smtClean="0"/>
              <a:t>отрезке</a:t>
            </a:r>
            <a:r>
              <a:rPr lang="en-US" sz="2800" dirty="0" smtClean="0"/>
              <a:t>.  </a:t>
            </a:r>
            <a:r>
              <a:rPr lang="ru-RU" sz="2800" dirty="0" smtClean="0"/>
              <a:t>На </a:t>
            </a:r>
            <a:r>
              <a:rPr lang="ru-RU" sz="2800" dirty="0"/>
              <a:t>рисунке изображен график ее производной.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472" y="1714488"/>
            <a:ext cx="32576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u="sng" dirty="0" smtClean="0"/>
              <a:t>Укажите количество </a:t>
            </a:r>
          </a:p>
          <a:p>
            <a:pPr marL="457200" indent="-457200" algn="ctr"/>
            <a:r>
              <a:rPr lang="ru-RU" sz="2000" u="sng" dirty="0" smtClean="0"/>
              <a:t>промежутков </a:t>
            </a:r>
            <a:endParaRPr lang="ru-RU" sz="2000" u="sng" dirty="0"/>
          </a:p>
          <a:p>
            <a:pPr algn="ctr"/>
            <a:r>
              <a:rPr lang="ru-RU" sz="2000" u="sng" dirty="0"/>
              <a:t>возрастания функции.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91000" y="1828800"/>
            <a:ext cx="4678363" cy="4572000"/>
            <a:chOff x="2736" y="1152"/>
            <a:chExt cx="2947" cy="288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102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331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102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auto">
                <a:xfrm>
                  <a:off x="3888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5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475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1025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5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1026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6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2736" y="2016"/>
                  <a:ext cx="2880" cy="288"/>
                  <a:chOff x="2736" y="2016"/>
                  <a:chExt cx="2880" cy="288"/>
                </a:xfrm>
              </p:grpSpPr>
              <p:sp>
                <p:nvSpPr>
                  <p:cNvPr id="1026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6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2736" y="1440"/>
                  <a:ext cx="2880" cy="288"/>
                  <a:chOff x="2736" y="2016"/>
                  <a:chExt cx="2880" cy="288"/>
                </a:xfrm>
              </p:grpSpPr>
              <p:sp>
                <p:nvSpPr>
                  <p:cNvPr id="1026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6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2736" y="2880"/>
                  <a:ext cx="2880" cy="288"/>
                  <a:chOff x="2736" y="2016"/>
                  <a:chExt cx="2880" cy="288"/>
                </a:xfrm>
              </p:grpSpPr>
              <p:sp>
                <p:nvSpPr>
                  <p:cNvPr id="1027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auto">
                <a:xfrm>
                  <a:off x="2736" y="3744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auto">
                <a:xfrm>
                  <a:off x="2736" y="3456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auto">
                <a:xfrm>
                  <a:off x="2736" y="403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auto">
                <a:xfrm>
                  <a:off x="2736" y="115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2736" y="1152"/>
              <a:ext cx="2947" cy="2880"/>
              <a:chOff x="2736" y="1152"/>
              <a:chExt cx="2947" cy="2880"/>
            </a:xfrm>
          </p:grpSpPr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176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auto">
                <a:xfrm>
                  <a:off x="2736" y="2592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80" name="Text Box 40"/>
              <p:cNvSpPr txBox="1">
                <a:spLocks noChangeArrowheads="1"/>
              </p:cNvSpPr>
              <p:nvPr/>
            </p:nvSpPr>
            <p:spPr bwMode="auto">
              <a:xfrm>
                <a:off x="3984" y="1200"/>
                <a:ext cx="1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у</a:t>
                </a:r>
              </a:p>
            </p:txBody>
          </p:sp>
          <p:sp>
            <p:nvSpPr>
              <p:cNvPr id="10281" name="Text Box 41"/>
              <p:cNvSpPr txBox="1">
                <a:spLocks noChangeArrowheads="1"/>
              </p:cNvSpPr>
              <p:nvPr/>
            </p:nvSpPr>
            <p:spPr bwMode="auto">
              <a:xfrm>
                <a:off x="5424" y="2592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х</a:t>
                </a:r>
              </a:p>
            </p:txBody>
          </p:sp>
          <p:sp>
            <p:nvSpPr>
              <p:cNvPr id="10282" name="Text Box 42"/>
              <p:cNvSpPr txBox="1">
                <a:spLocks noChangeArrowheads="1"/>
              </p:cNvSpPr>
              <p:nvPr/>
            </p:nvSpPr>
            <p:spPr bwMode="auto">
              <a:xfrm>
                <a:off x="4022" y="2564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0</a:t>
                </a:r>
              </a:p>
            </p:txBody>
          </p:sp>
          <p:sp>
            <p:nvSpPr>
              <p:cNvPr id="10283" name="Text Box 43"/>
              <p:cNvSpPr txBox="1">
                <a:spLocks noChangeArrowheads="1"/>
              </p:cNvSpPr>
              <p:nvPr/>
            </p:nvSpPr>
            <p:spPr bwMode="auto">
              <a:xfrm>
                <a:off x="4413" y="2571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1</a:t>
                </a:r>
              </a:p>
            </p:txBody>
          </p:sp>
          <p:sp>
            <p:nvSpPr>
              <p:cNvPr id="10284" name="Text Box 44"/>
              <p:cNvSpPr txBox="1">
                <a:spLocks noChangeArrowheads="1"/>
              </p:cNvSpPr>
              <p:nvPr/>
            </p:nvSpPr>
            <p:spPr bwMode="auto">
              <a:xfrm>
                <a:off x="4010" y="2196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1</a:t>
                </a:r>
              </a:p>
            </p:txBody>
          </p:sp>
          <p:sp>
            <p:nvSpPr>
              <p:cNvPr id="10285" name="Text Box 45"/>
              <p:cNvSpPr txBox="1">
                <a:spLocks noChangeArrowheads="1"/>
              </p:cNvSpPr>
              <p:nvPr/>
            </p:nvSpPr>
            <p:spPr bwMode="auto">
              <a:xfrm>
                <a:off x="5006" y="1767"/>
                <a:ext cx="677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y</a:t>
                </a:r>
                <a:r>
                  <a:rPr lang="ru-RU" b="1"/>
                  <a:t>=</a:t>
                </a:r>
                <a:r>
                  <a:rPr lang="en-US" b="1"/>
                  <a:t>f ‘(x)</a:t>
                </a:r>
                <a:endParaRPr lang="ru-RU" b="1"/>
              </a:p>
            </p:txBody>
          </p:sp>
        </p:grpSp>
      </p:grp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8137525" y="4070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b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4498975" y="41179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а</a:t>
            </a:r>
          </a:p>
        </p:txBody>
      </p: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4591050" y="2627313"/>
            <a:ext cx="3781425" cy="2940050"/>
            <a:chOff x="2892" y="1700"/>
            <a:chExt cx="2382" cy="1852"/>
          </a:xfrm>
        </p:grpSpPr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928" y="1728"/>
              <a:ext cx="2304" cy="18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1728"/>
                </a:cxn>
                <a:cxn ang="0">
                  <a:pos x="2304" y="576"/>
                </a:cxn>
              </a:cxnLst>
              <a:rect l="0" t="0" r="r" b="b"/>
              <a:pathLst>
                <a:path w="2304" h="1824">
                  <a:moveTo>
                    <a:pt x="0" y="0"/>
                  </a:moveTo>
                  <a:cubicBezTo>
                    <a:pt x="240" y="816"/>
                    <a:pt x="480" y="1632"/>
                    <a:pt x="864" y="1728"/>
                  </a:cubicBezTo>
                  <a:cubicBezTo>
                    <a:pt x="1248" y="1824"/>
                    <a:pt x="1776" y="1200"/>
                    <a:pt x="2304" y="576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Oval 48"/>
            <p:cNvSpPr>
              <a:spLocks noChangeArrowheads="1"/>
            </p:cNvSpPr>
            <p:nvPr/>
          </p:nvSpPr>
          <p:spPr bwMode="auto">
            <a:xfrm>
              <a:off x="2892" y="1700"/>
              <a:ext cx="76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auto">
            <a:xfrm>
              <a:off x="5198" y="2277"/>
              <a:ext cx="76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90" grpId="0"/>
      <p:bldP spid="102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57188" y="285750"/>
            <a:ext cx="8286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рисунке изображен график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y=f'(x)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производной функции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определенной на интервале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(-8;6)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количество промежутков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убывания функции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f(x).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6" descr="task-7/ps/task-7.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428750"/>
            <a:ext cx="54292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63" y="3357563"/>
            <a:ext cx="4786312" cy="1643062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14625" y="3357563"/>
            <a:ext cx="5715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29250" y="3357563"/>
            <a:ext cx="9286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2844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&lt; 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значит, функция убывает.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Функция </a:t>
            </a:r>
            <a:r>
              <a:rPr lang="en-US" sz="2800" dirty="0" smtClean="0"/>
              <a:t> </a:t>
            </a:r>
            <a:r>
              <a:rPr lang="ru-RU" sz="2800" dirty="0"/>
              <a:t>задана на </a:t>
            </a:r>
            <a:r>
              <a:rPr lang="ru-RU" sz="2800" dirty="0" smtClean="0"/>
              <a:t>отрезке</a:t>
            </a:r>
            <a:r>
              <a:rPr lang="en-US" sz="2800" dirty="0" smtClean="0"/>
              <a:t>.</a:t>
            </a:r>
            <a:r>
              <a:rPr lang="ru-RU" sz="2800" dirty="0" smtClean="0"/>
              <a:t>  На </a:t>
            </a:r>
            <a:r>
              <a:rPr lang="ru-RU" sz="2800" dirty="0"/>
              <a:t>рисунке изображен график ее производной.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2487613"/>
            <a:ext cx="31870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u="sng" dirty="0" smtClean="0"/>
              <a:t>Укажите количество</a:t>
            </a:r>
          </a:p>
          <a:p>
            <a:pPr marL="457200" indent="-457200" algn="ctr"/>
            <a:r>
              <a:rPr lang="ru-RU" sz="2000" u="sng" dirty="0" smtClean="0"/>
              <a:t>  промежутков</a:t>
            </a:r>
            <a:endParaRPr lang="ru-RU" sz="2000" u="sng" dirty="0"/>
          </a:p>
          <a:p>
            <a:pPr algn="ctr"/>
            <a:r>
              <a:rPr lang="ru-RU" sz="2000" u="sng" dirty="0"/>
              <a:t>убывания функции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411480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91000" y="1828800"/>
            <a:ext cx="4678363" cy="4572000"/>
            <a:chOff x="2736" y="1152"/>
            <a:chExt cx="2947" cy="288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102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331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102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auto">
                <a:xfrm>
                  <a:off x="3888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5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475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1025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5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1026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6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2736" y="2016"/>
                  <a:ext cx="2880" cy="288"/>
                  <a:chOff x="2736" y="2016"/>
                  <a:chExt cx="2880" cy="288"/>
                </a:xfrm>
              </p:grpSpPr>
              <p:sp>
                <p:nvSpPr>
                  <p:cNvPr id="1026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6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2736" y="1440"/>
                  <a:ext cx="2880" cy="288"/>
                  <a:chOff x="2736" y="2016"/>
                  <a:chExt cx="2880" cy="288"/>
                </a:xfrm>
              </p:grpSpPr>
              <p:sp>
                <p:nvSpPr>
                  <p:cNvPr id="1026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6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2736" y="2880"/>
                  <a:ext cx="2880" cy="288"/>
                  <a:chOff x="2736" y="2016"/>
                  <a:chExt cx="2880" cy="288"/>
                </a:xfrm>
              </p:grpSpPr>
              <p:sp>
                <p:nvSpPr>
                  <p:cNvPr id="1027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auto">
                <a:xfrm>
                  <a:off x="2736" y="3744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auto">
                <a:xfrm>
                  <a:off x="2736" y="3456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auto">
                <a:xfrm>
                  <a:off x="2736" y="403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auto">
                <a:xfrm>
                  <a:off x="2736" y="115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2736" y="1152"/>
              <a:ext cx="2947" cy="2880"/>
              <a:chOff x="2736" y="1152"/>
              <a:chExt cx="2947" cy="2880"/>
            </a:xfrm>
          </p:grpSpPr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176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auto">
                <a:xfrm>
                  <a:off x="2736" y="2592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80" name="Text Box 40"/>
              <p:cNvSpPr txBox="1">
                <a:spLocks noChangeArrowheads="1"/>
              </p:cNvSpPr>
              <p:nvPr/>
            </p:nvSpPr>
            <p:spPr bwMode="auto">
              <a:xfrm>
                <a:off x="3984" y="1200"/>
                <a:ext cx="1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у</a:t>
                </a:r>
              </a:p>
            </p:txBody>
          </p:sp>
          <p:sp>
            <p:nvSpPr>
              <p:cNvPr id="10281" name="Text Box 41"/>
              <p:cNvSpPr txBox="1">
                <a:spLocks noChangeArrowheads="1"/>
              </p:cNvSpPr>
              <p:nvPr/>
            </p:nvSpPr>
            <p:spPr bwMode="auto">
              <a:xfrm>
                <a:off x="5424" y="2592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х</a:t>
                </a:r>
              </a:p>
            </p:txBody>
          </p:sp>
          <p:sp>
            <p:nvSpPr>
              <p:cNvPr id="10282" name="Text Box 42"/>
              <p:cNvSpPr txBox="1">
                <a:spLocks noChangeArrowheads="1"/>
              </p:cNvSpPr>
              <p:nvPr/>
            </p:nvSpPr>
            <p:spPr bwMode="auto">
              <a:xfrm>
                <a:off x="4022" y="2564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0</a:t>
                </a:r>
              </a:p>
            </p:txBody>
          </p:sp>
          <p:sp>
            <p:nvSpPr>
              <p:cNvPr id="10283" name="Text Box 43"/>
              <p:cNvSpPr txBox="1">
                <a:spLocks noChangeArrowheads="1"/>
              </p:cNvSpPr>
              <p:nvPr/>
            </p:nvSpPr>
            <p:spPr bwMode="auto">
              <a:xfrm>
                <a:off x="4413" y="2571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1</a:t>
                </a:r>
              </a:p>
            </p:txBody>
          </p:sp>
          <p:sp>
            <p:nvSpPr>
              <p:cNvPr id="10284" name="Text Box 44"/>
              <p:cNvSpPr txBox="1">
                <a:spLocks noChangeArrowheads="1"/>
              </p:cNvSpPr>
              <p:nvPr/>
            </p:nvSpPr>
            <p:spPr bwMode="auto">
              <a:xfrm>
                <a:off x="4010" y="2196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1</a:t>
                </a:r>
              </a:p>
            </p:txBody>
          </p:sp>
          <p:sp>
            <p:nvSpPr>
              <p:cNvPr id="10285" name="Text Box 45"/>
              <p:cNvSpPr txBox="1">
                <a:spLocks noChangeArrowheads="1"/>
              </p:cNvSpPr>
              <p:nvPr/>
            </p:nvSpPr>
            <p:spPr bwMode="auto">
              <a:xfrm>
                <a:off x="5006" y="1767"/>
                <a:ext cx="677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y</a:t>
                </a:r>
                <a:r>
                  <a:rPr lang="ru-RU" b="1"/>
                  <a:t>=</a:t>
                </a:r>
                <a:r>
                  <a:rPr lang="en-US" b="1"/>
                  <a:t>f ‘(x)</a:t>
                </a:r>
                <a:endParaRPr lang="ru-RU" b="1"/>
              </a:p>
            </p:txBody>
          </p:sp>
        </p:grpSp>
      </p:grp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8137525" y="4070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b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4498975" y="41179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а</a:t>
            </a:r>
          </a:p>
        </p:txBody>
      </p: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4591050" y="2627313"/>
            <a:ext cx="3781425" cy="2940050"/>
            <a:chOff x="2892" y="1700"/>
            <a:chExt cx="2382" cy="1852"/>
          </a:xfrm>
        </p:grpSpPr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928" y="1728"/>
              <a:ext cx="2304" cy="18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1728"/>
                </a:cxn>
                <a:cxn ang="0">
                  <a:pos x="2304" y="576"/>
                </a:cxn>
              </a:cxnLst>
              <a:rect l="0" t="0" r="r" b="b"/>
              <a:pathLst>
                <a:path w="2304" h="1824">
                  <a:moveTo>
                    <a:pt x="0" y="0"/>
                  </a:moveTo>
                  <a:cubicBezTo>
                    <a:pt x="240" y="816"/>
                    <a:pt x="480" y="1632"/>
                    <a:pt x="864" y="1728"/>
                  </a:cubicBezTo>
                  <a:cubicBezTo>
                    <a:pt x="1248" y="1824"/>
                    <a:pt x="1776" y="1200"/>
                    <a:pt x="2304" y="576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Oval 48"/>
            <p:cNvSpPr>
              <a:spLocks noChangeArrowheads="1"/>
            </p:cNvSpPr>
            <p:nvPr/>
          </p:nvSpPr>
          <p:spPr bwMode="auto">
            <a:xfrm>
              <a:off x="2892" y="1700"/>
              <a:ext cx="76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auto">
            <a:xfrm>
              <a:off x="5198" y="2277"/>
              <a:ext cx="76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90" grpId="0"/>
      <p:bldP spid="102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91000" y="1828800"/>
            <a:ext cx="4678363" cy="4572000"/>
            <a:chOff x="2736" y="1152"/>
            <a:chExt cx="2947" cy="288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922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2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31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92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3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233" name="Line 17"/>
                <p:cNvSpPr>
                  <a:spLocks noChangeShapeType="1"/>
                </p:cNvSpPr>
                <p:nvPr/>
              </p:nvSpPr>
              <p:spPr bwMode="auto">
                <a:xfrm>
                  <a:off x="3888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4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" name="Group 19"/>
                <p:cNvGrpSpPr>
                  <a:grpSpLocks/>
                </p:cNvGrpSpPr>
                <p:nvPr/>
              </p:nvGrpSpPr>
              <p:grpSpPr bwMode="auto">
                <a:xfrm>
                  <a:off x="475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923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2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923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2736" y="2016"/>
                  <a:ext cx="2880" cy="288"/>
                  <a:chOff x="2736" y="2016"/>
                  <a:chExt cx="2880" cy="288"/>
                </a:xfrm>
              </p:grpSpPr>
              <p:sp>
                <p:nvSpPr>
                  <p:cNvPr id="924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2736" y="1440"/>
                  <a:ext cx="2880" cy="288"/>
                  <a:chOff x="2736" y="2016"/>
                  <a:chExt cx="2880" cy="288"/>
                </a:xfrm>
              </p:grpSpPr>
              <p:sp>
                <p:nvSpPr>
                  <p:cNvPr id="924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2736" y="2880"/>
                  <a:ext cx="2880" cy="288"/>
                  <a:chOff x="2736" y="2016"/>
                  <a:chExt cx="2880" cy="288"/>
                </a:xfrm>
              </p:grpSpPr>
              <p:sp>
                <p:nvSpPr>
                  <p:cNvPr id="924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5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251" name="Line 35"/>
                <p:cNvSpPr>
                  <a:spLocks noChangeShapeType="1"/>
                </p:cNvSpPr>
                <p:nvPr/>
              </p:nvSpPr>
              <p:spPr bwMode="auto">
                <a:xfrm>
                  <a:off x="2736" y="3744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2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3456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3" name="Line 37"/>
                <p:cNvSpPr>
                  <a:spLocks noChangeShapeType="1"/>
                </p:cNvSpPr>
                <p:nvPr/>
              </p:nvSpPr>
              <p:spPr bwMode="auto">
                <a:xfrm>
                  <a:off x="2736" y="403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4" name="Line 38"/>
                <p:cNvSpPr>
                  <a:spLocks noChangeShapeType="1"/>
                </p:cNvSpPr>
                <p:nvPr/>
              </p:nvSpPr>
              <p:spPr bwMode="auto">
                <a:xfrm>
                  <a:off x="2736" y="115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2736" y="1152"/>
              <a:ext cx="2947" cy="2880"/>
              <a:chOff x="2736" y="1152"/>
              <a:chExt cx="2947" cy="2880"/>
            </a:xfrm>
          </p:grpSpPr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sp>
              <p:nvSpPr>
                <p:cNvPr id="925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4176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8" name="Line 42"/>
                <p:cNvSpPr>
                  <a:spLocks noChangeShapeType="1"/>
                </p:cNvSpPr>
                <p:nvPr/>
              </p:nvSpPr>
              <p:spPr bwMode="auto">
                <a:xfrm>
                  <a:off x="2736" y="2592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59" name="Text Box 43"/>
              <p:cNvSpPr txBox="1">
                <a:spLocks noChangeArrowheads="1"/>
              </p:cNvSpPr>
              <p:nvPr/>
            </p:nvSpPr>
            <p:spPr bwMode="auto">
              <a:xfrm>
                <a:off x="3984" y="1200"/>
                <a:ext cx="1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у</a:t>
                </a:r>
              </a:p>
            </p:txBody>
          </p:sp>
          <p:sp>
            <p:nvSpPr>
              <p:cNvPr id="9260" name="Text Box 44"/>
              <p:cNvSpPr txBox="1">
                <a:spLocks noChangeArrowheads="1"/>
              </p:cNvSpPr>
              <p:nvPr/>
            </p:nvSpPr>
            <p:spPr bwMode="auto">
              <a:xfrm>
                <a:off x="5424" y="2592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х</a:t>
                </a:r>
              </a:p>
            </p:txBody>
          </p:sp>
          <p:sp>
            <p:nvSpPr>
              <p:cNvPr id="9261" name="Text Box 45"/>
              <p:cNvSpPr txBox="1">
                <a:spLocks noChangeArrowheads="1"/>
              </p:cNvSpPr>
              <p:nvPr/>
            </p:nvSpPr>
            <p:spPr bwMode="auto">
              <a:xfrm>
                <a:off x="4022" y="2564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0</a:t>
                </a:r>
              </a:p>
            </p:txBody>
          </p:sp>
          <p:sp>
            <p:nvSpPr>
              <p:cNvPr id="9262" name="Text Box 46"/>
              <p:cNvSpPr txBox="1">
                <a:spLocks noChangeArrowheads="1"/>
              </p:cNvSpPr>
              <p:nvPr/>
            </p:nvSpPr>
            <p:spPr bwMode="auto">
              <a:xfrm>
                <a:off x="4413" y="2571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1</a:t>
                </a:r>
              </a:p>
            </p:txBody>
          </p:sp>
          <p:sp>
            <p:nvSpPr>
              <p:cNvPr id="9263" name="Text Box 47"/>
              <p:cNvSpPr txBox="1">
                <a:spLocks noChangeArrowheads="1"/>
              </p:cNvSpPr>
              <p:nvPr/>
            </p:nvSpPr>
            <p:spPr bwMode="auto">
              <a:xfrm>
                <a:off x="4010" y="2196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1</a:t>
                </a:r>
              </a:p>
            </p:txBody>
          </p:sp>
          <p:sp>
            <p:nvSpPr>
              <p:cNvPr id="9264" name="Text Box 48"/>
              <p:cNvSpPr txBox="1">
                <a:spLocks noChangeArrowheads="1"/>
              </p:cNvSpPr>
              <p:nvPr/>
            </p:nvSpPr>
            <p:spPr bwMode="auto">
              <a:xfrm>
                <a:off x="5006" y="1767"/>
                <a:ext cx="677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y</a:t>
                </a:r>
                <a:r>
                  <a:rPr lang="ru-RU" b="1"/>
                  <a:t>=</a:t>
                </a:r>
                <a:r>
                  <a:rPr lang="en-US" b="1"/>
                  <a:t>f ‘(x)</a:t>
                </a:r>
                <a:endParaRPr lang="ru-RU" b="1"/>
              </a:p>
            </p:txBody>
          </p:sp>
        </p:grp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4589463" y="3124200"/>
            <a:ext cx="3800475" cy="1981200"/>
            <a:chOff x="2891" y="1968"/>
            <a:chExt cx="2394" cy="1248"/>
          </a:xfrm>
        </p:grpSpPr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2928" y="1968"/>
              <a:ext cx="2304" cy="1248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144" y="48"/>
                </a:cxn>
                <a:cxn ang="0">
                  <a:pos x="288" y="624"/>
                </a:cxn>
                <a:cxn ang="0">
                  <a:pos x="576" y="1200"/>
                </a:cxn>
                <a:cxn ang="0">
                  <a:pos x="864" y="912"/>
                </a:cxn>
                <a:cxn ang="0">
                  <a:pos x="1152" y="1200"/>
                </a:cxn>
                <a:cxn ang="0">
                  <a:pos x="1440" y="624"/>
                </a:cxn>
                <a:cxn ang="0">
                  <a:pos x="1584" y="336"/>
                </a:cxn>
                <a:cxn ang="0">
                  <a:pos x="1728" y="624"/>
                </a:cxn>
                <a:cxn ang="0">
                  <a:pos x="1872" y="1200"/>
                </a:cxn>
                <a:cxn ang="0">
                  <a:pos x="2016" y="624"/>
                </a:cxn>
                <a:cxn ang="0">
                  <a:pos x="2160" y="48"/>
                </a:cxn>
                <a:cxn ang="0">
                  <a:pos x="2304" y="336"/>
                </a:cxn>
              </a:cxnLst>
              <a:rect l="0" t="0" r="r" b="b"/>
              <a:pathLst>
                <a:path w="2304" h="1248">
                  <a:moveTo>
                    <a:pt x="0" y="624"/>
                  </a:moveTo>
                  <a:cubicBezTo>
                    <a:pt x="48" y="336"/>
                    <a:pt x="96" y="48"/>
                    <a:pt x="144" y="48"/>
                  </a:cubicBezTo>
                  <a:cubicBezTo>
                    <a:pt x="192" y="48"/>
                    <a:pt x="216" y="432"/>
                    <a:pt x="288" y="624"/>
                  </a:cubicBezTo>
                  <a:cubicBezTo>
                    <a:pt x="360" y="816"/>
                    <a:pt x="480" y="1152"/>
                    <a:pt x="576" y="1200"/>
                  </a:cubicBezTo>
                  <a:cubicBezTo>
                    <a:pt x="672" y="1248"/>
                    <a:pt x="768" y="912"/>
                    <a:pt x="864" y="912"/>
                  </a:cubicBezTo>
                  <a:cubicBezTo>
                    <a:pt x="960" y="912"/>
                    <a:pt x="1056" y="1248"/>
                    <a:pt x="1152" y="1200"/>
                  </a:cubicBezTo>
                  <a:cubicBezTo>
                    <a:pt x="1248" y="1152"/>
                    <a:pt x="1368" y="768"/>
                    <a:pt x="1440" y="624"/>
                  </a:cubicBezTo>
                  <a:cubicBezTo>
                    <a:pt x="1512" y="480"/>
                    <a:pt x="1536" y="336"/>
                    <a:pt x="1584" y="336"/>
                  </a:cubicBezTo>
                  <a:cubicBezTo>
                    <a:pt x="1632" y="336"/>
                    <a:pt x="1680" y="480"/>
                    <a:pt x="1728" y="624"/>
                  </a:cubicBezTo>
                  <a:cubicBezTo>
                    <a:pt x="1776" y="768"/>
                    <a:pt x="1824" y="1200"/>
                    <a:pt x="1872" y="1200"/>
                  </a:cubicBezTo>
                  <a:cubicBezTo>
                    <a:pt x="1920" y="1200"/>
                    <a:pt x="1968" y="816"/>
                    <a:pt x="2016" y="624"/>
                  </a:cubicBezTo>
                  <a:cubicBezTo>
                    <a:pt x="2064" y="432"/>
                    <a:pt x="2112" y="96"/>
                    <a:pt x="2160" y="48"/>
                  </a:cubicBezTo>
                  <a:cubicBezTo>
                    <a:pt x="2208" y="0"/>
                    <a:pt x="2280" y="288"/>
                    <a:pt x="2304" y="336"/>
                  </a:cubicBez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Oval 51"/>
            <p:cNvSpPr>
              <a:spLocks noChangeArrowheads="1"/>
            </p:cNvSpPr>
            <p:nvPr/>
          </p:nvSpPr>
          <p:spPr bwMode="auto">
            <a:xfrm>
              <a:off x="2891" y="2555"/>
              <a:ext cx="76" cy="6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8" name="Oval 52"/>
            <p:cNvSpPr>
              <a:spLocks noChangeArrowheads="1"/>
            </p:cNvSpPr>
            <p:nvPr/>
          </p:nvSpPr>
          <p:spPr bwMode="auto">
            <a:xfrm>
              <a:off x="5209" y="2276"/>
              <a:ext cx="76" cy="6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8137525" y="4070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b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479925" y="40719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214290"/>
            <a:ext cx="8715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рисунке изображен график производной функции </a:t>
            </a:r>
            <a:r>
              <a:rPr lang="en-US" sz="2400" i="1" dirty="0" smtClean="0"/>
              <a:t>f(x),</a:t>
            </a:r>
            <a:endParaRPr lang="ru-RU" sz="2400" i="1" dirty="0" smtClean="0"/>
          </a:p>
          <a:p>
            <a:r>
              <a:rPr lang="ru-RU" sz="2400" dirty="0" smtClean="0"/>
              <a:t>определенной на интервале </a:t>
            </a:r>
            <a:r>
              <a:rPr lang="en-US" sz="2400" dirty="0" smtClean="0"/>
              <a:t>(</a:t>
            </a:r>
            <a:r>
              <a:rPr lang="en-US" sz="2400" dirty="0" err="1" smtClean="0"/>
              <a:t>a;b</a:t>
            </a:r>
            <a:r>
              <a:rPr lang="en-US" sz="2400" dirty="0" smtClean="0"/>
              <a:t>).</a:t>
            </a:r>
            <a:r>
              <a:rPr lang="ru-RU" sz="2400" dirty="0" smtClean="0"/>
              <a:t> Найдите </a:t>
            </a:r>
            <a:r>
              <a:rPr lang="ru-RU" sz="2400" b="1" dirty="0" smtClean="0"/>
              <a:t>промежутки возрастания</a:t>
            </a:r>
            <a:r>
              <a:rPr lang="ru-RU" sz="2400" dirty="0" smtClean="0"/>
              <a:t> функции </a:t>
            </a:r>
            <a:r>
              <a:rPr lang="en-US" sz="2400" i="1" dirty="0" smtClean="0"/>
              <a:t>f(x)</a:t>
            </a:r>
            <a:r>
              <a:rPr lang="ru-RU" sz="2400" i="1" dirty="0" smtClean="0"/>
              <a:t>. </a:t>
            </a:r>
            <a:r>
              <a:rPr lang="ru-RU" sz="2400" u="sng" dirty="0" smtClean="0"/>
              <a:t>В ответе укажите длину наибольшего из них.</a:t>
            </a:r>
            <a:endParaRPr lang="ru-RU" sz="2400" u="sng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0" y="5934670"/>
            <a:ext cx="1120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(1)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9" grpId="0"/>
      <p:bldP spid="9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92867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П+П (ЕГЭ)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57364"/>
            <a:ext cx="810669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С1: </a:t>
            </a:r>
            <a:r>
              <a:rPr lang="ru-RU" sz="4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Решение </a:t>
            </a:r>
          </a:p>
          <a:p>
            <a:pPr algn="ctr"/>
            <a:r>
              <a:rPr lang="ru-RU" sz="4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4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ригонометрических</a:t>
            </a:r>
          </a:p>
          <a:p>
            <a:pPr algn="ctr"/>
            <a:r>
              <a:rPr lang="ru-RU" sz="4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48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равнений;</a:t>
            </a:r>
          </a:p>
          <a:p>
            <a:pPr algn="ctr"/>
            <a:r>
              <a:rPr lang="ru-RU" sz="4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48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отбор корней, </a:t>
            </a:r>
          </a:p>
          <a:p>
            <a:pPr algn="ctr"/>
            <a:r>
              <a:rPr lang="ru-RU" sz="4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8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ринадлежащих</a:t>
            </a:r>
          </a:p>
          <a:p>
            <a:pPr algn="ctr"/>
            <a:r>
              <a:rPr lang="ru-RU" sz="4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ромежутку.</a:t>
            </a:r>
            <a:endParaRPr lang="ru-RU" sz="48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56166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Первый этап.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91000" y="1828800"/>
            <a:ext cx="4678363" cy="4572000"/>
            <a:chOff x="2736" y="1152"/>
            <a:chExt cx="2947" cy="288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922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2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31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92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3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233" name="Line 17"/>
                <p:cNvSpPr>
                  <a:spLocks noChangeShapeType="1"/>
                </p:cNvSpPr>
                <p:nvPr/>
              </p:nvSpPr>
              <p:spPr bwMode="auto">
                <a:xfrm>
                  <a:off x="3888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4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" name="Group 19"/>
                <p:cNvGrpSpPr>
                  <a:grpSpLocks/>
                </p:cNvGrpSpPr>
                <p:nvPr/>
              </p:nvGrpSpPr>
              <p:grpSpPr bwMode="auto">
                <a:xfrm>
                  <a:off x="475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923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2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923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2736" y="2016"/>
                  <a:ext cx="2880" cy="288"/>
                  <a:chOff x="2736" y="2016"/>
                  <a:chExt cx="2880" cy="288"/>
                </a:xfrm>
              </p:grpSpPr>
              <p:sp>
                <p:nvSpPr>
                  <p:cNvPr id="924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2736" y="1440"/>
                  <a:ext cx="2880" cy="288"/>
                  <a:chOff x="2736" y="2016"/>
                  <a:chExt cx="2880" cy="288"/>
                </a:xfrm>
              </p:grpSpPr>
              <p:sp>
                <p:nvSpPr>
                  <p:cNvPr id="924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2736" y="2880"/>
                  <a:ext cx="2880" cy="288"/>
                  <a:chOff x="2736" y="2016"/>
                  <a:chExt cx="2880" cy="288"/>
                </a:xfrm>
              </p:grpSpPr>
              <p:sp>
                <p:nvSpPr>
                  <p:cNvPr id="924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5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251" name="Line 35"/>
                <p:cNvSpPr>
                  <a:spLocks noChangeShapeType="1"/>
                </p:cNvSpPr>
                <p:nvPr/>
              </p:nvSpPr>
              <p:spPr bwMode="auto">
                <a:xfrm>
                  <a:off x="2736" y="3744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2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3456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3" name="Line 37"/>
                <p:cNvSpPr>
                  <a:spLocks noChangeShapeType="1"/>
                </p:cNvSpPr>
                <p:nvPr/>
              </p:nvSpPr>
              <p:spPr bwMode="auto">
                <a:xfrm>
                  <a:off x="2736" y="403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4" name="Line 38"/>
                <p:cNvSpPr>
                  <a:spLocks noChangeShapeType="1"/>
                </p:cNvSpPr>
                <p:nvPr/>
              </p:nvSpPr>
              <p:spPr bwMode="auto">
                <a:xfrm>
                  <a:off x="2736" y="115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2736" y="1152"/>
              <a:ext cx="2947" cy="2880"/>
              <a:chOff x="2736" y="1152"/>
              <a:chExt cx="2947" cy="2880"/>
            </a:xfrm>
          </p:grpSpPr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sp>
              <p:nvSpPr>
                <p:cNvPr id="925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4176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8" name="Line 42"/>
                <p:cNvSpPr>
                  <a:spLocks noChangeShapeType="1"/>
                </p:cNvSpPr>
                <p:nvPr/>
              </p:nvSpPr>
              <p:spPr bwMode="auto">
                <a:xfrm>
                  <a:off x="2736" y="2592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59" name="Text Box 43"/>
              <p:cNvSpPr txBox="1">
                <a:spLocks noChangeArrowheads="1"/>
              </p:cNvSpPr>
              <p:nvPr/>
            </p:nvSpPr>
            <p:spPr bwMode="auto">
              <a:xfrm>
                <a:off x="3984" y="1200"/>
                <a:ext cx="1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у</a:t>
                </a:r>
              </a:p>
            </p:txBody>
          </p:sp>
          <p:sp>
            <p:nvSpPr>
              <p:cNvPr id="9260" name="Text Box 44"/>
              <p:cNvSpPr txBox="1">
                <a:spLocks noChangeArrowheads="1"/>
              </p:cNvSpPr>
              <p:nvPr/>
            </p:nvSpPr>
            <p:spPr bwMode="auto">
              <a:xfrm>
                <a:off x="5424" y="2592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х</a:t>
                </a:r>
              </a:p>
            </p:txBody>
          </p:sp>
          <p:sp>
            <p:nvSpPr>
              <p:cNvPr id="9261" name="Text Box 45"/>
              <p:cNvSpPr txBox="1">
                <a:spLocks noChangeArrowheads="1"/>
              </p:cNvSpPr>
              <p:nvPr/>
            </p:nvSpPr>
            <p:spPr bwMode="auto">
              <a:xfrm>
                <a:off x="4022" y="2564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0</a:t>
                </a:r>
              </a:p>
            </p:txBody>
          </p:sp>
          <p:sp>
            <p:nvSpPr>
              <p:cNvPr id="9262" name="Text Box 46"/>
              <p:cNvSpPr txBox="1">
                <a:spLocks noChangeArrowheads="1"/>
              </p:cNvSpPr>
              <p:nvPr/>
            </p:nvSpPr>
            <p:spPr bwMode="auto">
              <a:xfrm>
                <a:off x="4413" y="2571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1</a:t>
                </a:r>
              </a:p>
            </p:txBody>
          </p:sp>
          <p:sp>
            <p:nvSpPr>
              <p:cNvPr id="9263" name="Text Box 47"/>
              <p:cNvSpPr txBox="1">
                <a:spLocks noChangeArrowheads="1"/>
              </p:cNvSpPr>
              <p:nvPr/>
            </p:nvSpPr>
            <p:spPr bwMode="auto">
              <a:xfrm>
                <a:off x="4010" y="2196"/>
                <a:ext cx="2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1</a:t>
                </a:r>
              </a:p>
            </p:txBody>
          </p:sp>
          <p:sp>
            <p:nvSpPr>
              <p:cNvPr id="9264" name="Text Box 48"/>
              <p:cNvSpPr txBox="1">
                <a:spLocks noChangeArrowheads="1"/>
              </p:cNvSpPr>
              <p:nvPr/>
            </p:nvSpPr>
            <p:spPr bwMode="auto">
              <a:xfrm>
                <a:off x="5006" y="1767"/>
                <a:ext cx="677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y</a:t>
                </a:r>
                <a:r>
                  <a:rPr lang="ru-RU" b="1"/>
                  <a:t>=</a:t>
                </a:r>
                <a:r>
                  <a:rPr lang="en-US" b="1"/>
                  <a:t>f ‘(x)</a:t>
                </a:r>
                <a:endParaRPr lang="ru-RU" b="1"/>
              </a:p>
            </p:txBody>
          </p:sp>
        </p:grp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4589463" y="3124200"/>
            <a:ext cx="3800475" cy="1981200"/>
            <a:chOff x="2891" y="1968"/>
            <a:chExt cx="2394" cy="1248"/>
          </a:xfrm>
        </p:grpSpPr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2928" y="1968"/>
              <a:ext cx="2304" cy="1248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144" y="48"/>
                </a:cxn>
                <a:cxn ang="0">
                  <a:pos x="288" y="624"/>
                </a:cxn>
                <a:cxn ang="0">
                  <a:pos x="576" y="1200"/>
                </a:cxn>
                <a:cxn ang="0">
                  <a:pos x="864" y="912"/>
                </a:cxn>
                <a:cxn ang="0">
                  <a:pos x="1152" y="1200"/>
                </a:cxn>
                <a:cxn ang="0">
                  <a:pos x="1440" y="624"/>
                </a:cxn>
                <a:cxn ang="0">
                  <a:pos x="1584" y="336"/>
                </a:cxn>
                <a:cxn ang="0">
                  <a:pos x="1728" y="624"/>
                </a:cxn>
                <a:cxn ang="0">
                  <a:pos x="1872" y="1200"/>
                </a:cxn>
                <a:cxn ang="0">
                  <a:pos x="2016" y="624"/>
                </a:cxn>
                <a:cxn ang="0">
                  <a:pos x="2160" y="48"/>
                </a:cxn>
                <a:cxn ang="0">
                  <a:pos x="2304" y="336"/>
                </a:cxn>
              </a:cxnLst>
              <a:rect l="0" t="0" r="r" b="b"/>
              <a:pathLst>
                <a:path w="2304" h="1248">
                  <a:moveTo>
                    <a:pt x="0" y="624"/>
                  </a:moveTo>
                  <a:cubicBezTo>
                    <a:pt x="48" y="336"/>
                    <a:pt x="96" y="48"/>
                    <a:pt x="144" y="48"/>
                  </a:cubicBezTo>
                  <a:cubicBezTo>
                    <a:pt x="192" y="48"/>
                    <a:pt x="216" y="432"/>
                    <a:pt x="288" y="624"/>
                  </a:cubicBezTo>
                  <a:cubicBezTo>
                    <a:pt x="360" y="816"/>
                    <a:pt x="480" y="1152"/>
                    <a:pt x="576" y="1200"/>
                  </a:cubicBezTo>
                  <a:cubicBezTo>
                    <a:pt x="672" y="1248"/>
                    <a:pt x="768" y="912"/>
                    <a:pt x="864" y="912"/>
                  </a:cubicBezTo>
                  <a:cubicBezTo>
                    <a:pt x="960" y="912"/>
                    <a:pt x="1056" y="1248"/>
                    <a:pt x="1152" y="1200"/>
                  </a:cubicBezTo>
                  <a:cubicBezTo>
                    <a:pt x="1248" y="1152"/>
                    <a:pt x="1368" y="768"/>
                    <a:pt x="1440" y="624"/>
                  </a:cubicBezTo>
                  <a:cubicBezTo>
                    <a:pt x="1512" y="480"/>
                    <a:pt x="1536" y="336"/>
                    <a:pt x="1584" y="336"/>
                  </a:cubicBezTo>
                  <a:cubicBezTo>
                    <a:pt x="1632" y="336"/>
                    <a:pt x="1680" y="480"/>
                    <a:pt x="1728" y="624"/>
                  </a:cubicBezTo>
                  <a:cubicBezTo>
                    <a:pt x="1776" y="768"/>
                    <a:pt x="1824" y="1200"/>
                    <a:pt x="1872" y="1200"/>
                  </a:cubicBezTo>
                  <a:cubicBezTo>
                    <a:pt x="1920" y="1200"/>
                    <a:pt x="1968" y="816"/>
                    <a:pt x="2016" y="624"/>
                  </a:cubicBezTo>
                  <a:cubicBezTo>
                    <a:pt x="2064" y="432"/>
                    <a:pt x="2112" y="96"/>
                    <a:pt x="2160" y="48"/>
                  </a:cubicBezTo>
                  <a:cubicBezTo>
                    <a:pt x="2208" y="0"/>
                    <a:pt x="2280" y="288"/>
                    <a:pt x="2304" y="336"/>
                  </a:cubicBez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Oval 51"/>
            <p:cNvSpPr>
              <a:spLocks noChangeArrowheads="1"/>
            </p:cNvSpPr>
            <p:nvPr/>
          </p:nvSpPr>
          <p:spPr bwMode="auto">
            <a:xfrm>
              <a:off x="2891" y="2555"/>
              <a:ext cx="76" cy="6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8" name="Oval 52"/>
            <p:cNvSpPr>
              <a:spLocks noChangeArrowheads="1"/>
            </p:cNvSpPr>
            <p:nvPr/>
          </p:nvSpPr>
          <p:spPr bwMode="auto">
            <a:xfrm>
              <a:off x="5209" y="2276"/>
              <a:ext cx="76" cy="6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8137525" y="4070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b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479925" y="40719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214290"/>
            <a:ext cx="8715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рисунке изображен график производной функции </a:t>
            </a:r>
            <a:r>
              <a:rPr lang="en-US" sz="2400" i="1" dirty="0" smtClean="0"/>
              <a:t>f(x),</a:t>
            </a:r>
            <a:endParaRPr lang="ru-RU" sz="2400" i="1" dirty="0" smtClean="0"/>
          </a:p>
          <a:p>
            <a:r>
              <a:rPr lang="ru-RU" sz="2400" dirty="0" smtClean="0"/>
              <a:t>определенной на интервале </a:t>
            </a:r>
            <a:r>
              <a:rPr lang="en-US" sz="2400" dirty="0" smtClean="0"/>
              <a:t>(</a:t>
            </a:r>
            <a:r>
              <a:rPr lang="en-US" sz="2400" dirty="0" err="1" smtClean="0"/>
              <a:t>a;b</a:t>
            </a:r>
            <a:r>
              <a:rPr lang="en-US" sz="2400" dirty="0" smtClean="0"/>
              <a:t>).</a:t>
            </a:r>
            <a:r>
              <a:rPr lang="ru-RU" sz="2400" dirty="0" smtClean="0"/>
              <a:t> Найдите </a:t>
            </a:r>
            <a:r>
              <a:rPr lang="ru-RU" sz="2400" b="1" dirty="0" smtClean="0"/>
              <a:t>промежутки убывания </a:t>
            </a:r>
            <a:r>
              <a:rPr lang="ru-RU" sz="2400" dirty="0" smtClean="0"/>
              <a:t>функции </a:t>
            </a:r>
            <a:r>
              <a:rPr lang="en-US" sz="2400" i="1" dirty="0" smtClean="0"/>
              <a:t>f(x)</a:t>
            </a:r>
            <a:r>
              <a:rPr lang="ru-RU" sz="2400" i="1" dirty="0" smtClean="0"/>
              <a:t>. </a:t>
            </a:r>
            <a:r>
              <a:rPr lang="ru-RU" sz="2400" u="sng" dirty="0" smtClean="0"/>
              <a:t>В ответе укажите длину наибольшего из них.</a:t>
            </a:r>
            <a:endParaRPr lang="ru-RU" sz="2400" u="sng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5934670"/>
            <a:ext cx="1120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(2)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9" grpId="0"/>
      <p:bldP spid="92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643314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b="1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643174" y="3857628"/>
            <a:ext cx="2286016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14942" y="3500438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Возрастание</a:t>
            </a:r>
          </a:p>
          <a:p>
            <a:r>
              <a:rPr lang="ru-RU" sz="4000" dirty="0" smtClean="0"/>
              <a:t>(убывание)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928670"/>
            <a:ext cx="6072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Вывод: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Bookman Old Style" pitchFamily="18" charset="0"/>
              </a:rPr>
              <a:t>То, что мы знаем, - ограниченно, а то, что не знаем, - бесконечно.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869160"/>
            <a:ext cx="583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atin typeface="BatangChe" pitchFamily="49" charset="-127"/>
                <a:ea typeface="BatangChe" pitchFamily="49" charset="-127"/>
              </a:rPr>
              <a:t>ЛАПЛАС Пьер </a:t>
            </a:r>
            <a:r>
              <a:rPr lang="ru-RU" sz="2800" b="1" u="sng" dirty="0" err="1" smtClean="0">
                <a:latin typeface="BatangChe" pitchFamily="49" charset="-127"/>
                <a:ea typeface="BatangChe" pitchFamily="49" charset="-127"/>
              </a:rPr>
              <a:t>Симон</a:t>
            </a:r>
            <a:endParaRPr lang="ru-RU" sz="2800" b="1" u="sng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2636912"/>
            <a:ext cx="8458200" cy="3810000"/>
          </a:xfrm>
        </p:spPr>
        <p:txBody>
          <a:bodyPr/>
          <a:lstStyle/>
          <a:p>
            <a:pPr marL="261938" indent="-261938" eaLnBrk="1" hangingPunct="1">
              <a:lnSpc>
                <a:spcPct val="150000"/>
              </a:lnSpc>
            </a:pPr>
            <a:r>
              <a:rPr lang="ru-RU" sz="2800" i="1" dirty="0" smtClean="0"/>
              <a:t>я уверен  __________________________</a:t>
            </a:r>
          </a:p>
          <a:p>
            <a:pPr marL="261938" indent="-261938" eaLnBrk="1" hangingPunct="1">
              <a:lnSpc>
                <a:spcPct val="150000"/>
              </a:lnSpc>
            </a:pPr>
            <a:r>
              <a:rPr lang="ru-RU" sz="2800" i="1" dirty="0" smtClean="0"/>
              <a:t> я затрудняюсь _________________________</a:t>
            </a:r>
          </a:p>
          <a:p>
            <a:pPr marL="261938" indent="-261938" eaLnBrk="1" hangingPunct="1">
              <a:lnSpc>
                <a:spcPct val="150000"/>
              </a:lnSpc>
            </a:pPr>
            <a:r>
              <a:rPr lang="ru-RU" sz="2800" i="1" dirty="0" smtClean="0"/>
              <a:t> я научился  ____________________________</a:t>
            </a:r>
          </a:p>
          <a:p>
            <a:pPr marL="261938" indent="-261938" eaLnBrk="1" hangingPunct="1">
              <a:lnSpc>
                <a:spcPct val="150000"/>
              </a:lnSpc>
            </a:pPr>
            <a:r>
              <a:rPr lang="ru-RU" sz="2800" i="1" dirty="0" smtClean="0"/>
              <a:t>урок дал мне для жизни  ___________________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99982" y="1556792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я могу сказать об уроке?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55931"/>
            <a:ext cx="5344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Оценки. Итог урока.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4694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Составить подборку однотипных заданий В8 в виде слайдов презентации.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i="1" dirty="0" smtClean="0"/>
              <a:t>(С целью для дальнейшего применения материала на уроках</a:t>
            </a:r>
          </a:p>
          <a:p>
            <a:pPr algn="ctr"/>
            <a:r>
              <a:rPr lang="ru-RU" sz="3200" i="1" dirty="0" smtClean="0"/>
              <a:t>использовать задания </a:t>
            </a:r>
            <a:r>
              <a:rPr lang="ru-RU" sz="3200" i="1" dirty="0" err="1" smtClean="0"/>
              <a:t>КИМов</a:t>
            </a:r>
            <a:r>
              <a:rPr lang="ru-RU" sz="3200" i="1" dirty="0" smtClean="0"/>
              <a:t>, сборников и т.д.)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852936"/>
            <a:ext cx="6786609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 урок!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27209" cy="291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162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674740"/>
            <a:ext cx="2139288" cy="318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15417"/>
            <a:ext cx="2232248" cy="296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УСТНО: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7" y="4365104"/>
            <a:ext cx="1584176" cy="71551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988840"/>
            <a:ext cx="1181184" cy="7920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284984"/>
            <a:ext cx="216024" cy="432049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589240"/>
            <a:ext cx="1584176" cy="88832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75656" y="1268760"/>
            <a:ext cx="60486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Формулы приведения: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endParaRPr kumimoji="0" lang="en-US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483768" y="3161874"/>
            <a:ext cx="20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sin (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39752" y="5466129"/>
            <a:ext cx="6550496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195736" y="3140968"/>
            <a:ext cx="36526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x)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sin</a:t>
            </a:r>
            <a:r>
              <a:rPr kumimoji="0" lang="en-US" sz="4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Допишите </a:t>
            </a:r>
            <a:r>
              <a:rPr lang="ru-RU" sz="3600" dirty="0" smtClean="0"/>
              <a:t>формулу:</a:t>
            </a:r>
            <a:endParaRPr lang="ru-RU" sz="3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764704"/>
            <a:ext cx="8206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635896" y="2852936"/>
            <a:ext cx="1008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196752"/>
            <a:ext cx="3168352" cy="89631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988840"/>
            <a:ext cx="3417870" cy="936104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996952"/>
            <a:ext cx="2545399" cy="72008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915816" y="2924944"/>
            <a:ext cx="792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67544" y="3635152"/>
            <a:ext cx="46085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en-US" sz="4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   - 1 = </a:t>
            </a:r>
            <a:endParaRPr kumimoji="0" lang="en-US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581128"/>
            <a:ext cx="4176464" cy="842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3865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370238"/>
            <a:ext cx="3995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Решите уравнение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9512" y="2225770"/>
            <a:ext cx="80648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Укажите корни уравнения,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принадлежащие отрезку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589240"/>
            <a:ext cx="1931643" cy="936104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437112"/>
            <a:ext cx="4026186" cy="101760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573016"/>
            <a:ext cx="3865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2: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581128"/>
            <a:ext cx="4032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а)Решите уравнение 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5720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301208"/>
            <a:ext cx="6228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б) Укажите корни уравнения,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принадлежащие отрезку 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196752"/>
            <a:ext cx="3888432" cy="881123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5720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708919"/>
            <a:ext cx="2088232" cy="98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2: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980728"/>
            <a:ext cx="4026186" cy="101760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908720"/>
            <a:ext cx="1931643" cy="9361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988840"/>
            <a:ext cx="2594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3501008"/>
            <a:ext cx="72728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Sin2x +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sinx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=0,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2sinx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cosx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sinx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0,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sinx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(2cosx + 1) = 0,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sinx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0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cosx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- 1/2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б)  Отбор корней :</a:t>
            </a:r>
            <a:endParaRPr lang="ru-RU" sz="32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268760"/>
            <a:ext cx="3029360" cy="648072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27075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1)</a:t>
            </a:r>
            <a:endParaRPr lang="ru-RU" sz="2400" b="1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9" y="1916832"/>
            <a:ext cx="2736304" cy="700364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708920"/>
            <a:ext cx="1656184" cy="800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6672"/>
            <a:ext cx="3816424" cy="78152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27075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2)</a:t>
            </a:r>
            <a:endParaRPr lang="ru-RU" sz="3200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484784"/>
            <a:ext cx="2304256" cy="80381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572360"/>
            <a:ext cx="432048" cy="992543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140967"/>
            <a:ext cx="5400600" cy="1006323"/>
          </a:xfrm>
          <a:prstGeom prst="rect">
            <a:avLst/>
          </a:prstGeom>
          <a:noFill/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27075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149079"/>
            <a:ext cx="2520280" cy="949671"/>
          </a:xfrm>
          <a:prstGeom prst="rect">
            <a:avLst/>
          </a:prstGeom>
          <a:noFill/>
        </p:spPr>
      </p:pic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869160"/>
            <a:ext cx="648072" cy="919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824</TotalTime>
  <Words>897</Words>
  <Application>Microsoft Office PowerPoint</Application>
  <PresentationFormat>Экран (4:3)</PresentationFormat>
  <Paragraphs>235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BatangChe</vt:lpstr>
      <vt:lpstr>Bookman Old Style</vt:lpstr>
      <vt:lpstr>Calibri</vt:lpstr>
      <vt:lpstr>Cambria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Функция  задана на отрезке.  На рисунке изображен график ее производной.</vt:lpstr>
      <vt:lpstr>Презентация PowerPoint</vt:lpstr>
      <vt:lpstr>Функция  задана на отрезке.  На рисунке изображен график ее производной.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Кривко АС</dc:creator>
  <cp:lastModifiedBy>Admin</cp:lastModifiedBy>
  <cp:revision>98</cp:revision>
  <dcterms:created xsi:type="dcterms:W3CDTF">2013-04-08T19:28:15Z</dcterms:created>
  <dcterms:modified xsi:type="dcterms:W3CDTF">2014-10-23T15:58:14Z</dcterms:modified>
</cp:coreProperties>
</file>