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4" r:id="rId9"/>
    <p:sldId id="266" r:id="rId10"/>
    <p:sldId id="261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CC5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3651" autoAdjust="0"/>
  </p:normalViewPr>
  <p:slideViewPr>
    <p:cSldViewPr>
      <p:cViewPr varScale="1">
        <p:scale>
          <a:sx n="81" d="100"/>
          <a:sy n="81" d="100"/>
        </p:scale>
        <p:origin x="-1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6BA5-0194-4336-ABCE-043D854710BE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E8A-1AAF-424D-A43D-DD598287F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6BA5-0194-4336-ABCE-043D854710BE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E8A-1AAF-424D-A43D-DD598287F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6BA5-0194-4336-ABCE-043D854710BE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E8A-1AAF-424D-A43D-DD598287F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6BA5-0194-4336-ABCE-043D854710BE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E8A-1AAF-424D-A43D-DD598287F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6BA5-0194-4336-ABCE-043D854710BE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E8A-1AAF-424D-A43D-DD598287F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6BA5-0194-4336-ABCE-043D854710BE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E8A-1AAF-424D-A43D-DD598287F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6BA5-0194-4336-ABCE-043D854710BE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E8A-1AAF-424D-A43D-DD598287F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6BA5-0194-4336-ABCE-043D854710BE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E8A-1AAF-424D-A43D-DD598287F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6BA5-0194-4336-ABCE-043D854710BE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E8A-1AAF-424D-A43D-DD598287F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6BA5-0194-4336-ABCE-043D854710BE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E8A-1AAF-424D-A43D-DD598287F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6BA5-0194-4336-ABCE-043D854710BE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E8A-1AAF-424D-A43D-DD598287F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A6BA5-0194-4336-ABCE-043D854710BE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30E8A-1AAF-424D-A43D-DD598287F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7.bin"/><Relationship Id="rId7" Type="http://schemas.openxmlformats.org/officeDocument/2006/relationships/image" Target="../media/image20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3" Type="http://schemas.openxmlformats.org/officeDocument/2006/relationships/image" Target="../media/image32.wmf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29.bin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&#1059;&#1088;&#1086;&#1082;\vengerov_and_fdorov_-_zima_v_prostokvashino.mp3" TargetMode="External"/><Relationship Id="rId4" Type="http://schemas.openxmlformats.org/officeDocument/2006/relationships/image" Target="../media/image4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meconta.files.wordpress.com/2008/10/julia-livros_1024x76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59645" y="3410061"/>
            <a:ext cx="4584355" cy="3447939"/>
          </a:xfrm>
          <a:prstGeom prst="rect">
            <a:avLst/>
          </a:prstGeom>
          <a:noFill/>
        </p:spPr>
      </p:pic>
      <p:sp>
        <p:nvSpPr>
          <p:cNvPr id="6" name="Выноска-облако 5"/>
          <p:cNvSpPr/>
          <p:nvPr/>
        </p:nvSpPr>
        <p:spPr>
          <a:xfrm>
            <a:off x="142844" y="0"/>
            <a:ext cx="8786874" cy="3143248"/>
          </a:xfrm>
          <a:prstGeom prst="cloudCallout">
            <a:avLst>
              <a:gd name="adj1" fmla="val 18826"/>
              <a:gd name="adj2" fmla="val 8063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solidFill>
                  <a:srgbClr val="002060"/>
                </a:solidFill>
                <a:latin typeface="Times New Roman" pitchFamily="18" charset="0"/>
              </a:rPr>
              <a:t>Тема урока: </a:t>
            </a:r>
            <a:r>
              <a:rPr lang="ru-RU" sz="4400" b="1" i="1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Times New Roman" pitchFamily="18" charset="0"/>
              </a:rPr>
              <a:t>Применение распределительного свойства умножения</a:t>
            </a:r>
            <a:endParaRPr lang="ru-RU" sz="4400" dirty="0"/>
          </a:p>
        </p:txBody>
      </p:sp>
      <p:sp>
        <p:nvSpPr>
          <p:cNvPr id="8" name="Выноска-облако 7"/>
          <p:cNvSpPr/>
          <p:nvPr/>
        </p:nvSpPr>
        <p:spPr>
          <a:xfrm>
            <a:off x="142844" y="2714620"/>
            <a:ext cx="5357850" cy="4000528"/>
          </a:xfrm>
          <a:prstGeom prst="cloudCallout">
            <a:avLst>
              <a:gd name="adj1" fmla="val 66628"/>
              <a:gd name="adj2" fmla="val 7678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ru-RU" sz="2400" b="1" i="1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solidFill>
                  <a:srgbClr val="002060"/>
                </a:solidFill>
                <a:latin typeface="Times New Roman" pitchFamily="18" charset="0"/>
              </a:rPr>
              <a:t>Цель урока: </a:t>
            </a:r>
          </a:p>
          <a:p>
            <a:pPr marL="342900" indent="-342900" algn="ctr"/>
            <a:r>
              <a:rPr lang="ru-RU" sz="1700" b="1" i="1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solidFill>
                  <a:srgbClr val="002060"/>
                </a:solidFill>
                <a:latin typeface="Times New Roman" pitchFamily="18" charset="0"/>
              </a:rPr>
              <a:t>1.Систематизировать, расширить и </a:t>
            </a:r>
          </a:p>
          <a:p>
            <a:pPr marL="342900" indent="-342900" algn="ctr"/>
            <a:r>
              <a:rPr lang="ru-RU" sz="1700" b="1" i="1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solidFill>
                  <a:srgbClr val="002060"/>
                </a:solidFill>
                <a:latin typeface="Times New Roman" pitchFamily="18" charset="0"/>
              </a:rPr>
              <a:t>углубить знания , умения учащихся применять </a:t>
            </a:r>
          </a:p>
          <a:p>
            <a:pPr marL="342900" indent="-342900" algn="ctr"/>
            <a:r>
              <a:rPr lang="ru-RU" sz="1700" b="1" i="1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solidFill>
                  <a:srgbClr val="002060"/>
                </a:solidFill>
                <a:latin typeface="Times New Roman" pitchFamily="18" charset="0"/>
              </a:rPr>
              <a:t>4 случая РСУ; </a:t>
            </a:r>
          </a:p>
          <a:p>
            <a:pPr marL="342900" indent="-342900" algn="ctr"/>
            <a:r>
              <a:rPr lang="ru-RU" sz="1700" b="1" i="1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solidFill>
                  <a:srgbClr val="002060"/>
                </a:solidFill>
                <a:latin typeface="Times New Roman" pitchFamily="18" charset="0"/>
              </a:rPr>
              <a:t>2. Способствовать приобретению навыков </a:t>
            </a:r>
          </a:p>
          <a:p>
            <a:pPr marL="342900" indent="-342900" algn="ctr"/>
            <a:r>
              <a:rPr lang="ru-RU" sz="1700" b="1" i="1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solidFill>
                  <a:srgbClr val="002060"/>
                </a:solidFill>
                <a:latin typeface="Times New Roman" pitchFamily="18" charset="0"/>
              </a:rPr>
              <a:t>рациональных вычислений, умения анализировать и </a:t>
            </a:r>
          </a:p>
          <a:p>
            <a:pPr marL="342900" indent="-342900" algn="ctr"/>
            <a:r>
              <a:rPr lang="ru-RU" sz="1700" b="1" i="1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solidFill>
                  <a:srgbClr val="002060"/>
                </a:solidFill>
                <a:latin typeface="Times New Roman" pitchFamily="18" charset="0"/>
              </a:rPr>
              <a:t>делать выводы; </a:t>
            </a:r>
          </a:p>
          <a:p>
            <a:pPr marL="342900" indent="-342900" algn="ctr"/>
            <a:r>
              <a:rPr lang="ru-RU" sz="1700" b="1" i="1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solidFill>
                  <a:srgbClr val="002060"/>
                </a:solidFill>
                <a:latin typeface="Times New Roman" pitchFamily="18" charset="0"/>
              </a:rPr>
              <a:t>3. Воспитывать ответственность, </a:t>
            </a:r>
          </a:p>
          <a:p>
            <a:pPr marL="342900" indent="-342900" algn="ctr"/>
            <a:r>
              <a:rPr lang="ru-RU" sz="1700" b="1" i="1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solidFill>
                  <a:srgbClr val="002060"/>
                </a:solidFill>
                <a:latin typeface="Times New Roman" pitchFamily="18" charset="0"/>
              </a:rPr>
              <a:t>познавательный интерес к предмету.</a:t>
            </a:r>
            <a:endParaRPr lang="ru-RU" sz="17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atin typeface="Georgia" pitchFamily="18" charset="0"/>
              </a:rPr>
              <a:t>Упражнения повышенной сложности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428736"/>
            <a:ext cx="83582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1. Решить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уравнение, применяя РСУ:</a:t>
            </a:r>
            <a:endParaRPr lang="ru-RU" sz="3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928662" y="2000240"/>
          <a:ext cx="2708275" cy="1060450"/>
        </p:xfrm>
        <a:graphic>
          <a:graphicData uri="http://schemas.openxmlformats.org/presentationml/2006/ole">
            <p:oleObj spid="_x0000_s18435" name="Формула" r:id="rId3" imgW="1104840" imgH="431640" progId="Equation.3">
              <p:embed/>
            </p:oleObj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0" y="492919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Georgia" pitchFamily="18" charset="0"/>
              </a:rPr>
              <a:t> </a:t>
            </a:r>
            <a:endParaRPr lang="ru-RU" sz="2400" dirty="0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642910" y="3643314"/>
          <a:ext cx="7072361" cy="1085018"/>
        </p:xfrm>
        <a:graphic>
          <a:graphicData uri="http://schemas.openxmlformats.org/presentationml/2006/ole">
            <p:oleObj spid="_x0000_s18437" name="Формула" r:id="rId4" imgW="2514600" imgH="393480" progId="Equation.3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3071810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2. Упростить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выражения, 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применяя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РСУ:</a:t>
            </a:r>
            <a:endParaRPr lang="ru-RU" sz="3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5-конечная звезда 15"/>
          <p:cNvSpPr/>
          <p:nvPr/>
        </p:nvSpPr>
        <p:spPr>
          <a:xfrm>
            <a:off x="214282" y="4000504"/>
            <a:ext cx="357190" cy="35719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142844" y="2214554"/>
            <a:ext cx="357190" cy="35719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214282" y="5214950"/>
            <a:ext cx="357190" cy="35719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1285852" y="4929198"/>
          <a:ext cx="2357438" cy="1258888"/>
        </p:xfrm>
        <a:graphic>
          <a:graphicData uri="http://schemas.openxmlformats.org/presentationml/2006/ole">
            <p:oleObj spid="_x0000_s18438" name="Формула" r:id="rId5" imgW="838080" imgH="457200" progId="Equation.3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42910" y="535782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а)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00562" y="528638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б)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5143504" y="5000636"/>
          <a:ext cx="3251200" cy="1082675"/>
        </p:xfrm>
        <a:graphic>
          <a:graphicData uri="http://schemas.openxmlformats.org/presentationml/2006/ole">
            <p:oleObj spid="_x0000_s18439" name="Формула" r:id="rId6" imgW="11556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37862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3. Решить задачу:</a:t>
            </a:r>
          </a:p>
          <a:p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5-конечная звезда 2"/>
          <p:cNvSpPr/>
          <p:nvPr/>
        </p:nvSpPr>
        <p:spPr>
          <a:xfrm>
            <a:off x="142844" y="714356"/>
            <a:ext cx="357190" cy="35719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642918"/>
            <a:ext cx="84296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Крупу, масса которой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кг разложили в четыре банки. В первую банку положили 0,3 всей крупы, во вторую – 0,25 всей крупы, а в третью      всей крупы. </a:t>
            </a:r>
          </a:p>
          <a:p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Сколько кг крупы положили в  четвертую банку? Найдите значение получившегося выражения при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= 12.</a:t>
            </a:r>
          </a:p>
          <a:p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071802" y="1428737"/>
          <a:ext cx="303231" cy="785818"/>
        </p:xfrm>
        <a:graphic>
          <a:graphicData uri="http://schemas.openxmlformats.org/presentationml/2006/ole">
            <p:oleObj spid="_x0000_s21506" name="Формула" r:id="rId3" imgW="152280" imgH="393480" progId="Equation.3">
              <p:embed/>
            </p:oleObj>
          </a:graphicData>
        </a:graphic>
      </p:graphicFrame>
      <p:sp>
        <p:nvSpPr>
          <p:cNvPr id="6" name="Равнобедренный треугольник 5"/>
          <p:cNvSpPr/>
          <p:nvPr/>
        </p:nvSpPr>
        <p:spPr>
          <a:xfrm>
            <a:off x="214282" y="4071942"/>
            <a:ext cx="357190" cy="35719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57158" y="4357694"/>
            <a:ext cx="864396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Грузовик ехал           часа со скоростью 40 км/ч, а затем 40 часов</a:t>
            </a:r>
          </a:p>
          <a:p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со скоростью         км/ч. Сколько всего проехал грузовик?</a:t>
            </a:r>
          </a:p>
          <a:p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285984" y="4143380"/>
          <a:ext cx="630237" cy="785812"/>
        </p:xfrm>
        <a:graphic>
          <a:graphicData uri="http://schemas.openxmlformats.org/presentationml/2006/ole">
            <p:oleObj spid="_x0000_s21507" name="Формула" r:id="rId4" imgW="317160" imgH="393480" progId="Equation.3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2357422" y="5000636"/>
          <a:ext cx="630237" cy="785812"/>
        </p:xfrm>
        <a:graphic>
          <a:graphicData uri="http://schemas.openxmlformats.org/presentationml/2006/ole">
            <p:oleObj spid="_x0000_s21508" name="Формула" r:id="rId5" imgW="3171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84296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atin typeface="Georgia" pitchFamily="18" charset="0"/>
              </a:rPr>
              <a:t>Домашняя работа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643050"/>
            <a:ext cx="8643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1785926"/>
            <a:ext cx="864396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       №№570,576 (а)</a:t>
            </a:r>
          </a:p>
          <a:p>
            <a:endParaRPr lang="ru-RU" sz="3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№№571, 573, 576 (б) </a:t>
            </a:r>
            <a:endParaRPr lang="ru-RU" sz="3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71472" y="1928802"/>
            <a:ext cx="357190" cy="35719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571472" y="3000372"/>
            <a:ext cx="357190" cy="35719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14282" y="214290"/>
            <a:ext cx="5600712" cy="6286543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i="1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solidFill>
                  <a:srgbClr val="002060"/>
                </a:solidFill>
                <a:latin typeface="Times New Roman" pitchFamily="18" charset="0"/>
                <a:ea typeface="+mj-ea"/>
                <a:cs typeface="+mj-cs"/>
              </a:rPr>
              <a:t>Девиз урока</a:t>
            </a:r>
            <a:r>
              <a:rPr kumimoji="0" lang="ru-RU" sz="4000" b="1" i="1" u="none" strike="noStrike" kern="1200" cap="none" spc="0" normalizeH="0" baseline="0" noProof="0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:  </a:t>
            </a:r>
            <a:endParaRPr lang="ru-RU" sz="4000" b="1" i="1" dirty="0">
              <a:ln>
                <a:solidFill>
                  <a:schemeClr val="tx1">
                    <a:alpha val="68000"/>
                  </a:schemeClr>
                </a:solidFill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path path="circle">
                  <a:fillToRect l="100000" t="100000"/>
                </a:path>
                <a:tileRect r="-100000" b="-100000"/>
              </a:gradFill>
              <a:latin typeface="Times New Roman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1" u="none" strike="noStrike" kern="1200" cap="none" spc="0" normalizeH="0" noProof="0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«З</a:t>
            </a:r>
            <a:r>
              <a:rPr kumimoji="0" lang="ru-RU" sz="4800" b="1" i="1" u="none" strike="noStrike" kern="1200" cap="none" spc="0" normalizeH="0" baseline="0" noProof="0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нание только тогда знание, когда оно приобретено усилиями своей мысли,</a:t>
            </a:r>
            <a:r>
              <a:rPr kumimoji="0" lang="ru-RU" sz="4800" b="1" i="1" u="none" strike="noStrike" kern="1200" cap="none" spc="0" normalizeH="0" noProof="0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а не памятью»               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1" u="none" strike="noStrike" kern="1200" cap="none" spc="0" normalizeH="0" noProof="0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</a:t>
            </a:r>
            <a:r>
              <a:rPr kumimoji="0" lang="ru-RU" sz="4000" b="1" i="1" u="none" strike="noStrike" kern="1200" cap="none" spc="0" normalizeH="0" noProof="0" dirty="0" smtClean="0">
                <a:ln>
                  <a:solidFill>
                    <a:schemeClr val="tx1">
                      <a:alpha val="68000"/>
                    </a:schemeClr>
                  </a:solidFill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Л. Толстой</a:t>
            </a:r>
          </a:p>
        </p:txBody>
      </p:sp>
      <p:pic>
        <p:nvPicPr>
          <p:cNvPr id="3074" name="Picture 2" descr="http://img.rg.ru/img/content/43/58/30/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2200838"/>
            <a:ext cx="3071834" cy="44725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 descr="Картинка 3 из 343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0" name="AutoShape 4" descr="Картинка 3 из 343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2" name="AutoShape 6" descr="http://www.santana.ru/cat.file/lisa/bobr_st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4" name="AutoShape 8" descr="http://www.santana.ru/cat.file/lisa/bobr_st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642918"/>
            <a:ext cx="492922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7" name="Picture 11" descr="http://cm-master.ru/uploads/posts/2010-10/1288521356_02-building-material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4286256"/>
            <a:ext cx="4479124" cy="235743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214290"/>
            <a:ext cx="300039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Шкурка норки</a:t>
            </a:r>
          </a:p>
          <a:p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43042" y="642918"/>
            <a:ext cx="2643206" cy="1214446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714612" y="0"/>
            <a:ext cx="300039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43504" y="35716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1. Шкурка норки имеет форму прямоугольника. Длина – 63 см, 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ширина – 14 см.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2000240"/>
            <a:ext cx="8715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Для пошива полушубка шкурку надо разрезать 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без отходов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 равные квадраты. Какие наибольшие квадраты можно получить из этой шкурки?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720" y="3500438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2. Какой наименьшей длины должна  быть паркетная  доска, чтобы ее можно было разрезать поперек на части, 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158" y="4500570"/>
            <a:ext cx="3786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равные 20 см или 27 см не получив обрезков?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500034" y="3143248"/>
            <a:ext cx="720725" cy="5762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Oval 27"/>
          <p:cNvSpPr>
            <a:spLocks noChangeArrowheads="1"/>
          </p:cNvSpPr>
          <p:nvPr/>
        </p:nvSpPr>
        <p:spPr bwMode="auto">
          <a:xfrm flipH="1" flipV="1">
            <a:off x="1357290" y="3357562"/>
            <a:ext cx="142876" cy="21431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16"/>
          <p:cNvSpPr>
            <a:spLocks noChangeArrowheads="1"/>
          </p:cNvSpPr>
          <p:nvPr/>
        </p:nvSpPr>
        <p:spPr bwMode="auto">
          <a:xfrm>
            <a:off x="1643042" y="2928934"/>
            <a:ext cx="215900" cy="914400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1928794" y="3143248"/>
            <a:ext cx="647700" cy="627062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2786050" y="3000372"/>
            <a:ext cx="4651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u="sng" dirty="0"/>
              <a:t>+</a:t>
            </a: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3428992" y="3000372"/>
            <a:ext cx="360362" cy="842963"/>
          </a:xfrm>
          <a:prstGeom prst="rect">
            <a:avLst/>
          </a:prstGeom>
          <a:solidFill>
            <a:srgbClr val="339966"/>
          </a:solidFill>
          <a:ln w="9525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19"/>
          <p:cNvSpPr>
            <a:spLocks noChangeArrowheads="1"/>
          </p:cNvSpPr>
          <p:nvPr/>
        </p:nvSpPr>
        <p:spPr bwMode="auto">
          <a:xfrm rot="10800000">
            <a:off x="4000496" y="2928934"/>
            <a:ext cx="217487" cy="914400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572000" y="3000372"/>
            <a:ext cx="511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dirty="0"/>
              <a:t>=</a:t>
            </a: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6286512" y="3071810"/>
            <a:ext cx="647700" cy="627062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Oval 26"/>
          <p:cNvSpPr>
            <a:spLocks noChangeArrowheads="1"/>
          </p:cNvSpPr>
          <p:nvPr/>
        </p:nvSpPr>
        <p:spPr bwMode="auto">
          <a:xfrm>
            <a:off x="6000760" y="3214686"/>
            <a:ext cx="144462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5072066" y="3000372"/>
            <a:ext cx="720725" cy="5762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000892" y="2786058"/>
            <a:ext cx="511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400" u="sng" dirty="0"/>
              <a:t>+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8358214" y="2928934"/>
            <a:ext cx="360363" cy="842962"/>
          </a:xfrm>
          <a:prstGeom prst="rect">
            <a:avLst/>
          </a:prstGeom>
          <a:solidFill>
            <a:srgbClr val="339966"/>
          </a:solidFill>
          <a:ln w="9525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Oval 28"/>
          <p:cNvSpPr>
            <a:spLocks noChangeArrowheads="1"/>
          </p:cNvSpPr>
          <p:nvPr/>
        </p:nvSpPr>
        <p:spPr bwMode="auto">
          <a:xfrm>
            <a:off x="8001024" y="3286124"/>
            <a:ext cx="144462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AutoShape 24"/>
          <p:cNvSpPr>
            <a:spLocks noChangeArrowheads="1"/>
          </p:cNvSpPr>
          <p:nvPr/>
        </p:nvSpPr>
        <p:spPr bwMode="auto">
          <a:xfrm>
            <a:off x="7358082" y="3071810"/>
            <a:ext cx="720725" cy="5762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WordArt 13"/>
          <p:cNvSpPr>
            <a:spLocks noChangeArrowheads="1" noChangeShapeType="1" noTextEdit="1"/>
          </p:cNvSpPr>
          <p:nvPr/>
        </p:nvSpPr>
        <p:spPr bwMode="auto">
          <a:xfrm>
            <a:off x="571472" y="4643446"/>
            <a:ext cx="8143932" cy="8572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a</a:t>
            </a:r>
            <a:r>
              <a:rPr lang="en-US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(b </a:t>
            </a:r>
            <a:r>
              <a:rPr lang="en-US" sz="3600" b="1" i="1" u="sng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+</a:t>
            </a:r>
            <a:r>
              <a:rPr lang="en-US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c) = </a:t>
            </a:r>
            <a:r>
              <a: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а</a:t>
            </a:r>
            <a:r>
              <a:rPr lang="en-US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b </a:t>
            </a:r>
            <a:r>
              <a:rPr lang="en-US" sz="3600" b="1" i="1" u="sng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+</a:t>
            </a:r>
            <a:r>
              <a:rPr lang="en-US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a</a:t>
            </a:r>
            <a:r>
              <a:rPr lang="en-US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</a:t>
            </a:r>
            <a:endParaRPr lang="ru-RU" sz="3600" b="1" i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85720" y="428605"/>
            <a:ext cx="84296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atin typeface="Georgia" pitchFamily="18" charset="0"/>
              </a:rPr>
              <a:t>Свойства умножения записанные с помощью геометрических фигур и алгебраическим способом с помощью букв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а 39 из 2686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285860"/>
            <a:ext cx="5557837" cy="5324477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4000496" y="3429000"/>
            <a:ext cx="1000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071934" y="3143248"/>
          <a:ext cx="1150878" cy="1071570"/>
        </p:xfrm>
        <a:graphic>
          <a:graphicData uri="http://schemas.openxmlformats.org/presentationml/2006/ole">
            <p:oleObj spid="_x0000_s1027" name="Формула" r:id="rId4" imgW="419040" imgH="393480" progId="Equation.3">
              <p:embed/>
            </p:oleObj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5214942" y="2214554"/>
            <a:ext cx="785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5</a:t>
            </a:r>
            <a:endParaRPr lang="ru-RU" sz="5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000364" y="2357430"/>
            <a:ext cx="785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/>
              <a:t>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29322" y="3929066"/>
            <a:ext cx="1000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60</a:t>
            </a:r>
            <a:endParaRPr lang="ru-RU" sz="5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214810" y="5072074"/>
            <a:ext cx="1000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30</a:t>
            </a:r>
            <a:endParaRPr lang="ru-RU" sz="5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357422" y="4071942"/>
            <a:ext cx="928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12</a:t>
            </a:r>
            <a:endParaRPr lang="ru-RU" sz="5400" b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85720" y="1000108"/>
            <a:ext cx="2643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Задание №1</a:t>
            </a:r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16-конечная звезда 11"/>
          <p:cNvSpPr/>
          <p:nvPr/>
        </p:nvSpPr>
        <p:spPr>
          <a:xfrm>
            <a:off x="2000232" y="1285860"/>
            <a:ext cx="1285884" cy="1357322"/>
          </a:xfrm>
          <a:prstGeom prst="star1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143108" y="1428736"/>
          <a:ext cx="976312" cy="1071562"/>
        </p:xfrm>
        <a:graphic>
          <a:graphicData uri="http://schemas.openxmlformats.org/presentationml/2006/ole">
            <p:oleObj spid="_x0000_s1030" name="Формула" r:id="rId5" imgW="355320" imgH="393480" progId="Equation.3">
              <p:embed/>
            </p:oleObj>
          </a:graphicData>
        </a:graphic>
      </p:graphicFrame>
      <p:sp>
        <p:nvSpPr>
          <p:cNvPr id="17" name="16-конечная звезда 16"/>
          <p:cNvSpPr/>
          <p:nvPr/>
        </p:nvSpPr>
        <p:spPr>
          <a:xfrm>
            <a:off x="6215074" y="1571612"/>
            <a:ext cx="1285884" cy="1357322"/>
          </a:xfrm>
          <a:prstGeom prst="star1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6429388" y="1643050"/>
          <a:ext cx="976312" cy="1071562"/>
        </p:xfrm>
        <a:graphic>
          <a:graphicData uri="http://schemas.openxmlformats.org/presentationml/2006/ole">
            <p:oleObj spid="_x0000_s1032" name="Формула" r:id="rId6" imgW="355320" imgH="393480" progId="Equation.3">
              <p:embed/>
            </p:oleObj>
          </a:graphicData>
        </a:graphic>
      </p:graphicFrame>
      <p:sp>
        <p:nvSpPr>
          <p:cNvPr id="19" name="16-конечная звезда 18"/>
          <p:cNvSpPr/>
          <p:nvPr/>
        </p:nvSpPr>
        <p:spPr>
          <a:xfrm>
            <a:off x="6786578" y="4429132"/>
            <a:ext cx="1285884" cy="1357322"/>
          </a:xfrm>
          <a:prstGeom prst="star1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16-конечная звезда 19"/>
          <p:cNvSpPr/>
          <p:nvPr/>
        </p:nvSpPr>
        <p:spPr>
          <a:xfrm>
            <a:off x="3143240" y="5286388"/>
            <a:ext cx="1285884" cy="1357322"/>
          </a:xfrm>
          <a:prstGeom prst="star1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16-конечная звезда 20"/>
          <p:cNvSpPr/>
          <p:nvPr/>
        </p:nvSpPr>
        <p:spPr>
          <a:xfrm>
            <a:off x="1071538" y="3500438"/>
            <a:ext cx="1285884" cy="1357322"/>
          </a:xfrm>
          <a:prstGeom prst="star1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7051675" y="4865688"/>
          <a:ext cx="731838" cy="482600"/>
        </p:xfrm>
        <a:graphic>
          <a:graphicData uri="http://schemas.openxmlformats.org/presentationml/2006/ole">
            <p:oleObj spid="_x0000_s1033" name="Формула" r:id="rId7" imgW="266400" imgH="17748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3355975" y="5357813"/>
          <a:ext cx="836613" cy="1071562"/>
        </p:xfrm>
        <a:graphic>
          <a:graphicData uri="http://schemas.openxmlformats.org/presentationml/2006/ole">
            <p:oleObj spid="_x0000_s1034" name="Формула" r:id="rId8" imgW="304560" imgH="393480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1268413" y="3643313"/>
          <a:ext cx="871537" cy="1071562"/>
        </p:xfrm>
        <a:graphic>
          <a:graphicData uri="http://schemas.openxmlformats.org/presentationml/2006/ole">
            <p:oleObj spid="_x0000_s1035" name="Формула" r:id="rId9" imgW="317160" imgH="393480" progId="Equation.3">
              <p:embed/>
            </p:oleObj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571472" y="357166"/>
            <a:ext cx="82153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latin typeface="Georgia" pitchFamily="18" charset="0"/>
              </a:rPr>
              <a:t>Устный счет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2643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Задание №2</a:t>
            </a:r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5072074"/>
            <a:ext cx="8215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Georgia" pitchFamily="18" charset="0"/>
              </a:rPr>
              <a:t>Найдите </a:t>
            </a:r>
            <a:r>
              <a:rPr lang="ru-RU" sz="2800" i="1" dirty="0" smtClean="0">
                <a:latin typeface="Georgia" pitchFamily="18" charset="0"/>
              </a:rPr>
              <a:t>12% </a:t>
            </a:r>
            <a:r>
              <a:rPr lang="ru-RU" sz="2400" i="1" dirty="0" smtClean="0">
                <a:latin typeface="Georgia" pitchFamily="18" charset="0"/>
              </a:rPr>
              <a:t>от значения выражения</a:t>
            </a:r>
            <a:endParaRPr lang="ru-RU" sz="2400" dirty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6143636" y="5072074"/>
          <a:ext cx="2516187" cy="1149350"/>
        </p:xfrm>
        <a:graphic>
          <a:graphicData uri="http://schemas.openxmlformats.org/presentationml/2006/ole">
            <p:oleObj spid="_x0000_s17410" name="Формула" r:id="rId3" imgW="863280" imgH="393480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42844" y="2643182"/>
            <a:ext cx="2643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Задание №3</a:t>
            </a:r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642918"/>
            <a:ext cx="78581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Georgia" pitchFamily="18" charset="0"/>
              </a:rPr>
              <a:t>Выполните действия наиболее удобным способом: </a:t>
            </a:r>
            <a:endParaRPr lang="ru-RU" sz="2400" dirty="0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428596" y="1071546"/>
          <a:ext cx="3182938" cy="1149350"/>
        </p:xfrm>
        <a:graphic>
          <a:graphicData uri="http://schemas.openxmlformats.org/presentationml/2006/ole">
            <p:oleObj spid="_x0000_s17413" name="Формула" r:id="rId4" imgW="1091880" imgH="393480" progId="Equation.3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85720" y="4429132"/>
            <a:ext cx="2643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Задание №4</a:t>
            </a:r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1428736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Georgia" pitchFamily="18" charset="0"/>
              </a:rPr>
              <a:t>а) 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00430" y="1428736"/>
            <a:ext cx="357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latin typeface="Georgia" pitchFamily="18" charset="0"/>
              </a:rPr>
              <a:t>;</a:t>
            </a:r>
            <a:r>
              <a:rPr lang="ru-RU" sz="2400" i="1" dirty="0" smtClean="0">
                <a:latin typeface="Georgia" pitchFamily="18" charset="0"/>
              </a:rPr>
              <a:t> 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143372" y="1428736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latin typeface="Georgia" pitchFamily="18" charset="0"/>
              </a:rPr>
              <a:t>б</a:t>
            </a:r>
            <a:r>
              <a:rPr lang="ru-RU" sz="2400" i="1" dirty="0" smtClean="0">
                <a:latin typeface="Georgia" pitchFamily="18" charset="0"/>
              </a:rPr>
              <a:t>) </a:t>
            </a:r>
            <a:endParaRPr lang="ru-RU" sz="2400" dirty="0"/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5143504" y="1071546"/>
          <a:ext cx="1998662" cy="1149350"/>
        </p:xfrm>
        <a:graphic>
          <a:graphicData uri="http://schemas.openxmlformats.org/presentationml/2006/ole">
            <p:oleObj spid="_x0000_s17414" name="Формула" r:id="rId5" imgW="685800" imgH="393480" progId="Equation.3">
              <p:embed/>
            </p:oleObj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7572396" y="1714488"/>
            <a:ext cx="357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Georgia" pitchFamily="18" charset="0"/>
              </a:rPr>
              <a:t>. </a:t>
            </a:r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14282" y="3214686"/>
            <a:ext cx="42148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Georgia" pitchFamily="18" charset="0"/>
              </a:rPr>
              <a:t>Сравнить 0,8 ;        ;  80%. </a:t>
            </a:r>
            <a:endParaRPr lang="ru-RU" sz="2400" dirty="0"/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2643174" y="2928934"/>
          <a:ext cx="389244" cy="1006474"/>
        </p:xfrm>
        <a:graphic>
          <a:graphicData uri="http://schemas.openxmlformats.org/presentationml/2006/ole">
            <p:oleObj spid="_x0000_s17415" name="Формула" r:id="rId6" imgW="152280" imgH="393480" progId="Equation.3">
              <p:embed/>
            </p:oleObj>
          </a:graphicData>
        </a:graphic>
      </p:graphicFrame>
      <p:pic>
        <p:nvPicPr>
          <p:cNvPr id="17419" name="Picture 11" descr="http://www.koipkro.kostroma.ru/Kostroma_EDU/gcoko/op1/mousoch24/DocLib/_w/187-0_jpg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2428868"/>
            <a:ext cx="4135882" cy="2286016"/>
          </a:xfrm>
          <a:prstGeom prst="rect">
            <a:avLst/>
          </a:prstGeom>
          <a:noFill/>
        </p:spPr>
      </p:pic>
      <p:sp>
        <p:nvSpPr>
          <p:cNvPr id="17" name="Облако 16"/>
          <p:cNvSpPr/>
          <p:nvPr/>
        </p:nvSpPr>
        <p:spPr>
          <a:xfrm>
            <a:off x="1500166" y="1142984"/>
            <a:ext cx="1928826" cy="12858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2139950" y="1508125"/>
          <a:ext cx="557213" cy="484188"/>
        </p:xfrm>
        <a:graphic>
          <a:graphicData uri="http://schemas.openxmlformats.org/presentationml/2006/ole">
            <p:oleObj spid="_x0000_s17416" name="Формула" r:id="rId8" imgW="203040" imgH="177480" progId="Equation.3">
              <p:embed/>
            </p:oleObj>
          </a:graphicData>
        </a:graphic>
      </p:graphicFrame>
      <p:sp>
        <p:nvSpPr>
          <p:cNvPr id="19" name="Облако 18"/>
          <p:cNvSpPr/>
          <p:nvPr/>
        </p:nvSpPr>
        <p:spPr>
          <a:xfrm>
            <a:off x="5357818" y="1000108"/>
            <a:ext cx="1928826" cy="12858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6176963" y="1357313"/>
          <a:ext cx="347662" cy="484187"/>
        </p:xfrm>
        <a:graphic>
          <a:graphicData uri="http://schemas.openxmlformats.org/presentationml/2006/ole">
            <p:oleObj spid="_x0000_s17417" name="Формула" r:id="rId9" imgW="126720" imgH="177480" progId="Equation.3">
              <p:embed/>
            </p:oleObj>
          </a:graphicData>
        </a:graphic>
      </p:graphicFrame>
      <p:sp>
        <p:nvSpPr>
          <p:cNvPr id="21" name="Облако 20"/>
          <p:cNvSpPr/>
          <p:nvPr/>
        </p:nvSpPr>
        <p:spPr>
          <a:xfrm>
            <a:off x="571472" y="3143248"/>
            <a:ext cx="3214710" cy="12858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928662" y="3214686"/>
          <a:ext cx="2468563" cy="1071563"/>
        </p:xfrm>
        <a:graphic>
          <a:graphicData uri="http://schemas.openxmlformats.org/presentationml/2006/ole">
            <p:oleObj spid="_x0000_s17418" name="Формула" r:id="rId10" imgW="901440" imgH="393480" progId="Equation.3">
              <p:embed/>
            </p:oleObj>
          </a:graphicData>
        </a:graphic>
      </p:graphicFrame>
      <p:sp>
        <p:nvSpPr>
          <p:cNvPr id="23" name="Облако 22"/>
          <p:cNvSpPr/>
          <p:nvPr/>
        </p:nvSpPr>
        <p:spPr>
          <a:xfrm>
            <a:off x="5715008" y="5143512"/>
            <a:ext cx="1928826" cy="12858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6357950" y="5429264"/>
          <a:ext cx="661987" cy="554037"/>
        </p:xfrm>
        <a:graphic>
          <a:graphicData uri="http://schemas.openxmlformats.org/presentationml/2006/ole">
            <p:oleObj spid="_x0000_s17419" name="Формула" r:id="rId11" imgW="2412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1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 rot="18996940">
            <a:off x="-363552" y="221797"/>
            <a:ext cx="21999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Тест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7" name="Picture 4" descr="MYNET0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14950"/>
            <a:ext cx="1938991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00100" y="214290"/>
            <a:ext cx="792961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800" b="1" i="1" dirty="0" smtClean="0">
                <a:latin typeface="Georgia" pitchFamily="18" charset="0"/>
              </a:rPr>
              <a:t>1. Произведение  </a:t>
            </a:r>
            <a:r>
              <a:rPr lang="ru-RU" sz="2800" b="1" i="1" dirty="0">
                <a:latin typeface="Georgia" pitchFamily="18" charset="0"/>
              </a:rPr>
              <a:t>числа  6  и  суммы </a:t>
            </a:r>
          </a:p>
          <a:p>
            <a:pPr marL="342900" indent="-342900">
              <a:spcBef>
                <a:spcPct val="20000"/>
              </a:spcBef>
            </a:pPr>
            <a:r>
              <a:rPr lang="ru-RU" sz="2800" b="1" i="1" dirty="0">
                <a:latin typeface="Georgia" pitchFamily="18" charset="0"/>
              </a:rPr>
              <a:t>    равно</a:t>
            </a:r>
            <a:r>
              <a:rPr lang="ru-RU" sz="2800" b="1" i="1" dirty="0" smtClean="0">
                <a:latin typeface="Georgia" pitchFamily="18" charset="0"/>
              </a:rPr>
              <a:t>…</a:t>
            </a:r>
          </a:p>
          <a:p>
            <a:pPr marL="342900" indent="-342900">
              <a:spcBef>
                <a:spcPct val="20000"/>
              </a:spcBef>
            </a:pPr>
            <a:r>
              <a:rPr lang="ru-RU" sz="2400" i="1" dirty="0" smtClean="0">
                <a:latin typeface="Georgia" pitchFamily="18" charset="0"/>
              </a:rPr>
              <a:t>Выбрать правильный ответ</a:t>
            </a:r>
            <a:r>
              <a:rPr lang="ru-RU" sz="2400" b="1" i="1" dirty="0" smtClean="0">
                <a:latin typeface="Georgia" pitchFamily="18" charset="0"/>
              </a:rPr>
              <a:t>:  </a:t>
            </a: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5;  6; 7 ; 9.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9" name="Rectangle 10"/>
          <p:cNvSpPr txBox="1">
            <a:spLocks noChangeArrowheads="1"/>
          </p:cNvSpPr>
          <p:nvPr/>
        </p:nvSpPr>
        <p:spPr>
          <a:xfrm>
            <a:off x="214282" y="2000240"/>
            <a:ext cx="8569325" cy="146843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2. Сумма  произведений       на       и       на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   равна…</a:t>
            </a:r>
          </a:p>
          <a:p>
            <a:pPr marL="342900" indent="-342900">
              <a:spcBef>
                <a:spcPct val="20000"/>
              </a:spcBef>
            </a:pPr>
            <a:r>
              <a:rPr lang="ru-RU" sz="2400" i="1" dirty="0" smtClean="0">
                <a:latin typeface="Georgia" pitchFamily="18" charset="0"/>
              </a:rPr>
              <a:t>Выбрать правильный ответ</a:t>
            </a:r>
            <a:r>
              <a:rPr lang="ru-RU" sz="2800" i="1" dirty="0" smtClean="0">
                <a:latin typeface="Georgia" pitchFamily="18" charset="0"/>
              </a:rPr>
              <a:t>:  </a:t>
            </a: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1;        ; 4;     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7929586" y="0"/>
          <a:ext cx="1011238" cy="1033463"/>
        </p:xfrm>
        <a:graphic>
          <a:graphicData uri="http://schemas.openxmlformats.org/presentationml/2006/ole">
            <p:oleObj spid="_x0000_s19460" name="Формула" r:id="rId4" imgW="444307" imgH="457002" progId="Equation.3">
              <p:embed/>
            </p:oleObj>
          </a:graphicData>
        </a:graphic>
      </p:graphicFrame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6" name="Object 18"/>
          <p:cNvGraphicFramePr>
            <a:graphicFrameLocks noChangeAspect="1"/>
          </p:cNvGraphicFramePr>
          <p:nvPr/>
        </p:nvGraphicFramePr>
        <p:xfrm>
          <a:off x="5000628" y="1857364"/>
          <a:ext cx="392112" cy="1104900"/>
        </p:xfrm>
        <a:graphic>
          <a:graphicData uri="http://schemas.openxmlformats.org/presentationml/2006/ole">
            <p:oleObj spid="_x0000_s19461" name="Формула" r:id="rId5" imgW="165028" imgH="457002" progId="Equation.3">
              <p:embed/>
            </p:oleObj>
          </a:graphicData>
        </a:graphic>
      </p:graphicFrame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8" name="Object 20"/>
          <p:cNvGraphicFramePr>
            <a:graphicFrameLocks noChangeAspect="1"/>
          </p:cNvGraphicFramePr>
          <p:nvPr/>
        </p:nvGraphicFramePr>
        <p:xfrm>
          <a:off x="6072198" y="1857364"/>
          <a:ext cx="384175" cy="1150938"/>
        </p:xfrm>
        <a:graphic>
          <a:graphicData uri="http://schemas.openxmlformats.org/presentationml/2006/ole">
            <p:oleObj spid="_x0000_s19462" name="Формула" r:id="rId6" imgW="152400" imgH="457200" progId="Equation.3">
              <p:embed/>
            </p:oleObj>
          </a:graphicData>
        </a:graphic>
      </p:graphicFrame>
      <p:graphicFrame>
        <p:nvGraphicFramePr>
          <p:cNvPr id="19" name="Object 22"/>
          <p:cNvGraphicFramePr>
            <a:graphicFrameLocks noChangeAspect="1"/>
          </p:cNvGraphicFramePr>
          <p:nvPr/>
        </p:nvGraphicFramePr>
        <p:xfrm>
          <a:off x="7000892" y="1857364"/>
          <a:ext cx="406400" cy="1150938"/>
        </p:xfrm>
        <a:graphic>
          <a:graphicData uri="http://schemas.openxmlformats.org/presentationml/2006/ole">
            <p:oleObj spid="_x0000_s19463" name="Формула" r:id="rId7" imgW="165028" imgH="457002" progId="Equation.3">
              <p:embed/>
            </p:oleObj>
          </a:graphicData>
        </a:graphic>
      </p:graphicFrame>
      <p:graphicFrame>
        <p:nvGraphicFramePr>
          <p:cNvPr id="20" name="Object 24"/>
          <p:cNvGraphicFramePr>
            <a:graphicFrameLocks noChangeAspect="1"/>
          </p:cNvGraphicFramePr>
          <p:nvPr/>
        </p:nvGraphicFramePr>
        <p:xfrm>
          <a:off x="8143900" y="1785926"/>
          <a:ext cx="392113" cy="1177925"/>
        </p:xfrm>
        <a:graphic>
          <a:graphicData uri="http://schemas.openxmlformats.org/presentationml/2006/ole">
            <p:oleObj spid="_x0000_s19464" name="Формула" r:id="rId8" imgW="152400" imgH="457200" progId="Equation.3">
              <p:embed/>
            </p:oleObj>
          </a:graphicData>
        </a:graphic>
      </p:graphicFrame>
      <p:sp>
        <p:nvSpPr>
          <p:cNvPr id="26" name="Rectangle 3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9468" name="Object 12"/>
          <p:cNvGraphicFramePr>
            <a:graphicFrameLocks noChangeAspect="1"/>
          </p:cNvGraphicFramePr>
          <p:nvPr/>
        </p:nvGraphicFramePr>
        <p:xfrm>
          <a:off x="6858016" y="2928934"/>
          <a:ext cx="358775" cy="1014413"/>
        </p:xfrm>
        <a:graphic>
          <a:graphicData uri="http://schemas.openxmlformats.org/presentationml/2006/ole">
            <p:oleObj spid="_x0000_s19468" name="Формула" r:id="rId9" imgW="139680" imgH="393480" progId="Equation.3">
              <p:embed/>
            </p:oleObj>
          </a:graphicData>
        </a:graphic>
      </p:graphicFrame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428596" y="4357694"/>
            <a:ext cx="822960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800" b="1" i="1" dirty="0" smtClean="0">
                <a:latin typeface="Georgia" pitchFamily="18" charset="0"/>
              </a:rPr>
              <a:t>3. Разность  </a:t>
            </a:r>
            <a:r>
              <a:rPr lang="ru-RU" sz="2800" b="1" i="1" dirty="0">
                <a:latin typeface="Georgia" pitchFamily="18" charset="0"/>
              </a:rPr>
              <a:t>произведений                и</a:t>
            </a:r>
          </a:p>
          <a:p>
            <a:pPr marL="342900" indent="-342900">
              <a:spcBef>
                <a:spcPct val="20000"/>
              </a:spcBef>
            </a:pPr>
            <a:r>
              <a:rPr lang="ru-RU" sz="2800" b="1" i="1" dirty="0">
                <a:latin typeface="Georgia" pitchFamily="18" charset="0"/>
              </a:rPr>
              <a:t>    равна</a:t>
            </a:r>
            <a:r>
              <a:rPr lang="ru-RU" sz="2800" b="1" i="1" dirty="0" smtClean="0">
                <a:latin typeface="Georgia" pitchFamily="18" charset="0"/>
              </a:rPr>
              <a:t>…</a:t>
            </a:r>
          </a:p>
          <a:p>
            <a:pPr marL="342900" indent="-342900">
              <a:spcBef>
                <a:spcPct val="20000"/>
              </a:spcBef>
            </a:pPr>
            <a:r>
              <a:rPr lang="ru-RU" sz="2400" b="1" i="1" dirty="0" smtClean="0">
                <a:latin typeface="Georgia" pitchFamily="18" charset="0"/>
              </a:rPr>
              <a:t>                 </a:t>
            </a:r>
            <a:r>
              <a:rPr lang="ru-RU" sz="2400" i="1" dirty="0" smtClean="0">
                <a:latin typeface="Georgia" pitchFamily="18" charset="0"/>
              </a:rPr>
              <a:t>Выбрать правильный </a:t>
            </a:r>
          </a:p>
          <a:p>
            <a:pPr marL="342900" indent="-342900">
              <a:spcBef>
                <a:spcPct val="20000"/>
              </a:spcBef>
            </a:pPr>
            <a:r>
              <a:rPr lang="ru-RU" sz="2400" i="1" dirty="0" smtClean="0">
                <a:latin typeface="Georgia" pitchFamily="18" charset="0"/>
              </a:rPr>
              <a:t>                     ответ</a:t>
            </a:r>
            <a:r>
              <a:rPr lang="ru-RU" sz="2800" i="1" dirty="0" smtClean="0">
                <a:latin typeface="Georgia" pitchFamily="18" charset="0"/>
              </a:rPr>
              <a:t>: </a:t>
            </a:r>
            <a:r>
              <a:rPr lang="ru-RU" sz="2800" b="1" i="1" dirty="0" smtClean="0">
                <a:latin typeface="Georgia" pitchFamily="18" charset="0"/>
              </a:rPr>
              <a:t> </a:t>
            </a:r>
            <a:r>
              <a:rPr lang="ru-RU" sz="2800" b="1" i="1" dirty="0" smtClean="0">
                <a:solidFill>
                  <a:srgbClr val="FFFF00"/>
                </a:solidFill>
                <a:latin typeface="Georgia" pitchFamily="18" charset="0"/>
              </a:rPr>
              <a:t>       ;  </a:t>
            </a: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3  ;       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;          .</a:t>
            </a:r>
          </a:p>
          <a:p>
            <a:pPr marL="342900" indent="-342900">
              <a:spcBef>
                <a:spcPct val="20000"/>
              </a:spcBef>
            </a:pPr>
            <a:endParaRPr lang="ru-RU" sz="2800" b="1" i="1" dirty="0" smtClean="0">
              <a:latin typeface="Georgia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ru-RU" sz="2800" b="1" i="1" dirty="0" smtClean="0">
              <a:latin typeface="Georgia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ru-RU" sz="2800" b="1" i="1" dirty="0">
              <a:latin typeface="Georgia" pitchFamily="18" charset="0"/>
            </a:endParaRPr>
          </a:p>
        </p:txBody>
      </p:sp>
      <p:graphicFrame>
        <p:nvGraphicFramePr>
          <p:cNvPr id="19469" name="Object 13"/>
          <p:cNvGraphicFramePr>
            <a:graphicFrameLocks noChangeAspect="1"/>
          </p:cNvGraphicFramePr>
          <p:nvPr/>
        </p:nvGraphicFramePr>
        <p:xfrm>
          <a:off x="5929322" y="4214818"/>
          <a:ext cx="1012825" cy="1079500"/>
        </p:xfrm>
        <a:graphic>
          <a:graphicData uri="http://schemas.openxmlformats.org/presentationml/2006/ole">
            <p:oleObj spid="_x0000_s19469" name="Формула" r:id="rId10" imgW="431800" imgH="457200" progId="Equation.3">
              <p:embed/>
            </p:oleObj>
          </a:graphicData>
        </a:graphic>
      </p:graphicFrame>
      <p:graphicFrame>
        <p:nvGraphicFramePr>
          <p:cNvPr id="19470" name="Object 14"/>
          <p:cNvGraphicFramePr>
            <a:graphicFrameLocks noChangeAspect="1"/>
          </p:cNvGraphicFramePr>
          <p:nvPr/>
        </p:nvGraphicFramePr>
        <p:xfrm>
          <a:off x="7643834" y="4214818"/>
          <a:ext cx="1012825" cy="1079500"/>
        </p:xfrm>
        <a:graphic>
          <a:graphicData uri="http://schemas.openxmlformats.org/presentationml/2006/ole">
            <p:oleObj spid="_x0000_s19470" name="Формула" r:id="rId11" imgW="431800" imgH="457200" progId="Equation.3">
              <p:embed/>
            </p:oleObj>
          </a:graphicData>
        </a:graphic>
      </p:graphicFrame>
      <p:graphicFrame>
        <p:nvGraphicFramePr>
          <p:cNvPr id="19471" name="Object 15"/>
          <p:cNvGraphicFramePr>
            <a:graphicFrameLocks noChangeAspect="1"/>
          </p:cNvGraphicFramePr>
          <p:nvPr/>
        </p:nvGraphicFramePr>
        <p:xfrm>
          <a:off x="3571868" y="5845175"/>
          <a:ext cx="554038" cy="1012825"/>
        </p:xfrm>
        <a:graphic>
          <a:graphicData uri="http://schemas.openxmlformats.org/presentationml/2006/ole">
            <p:oleObj spid="_x0000_s19471" name="Формула" r:id="rId12" imgW="215640" imgH="393480" progId="Equation.3">
              <p:embed/>
            </p:oleObj>
          </a:graphicData>
        </a:graphic>
      </p:graphicFrame>
      <p:graphicFrame>
        <p:nvGraphicFramePr>
          <p:cNvPr id="19472" name="Object 16"/>
          <p:cNvGraphicFramePr>
            <a:graphicFrameLocks noChangeAspect="1"/>
          </p:cNvGraphicFramePr>
          <p:nvPr/>
        </p:nvGraphicFramePr>
        <p:xfrm>
          <a:off x="4929190" y="5643578"/>
          <a:ext cx="523875" cy="1014412"/>
        </p:xfrm>
        <a:graphic>
          <a:graphicData uri="http://schemas.openxmlformats.org/presentationml/2006/ole">
            <p:oleObj spid="_x0000_s19472" name="Формула" r:id="rId13" imgW="215640" imgH="393480" progId="Equation.3">
              <p:embed/>
            </p:oleObj>
          </a:graphicData>
        </a:graphic>
      </p:graphicFrame>
      <p:graphicFrame>
        <p:nvGraphicFramePr>
          <p:cNvPr id="19473" name="Object 17"/>
          <p:cNvGraphicFramePr>
            <a:graphicFrameLocks noChangeAspect="1"/>
          </p:cNvGraphicFramePr>
          <p:nvPr/>
        </p:nvGraphicFramePr>
        <p:xfrm>
          <a:off x="6072198" y="5843588"/>
          <a:ext cx="523875" cy="1014412"/>
        </p:xfrm>
        <a:graphic>
          <a:graphicData uri="http://schemas.openxmlformats.org/presentationml/2006/ole">
            <p:oleObj spid="_x0000_s19473" name="Формула" r:id="rId14" imgW="215640" imgH="393480" progId="Equation.3">
              <p:embed/>
            </p:oleObj>
          </a:graphicData>
        </a:graphic>
      </p:graphicFrame>
      <p:sp>
        <p:nvSpPr>
          <p:cNvPr id="40" name="Прямоугольник 39"/>
          <p:cNvSpPr/>
          <p:nvPr/>
        </p:nvSpPr>
        <p:spPr>
          <a:xfrm rot="18996940">
            <a:off x="7178908" y="5722521"/>
            <a:ext cx="21999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Тест</a:t>
            </a:r>
            <a:endParaRPr lang="ru-RU" sz="4400" dirty="0">
              <a:solidFill>
                <a:srgbClr val="FF0000"/>
              </a:solidFill>
            </a:endParaRPr>
          </a:p>
        </p:txBody>
      </p:sp>
      <p:graphicFrame>
        <p:nvGraphicFramePr>
          <p:cNvPr id="41" name="Object 11"/>
          <p:cNvGraphicFramePr>
            <a:graphicFrameLocks noChangeAspect="1"/>
          </p:cNvGraphicFramePr>
          <p:nvPr/>
        </p:nvGraphicFramePr>
        <p:xfrm>
          <a:off x="5429256" y="2857496"/>
          <a:ext cx="554037" cy="1012825"/>
        </p:xfrm>
        <a:graphic>
          <a:graphicData uri="http://schemas.openxmlformats.org/presentationml/2006/ole">
            <p:oleObj spid="_x0000_s19474" name="Формула" r:id="rId15" imgW="2156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357158" y="142852"/>
            <a:ext cx="8569325" cy="192882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4. Корнем  уравнения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  является  число…</a:t>
            </a:r>
          </a:p>
          <a:p>
            <a:pPr marL="342900" indent="-342900">
              <a:spcBef>
                <a:spcPct val="20000"/>
              </a:spcBef>
            </a:pPr>
            <a:r>
              <a:rPr lang="ru-RU" sz="2400" i="1" dirty="0" smtClean="0">
                <a:latin typeface="Georgia" pitchFamily="18" charset="0"/>
              </a:rPr>
              <a:t>Выбрать правильный ответ:        </a:t>
            </a: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;  1; 3 ;      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5214942" y="142852"/>
          <a:ext cx="2520950" cy="946150"/>
        </p:xfrm>
        <a:graphic>
          <a:graphicData uri="http://schemas.openxmlformats.org/presentationml/2006/ole">
            <p:oleObj spid="_x0000_s20482" name="Формула" r:id="rId3" imgW="1219200" imgH="457200" progId="Equation.3">
              <p:embed/>
            </p:oleObj>
          </a:graphicData>
        </a:graphic>
      </p:graphicFrame>
      <p:graphicFrame>
        <p:nvGraphicFramePr>
          <p:cNvPr id="20483" name="Object 11"/>
          <p:cNvGraphicFramePr>
            <a:graphicFrameLocks noChangeAspect="1"/>
          </p:cNvGraphicFramePr>
          <p:nvPr/>
        </p:nvGraphicFramePr>
        <p:xfrm>
          <a:off x="4857752" y="1071546"/>
          <a:ext cx="520700" cy="1012825"/>
        </p:xfrm>
        <a:graphic>
          <a:graphicData uri="http://schemas.openxmlformats.org/presentationml/2006/ole">
            <p:oleObj spid="_x0000_s20483" name="Формула" r:id="rId4" imgW="203040" imgH="393480" progId="Equation.3">
              <p:embed/>
            </p:oleObj>
          </a:graphicData>
        </a:graphic>
      </p:graphicFrame>
      <p:graphicFrame>
        <p:nvGraphicFramePr>
          <p:cNvPr id="20484" name="Object 11"/>
          <p:cNvGraphicFramePr>
            <a:graphicFrameLocks noChangeAspect="1"/>
          </p:cNvGraphicFramePr>
          <p:nvPr/>
        </p:nvGraphicFramePr>
        <p:xfrm>
          <a:off x="6858016" y="1071546"/>
          <a:ext cx="520700" cy="1012825"/>
        </p:xfrm>
        <a:graphic>
          <a:graphicData uri="http://schemas.openxmlformats.org/presentationml/2006/ole">
            <p:oleObj spid="_x0000_s20484" name="Формула" r:id="rId5" imgW="203040" imgH="393480" progId="Equation.3">
              <p:embed/>
            </p:oleObj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85720" y="2285992"/>
            <a:ext cx="822960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800" b="1" i="1" dirty="0" smtClean="0">
                <a:latin typeface="Georgia" pitchFamily="18" charset="0"/>
              </a:rPr>
              <a:t>5. Произведение  </a:t>
            </a:r>
            <a:r>
              <a:rPr lang="ru-RU" sz="2800" b="1" i="1" dirty="0">
                <a:latin typeface="Georgia" pitchFamily="18" charset="0"/>
              </a:rPr>
              <a:t>суммы  дробей       и</a:t>
            </a:r>
          </a:p>
          <a:p>
            <a:pPr marL="342900" indent="-342900">
              <a:spcBef>
                <a:spcPct val="20000"/>
              </a:spcBef>
            </a:pPr>
            <a:r>
              <a:rPr lang="ru-RU" sz="2800" b="1" i="1" dirty="0">
                <a:latin typeface="Georgia" pitchFamily="18" charset="0"/>
              </a:rPr>
              <a:t>    и  числа  36  равно</a:t>
            </a:r>
            <a:r>
              <a:rPr lang="ru-RU" sz="2800" b="1" i="1" dirty="0" smtClean="0">
                <a:latin typeface="Georgia" pitchFamily="18" charset="0"/>
              </a:rPr>
              <a:t>…</a:t>
            </a:r>
          </a:p>
          <a:p>
            <a:pPr marL="342900" indent="-342900">
              <a:spcBef>
                <a:spcPct val="20000"/>
              </a:spcBef>
            </a:pPr>
            <a:r>
              <a:rPr lang="ru-RU" sz="2400" i="1" dirty="0" smtClean="0">
                <a:latin typeface="Georgia" pitchFamily="18" charset="0"/>
              </a:rPr>
              <a:t>Выбрать правильный ответ:  </a:t>
            </a: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84;      ; 48; 3 .</a:t>
            </a:r>
          </a:p>
          <a:p>
            <a:pPr marL="342900" indent="-342900">
              <a:spcBef>
                <a:spcPct val="20000"/>
              </a:spcBef>
            </a:pPr>
            <a:endParaRPr lang="ru-RU" sz="2800" b="1" i="1" dirty="0">
              <a:latin typeface="Georgia" pitchFamily="18" charset="0"/>
            </a:endParaRPr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6715140" y="2000240"/>
          <a:ext cx="422275" cy="1166812"/>
        </p:xfrm>
        <a:graphic>
          <a:graphicData uri="http://schemas.openxmlformats.org/presentationml/2006/ole">
            <p:oleObj spid="_x0000_s20487" name="Формула" r:id="rId6" imgW="164957" imgH="444114" progId="Equation.3">
              <p:embed/>
            </p:oleObj>
          </a:graphicData>
        </a:graphic>
      </p:graphicFrame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7643834" y="2000240"/>
          <a:ext cx="595313" cy="1168400"/>
        </p:xfrm>
        <a:graphic>
          <a:graphicData uri="http://schemas.openxmlformats.org/presentationml/2006/ole">
            <p:oleObj spid="_x0000_s20488" name="Формула" r:id="rId7" imgW="228501" imgH="444307" progId="Equation.3">
              <p:embed/>
            </p:oleObj>
          </a:graphicData>
        </a:graphic>
      </p:graphicFrame>
      <p:graphicFrame>
        <p:nvGraphicFramePr>
          <p:cNvPr id="20489" name="Object 11"/>
          <p:cNvGraphicFramePr>
            <a:graphicFrameLocks noChangeAspect="1"/>
          </p:cNvGraphicFramePr>
          <p:nvPr/>
        </p:nvGraphicFramePr>
        <p:xfrm>
          <a:off x="5715008" y="3143248"/>
          <a:ext cx="520700" cy="1012825"/>
        </p:xfrm>
        <a:graphic>
          <a:graphicData uri="http://schemas.openxmlformats.org/presentationml/2006/ole">
            <p:oleObj spid="_x0000_s20489" name="Формула" r:id="rId8" imgW="203040" imgH="393480" progId="Equation.3">
              <p:embed/>
            </p:oleObj>
          </a:graphicData>
        </a:graphic>
      </p:graphicFrame>
      <p:sp>
        <p:nvSpPr>
          <p:cNvPr id="14" name="Rectangle 5"/>
          <p:cNvSpPr txBox="1">
            <a:spLocks noChangeArrowheads="1"/>
          </p:cNvSpPr>
          <p:nvPr/>
        </p:nvSpPr>
        <p:spPr>
          <a:xfrm>
            <a:off x="214282" y="4786322"/>
            <a:ext cx="8569325" cy="207167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6. Произведение  разности  дробей        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  и  числа  30  равно…</a:t>
            </a:r>
          </a:p>
          <a:p>
            <a:pPr marL="342900" indent="-342900">
              <a:spcBef>
                <a:spcPct val="20000"/>
              </a:spcBef>
            </a:pPr>
            <a:r>
              <a:rPr lang="ru-RU" sz="2400" i="1" dirty="0" smtClean="0">
                <a:latin typeface="Georgia" pitchFamily="18" charset="0"/>
              </a:rPr>
              <a:t>Выбрать правильный ответ:  </a:t>
            </a: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5;       ; 2;    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7215206" y="4429132"/>
          <a:ext cx="577850" cy="1152525"/>
        </p:xfrm>
        <a:graphic>
          <a:graphicData uri="http://schemas.openxmlformats.org/presentationml/2006/ole">
            <p:oleObj spid="_x0000_s20490" name="Формула" r:id="rId9" imgW="228600" imgH="457200" progId="Equation.3">
              <p:embed/>
            </p:oleObj>
          </a:graphicData>
        </a:graphic>
      </p:graphicFrame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8215338" y="4357694"/>
          <a:ext cx="442912" cy="1247775"/>
        </p:xfrm>
        <a:graphic>
          <a:graphicData uri="http://schemas.openxmlformats.org/presentationml/2006/ole">
            <p:oleObj spid="_x0000_s20491" name="Формула" r:id="rId10" imgW="165028" imgH="457002" progId="Equation.3">
              <p:embed/>
            </p:oleObj>
          </a:graphicData>
        </a:graphic>
      </p:graphicFrame>
      <p:graphicFrame>
        <p:nvGraphicFramePr>
          <p:cNvPr id="20492" name="Object 12"/>
          <p:cNvGraphicFramePr>
            <a:graphicFrameLocks noChangeAspect="1"/>
          </p:cNvGraphicFramePr>
          <p:nvPr/>
        </p:nvGraphicFramePr>
        <p:xfrm>
          <a:off x="5351463" y="5643563"/>
          <a:ext cx="390525" cy="1012825"/>
        </p:xfrm>
        <a:graphic>
          <a:graphicData uri="http://schemas.openxmlformats.org/presentationml/2006/ole">
            <p:oleObj spid="_x0000_s20492" name="Формула" r:id="rId11" imgW="152280" imgH="393480" progId="Equation.3">
              <p:embed/>
            </p:oleObj>
          </a:graphicData>
        </a:graphic>
      </p:graphicFrame>
      <p:graphicFrame>
        <p:nvGraphicFramePr>
          <p:cNvPr id="20493" name="Object 13"/>
          <p:cNvGraphicFramePr>
            <a:graphicFrameLocks noChangeAspect="1"/>
          </p:cNvGraphicFramePr>
          <p:nvPr/>
        </p:nvGraphicFramePr>
        <p:xfrm>
          <a:off x="6578600" y="5643563"/>
          <a:ext cx="520700" cy="1012825"/>
        </p:xfrm>
        <a:graphic>
          <a:graphicData uri="http://schemas.openxmlformats.org/presentationml/2006/ole">
            <p:oleObj spid="_x0000_s20493" name="Формула" r:id="rId12" imgW="203040" imgH="393480" progId="Equation.3">
              <p:embed/>
            </p:oleObj>
          </a:graphicData>
        </a:graphic>
      </p:graphicFrame>
      <p:sp>
        <p:nvSpPr>
          <p:cNvPr id="21" name="Прямоугольник 20"/>
          <p:cNvSpPr/>
          <p:nvPr/>
        </p:nvSpPr>
        <p:spPr>
          <a:xfrm rot="18996940">
            <a:off x="7321785" y="5793959"/>
            <a:ext cx="21999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Тест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84296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atin typeface="Georgia" pitchFamily="18" charset="0"/>
              </a:rPr>
              <a:t>Физкультминутка</a:t>
            </a:r>
            <a:endParaRPr lang="ru-RU" sz="4000" dirty="0"/>
          </a:p>
        </p:txBody>
      </p:sp>
      <p:pic>
        <p:nvPicPr>
          <p:cNvPr id="5" name="vengerov_and_fdorov_-_zima_v_prostokvashin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571472" y="500042"/>
            <a:ext cx="304800" cy="304800"/>
          </a:xfrm>
          <a:prstGeom prst="rect">
            <a:avLst/>
          </a:prstGeom>
        </p:spPr>
      </p:pic>
      <p:pic>
        <p:nvPicPr>
          <p:cNvPr id="23553" name="Picture 1" descr="C:\Documents and Settings\Sea\Рабочий стол\ллллp219_img_845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1071546"/>
            <a:ext cx="7429552" cy="5563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39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460</Words>
  <Application>Microsoft Office PowerPoint</Application>
  <PresentationFormat>Экран (4:3)</PresentationFormat>
  <Paragraphs>83</Paragraphs>
  <Slides>12</Slides>
  <Notes>0</Notes>
  <HiddenSlides>0</HiddenSlides>
  <MMClips>1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Применение распределительного свойства умножения</dc:title>
  <dc:creator>Sea</dc:creator>
  <cp:lastModifiedBy>Sea</cp:lastModifiedBy>
  <cp:revision>59</cp:revision>
  <dcterms:created xsi:type="dcterms:W3CDTF">2011-10-29T09:50:23Z</dcterms:created>
  <dcterms:modified xsi:type="dcterms:W3CDTF">2011-11-21T15:33:07Z</dcterms:modified>
</cp:coreProperties>
</file>