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6" r:id="rId10"/>
    <p:sldId id="261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C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3651" autoAdjust="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6BA5-0194-4336-ABCE-043D854710BE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E8A-1AAF-424D-A43D-DD598287F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image" Target="../media/image32.wmf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9;&#1088;&#1086;&#1082;\vengerov_and_fdorov_-_zima_v_prostokvashino.mp3" TargetMode="External"/><Relationship Id="rId4" Type="http://schemas.openxmlformats.org/officeDocument/2006/relationships/image" Target="../media/image4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conta.files.wordpress.com/2008/10/julia-livros_1024x7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9645" y="3410061"/>
            <a:ext cx="4584355" cy="3447939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142844" y="0"/>
            <a:ext cx="8786874" cy="3143248"/>
          </a:xfrm>
          <a:prstGeom prst="cloudCallout">
            <a:avLst>
              <a:gd name="adj1" fmla="val 18826"/>
              <a:gd name="adj2" fmla="val 8063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Тема урока: </a:t>
            </a:r>
            <a:r>
              <a:rPr lang="ru-RU" sz="44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Times New Roman" pitchFamily="18" charset="0"/>
              </a:rPr>
              <a:t>Применение распределительного свойства умножения</a:t>
            </a:r>
            <a:endParaRPr lang="ru-RU" sz="4400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142844" y="2714620"/>
            <a:ext cx="5357850" cy="4000528"/>
          </a:xfrm>
          <a:prstGeom prst="cloudCallout">
            <a:avLst>
              <a:gd name="adj1" fmla="val 66628"/>
              <a:gd name="adj2" fmla="val 767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ru-RU" sz="24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Цель урока: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1.Систематизировать, расширить и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углубить знания , умения учащихся применять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4 случая РСУ;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2. Способствовать приобретению навыков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рациональных вычислений, умения анализировать и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делать выводы;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3. Воспитывать ответственность, </a:t>
            </a:r>
          </a:p>
          <a:p>
            <a:pPr marL="342900" indent="-342900" algn="ctr"/>
            <a:r>
              <a:rPr lang="ru-RU" sz="17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</a:rPr>
              <a:t>познавательный интерес к предмету.</a:t>
            </a:r>
            <a:endParaRPr lang="ru-RU" sz="17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Упражнения повышенной сложности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1. Решить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уравнение, применяя РСУ: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28662" y="2000240"/>
          <a:ext cx="2708275" cy="1060450"/>
        </p:xfrm>
        <a:graphic>
          <a:graphicData uri="http://schemas.openxmlformats.org/presentationml/2006/ole">
            <p:oleObj spid="_x0000_s18435" name="Формула" r:id="rId3" imgW="1104840" imgH="43164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0" y="492919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 </a:t>
            </a:r>
            <a:endParaRPr lang="ru-RU" sz="2400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42910" y="3643314"/>
          <a:ext cx="7072361" cy="1085018"/>
        </p:xfrm>
        <a:graphic>
          <a:graphicData uri="http://schemas.openxmlformats.org/presentationml/2006/ole">
            <p:oleObj spid="_x0000_s18437" name="Формула" r:id="rId4" imgW="251460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307181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2. Упростить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выражения,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применяя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РСУ: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214282" y="400050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42844" y="2214554"/>
            <a:ext cx="357190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14282" y="5214950"/>
            <a:ext cx="357190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285852" y="4929198"/>
          <a:ext cx="2357438" cy="1258888"/>
        </p:xfrm>
        <a:graphic>
          <a:graphicData uri="http://schemas.openxmlformats.org/presentationml/2006/ole">
            <p:oleObj spid="_x0000_s18438" name="Формула" r:id="rId5" imgW="838080" imgH="45720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2910" y="53578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0562" y="52863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143504" y="5000636"/>
          <a:ext cx="3251200" cy="1082675"/>
        </p:xfrm>
        <a:graphic>
          <a:graphicData uri="http://schemas.openxmlformats.org/presentationml/2006/ole">
            <p:oleObj spid="_x0000_s18439" name="Формула" r:id="rId6" imgW="1155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3. Решить задачу: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142844" y="71435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642918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Крупу, масса которой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кг разложили в четыре банки. В первую банку положили 0,3 всей крупы, во вторую – 0,25 всей крупы, а в третью      всей крупы. 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Сколько кг крупы положили в  четвертую банку? Найдите значение получившегося выражения при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 12.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071802" y="1428737"/>
          <a:ext cx="303231" cy="785818"/>
        </p:xfrm>
        <a:graphic>
          <a:graphicData uri="http://schemas.openxmlformats.org/presentationml/2006/ole">
            <p:oleObj spid="_x0000_s21506" name="Формула" r:id="rId3" imgW="152280" imgH="393480" progId="Equation.3">
              <p:embed/>
            </p:oleObj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214282" y="4071942"/>
            <a:ext cx="357190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4357694"/>
            <a:ext cx="86439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Грузовик ехал           часа со скоростью 40 км/ч, а затем 40 часов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со скоростью         км/ч. Сколько всего проехал грузовик?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285984" y="4143380"/>
          <a:ext cx="630237" cy="785812"/>
        </p:xfrm>
        <a:graphic>
          <a:graphicData uri="http://schemas.openxmlformats.org/presentationml/2006/ole">
            <p:oleObj spid="_x0000_s21507" name="Формула" r:id="rId4" imgW="317160" imgH="3934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357422" y="5000636"/>
          <a:ext cx="630237" cy="785812"/>
        </p:xfrm>
        <a:graphic>
          <a:graphicData uri="http://schemas.openxmlformats.org/presentationml/2006/ole">
            <p:oleObj spid="_x0000_s21508" name="Формула" r:id="rId5" imgW="317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Georgia" pitchFamily="18" charset="0"/>
              </a:rPr>
              <a:t>Домашняя работа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6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785926"/>
            <a:ext cx="864396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№№570,576 (а)</a:t>
            </a:r>
          </a:p>
          <a:p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№№571, 573, 576 (б) 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1928802"/>
            <a:ext cx="357190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71472" y="3000372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4282" y="214290"/>
            <a:ext cx="5600712" cy="6286543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Девиз урока</a:t>
            </a:r>
            <a:r>
              <a:rPr kumimoji="0" lang="ru-RU" sz="4000" b="1" i="1" u="none" strike="noStrike" kern="1200" cap="none" spc="0" normalizeH="0" baseline="0" noProof="0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  </a:t>
            </a:r>
            <a:endParaRPr lang="ru-RU" sz="4000" b="1" i="1" dirty="0">
              <a:ln>
                <a:solidFill>
                  <a:schemeClr val="tx1">
                    <a:alpha val="68000"/>
                  </a:schemeClr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noProof="0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«З</a:t>
            </a:r>
            <a:r>
              <a:rPr kumimoji="0" lang="ru-RU" sz="4800" b="1" i="1" u="none" strike="noStrike" kern="1200" cap="none" spc="0" normalizeH="0" baseline="0" noProof="0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нание только тогда знание, когда оно приобретено усилиями своей мысли,</a:t>
            </a:r>
            <a:r>
              <a:rPr kumimoji="0" lang="ru-RU" sz="4800" b="1" i="1" u="none" strike="noStrike" kern="1200" cap="none" spc="0" normalizeH="0" noProof="0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а не памятью»           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noProof="0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</a:t>
            </a:r>
            <a:r>
              <a:rPr kumimoji="0" lang="ru-RU" sz="4000" b="1" i="1" u="none" strike="noStrike" kern="1200" cap="none" spc="0" normalizeH="0" noProof="0" dirty="0" smtClean="0">
                <a:ln>
                  <a:solidFill>
                    <a:schemeClr val="tx1">
                      <a:alpha val="68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Л. Толстой</a:t>
            </a:r>
          </a:p>
        </p:txBody>
      </p:sp>
      <p:pic>
        <p:nvPicPr>
          <p:cNvPr id="3074" name="Picture 2" descr="http://img.rg.ru/img/content/43/58/30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200838"/>
            <a:ext cx="3071834" cy="4472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Картинка 3 из 343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Картинка 3 из 343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http://www.santana.ru/cat.file/lisa/bobr_s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http://www.santana.ru/cat.file/lisa/bobr_s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49292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7" name="Picture 11" descr="http://cm-master.ru/uploads/posts/2010-10/1288521356_02-building-materia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86256"/>
            <a:ext cx="4479124" cy="23574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14290"/>
            <a:ext cx="30003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Шкурка норки</a:t>
            </a: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642918"/>
            <a:ext cx="2643206" cy="121444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14612" y="0"/>
            <a:ext cx="30003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35716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Шкурка норки имеет форму прямоугольника. Длина – 63 см,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ширина – 14 см.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00024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Для пошива полушубка шкурку надо разрезать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без отходов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равные квадраты. Какие наибольшие квадраты можно получить из этой шкурки?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350043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Какой наименьшей длины должна  быть паркетная  доска, чтобы ее можно было разрезать поперек на части,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50057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равные 20 см или 27 см не получив обрезков?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00034" y="3143248"/>
            <a:ext cx="720725" cy="5762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 flipH="1" flipV="1">
            <a:off x="1357290" y="3357562"/>
            <a:ext cx="142876" cy="2143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643042" y="2928934"/>
            <a:ext cx="215900" cy="914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928794" y="3143248"/>
            <a:ext cx="647700" cy="6270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786050" y="3000372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u="sng" dirty="0"/>
              <a:t>+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428992" y="3000372"/>
            <a:ext cx="360362" cy="842963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 rot="10800000">
            <a:off x="4000496" y="2928934"/>
            <a:ext cx="217487" cy="914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3000372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dirty="0"/>
              <a:t>=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286512" y="3071810"/>
            <a:ext cx="647700" cy="6270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6000760" y="3214686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072066" y="3000372"/>
            <a:ext cx="720725" cy="5762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00892" y="2786058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u="sng" dirty="0"/>
              <a:t>+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8358214" y="2928934"/>
            <a:ext cx="360363" cy="842962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28"/>
          <p:cNvSpPr>
            <a:spLocks noChangeArrowheads="1"/>
          </p:cNvSpPr>
          <p:nvPr/>
        </p:nvSpPr>
        <p:spPr bwMode="auto">
          <a:xfrm>
            <a:off x="8001024" y="3286124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7358082" y="3071810"/>
            <a:ext cx="720725" cy="5762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WordArt 13"/>
          <p:cNvSpPr>
            <a:spLocks noChangeArrowheads="1" noChangeShapeType="1" noTextEdit="1"/>
          </p:cNvSpPr>
          <p:nvPr/>
        </p:nvSpPr>
        <p:spPr bwMode="auto">
          <a:xfrm>
            <a:off x="571472" y="4643446"/>
            <a:ext cx="8143932" cy="8572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(b </a:t>
            </a:r>
            <a:r>
              <a:rPr lang="en-US" sz="3600" b="1" i="1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c) =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</a:t>
            </a:r>
            <a:r>
              <a:rPr lang="en-US" sz="3600" b="1" i="1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428605"/>
            <a:ext cx="8429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Georgia" pitchFamily="18" charset="0"/>
              </a:rPr>
              <a:t>Свойства умножения записанные с помощью геометрических фигур и алгебраическим способом с помощью букв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39 из 268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285860"/>
            <a:ext cx="5557837" cy="532447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000496" y="3429000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71934" y="3143248"/>
          <a:ext cx="1150878" cy="1071570"/>
        </p:xfrm>
        <a:graphic>
          <a:graphicData uri="http://schemas.openxmlformats.org/presentationml/2006/ole">
            <p:oleObj spid="_x0000_s1027" name="Формула" r:id="rId4" imgW="419040" imgH="39348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214942" y="2214554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5</a:t>
            </a:r>
            <a:endParaRPr lang="ru-RU" sz="5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2357430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29322" y="3929066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60</a:t>
            </a:r>
            <a:endParaRPr lang="ru-RU" sz="5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14810" y="5072074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30</a:t>
            </a:r>
            <a:endParaRPr lang="ru-RU" sz="5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57422" y="407194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12</a:t>
            </a:r>
            <a:endParaRPr lang="ru-RU" sz="5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1000108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Задание №1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16-конечная звезда 11"/>
          <p:cNvSpPr/>
          <p:nvPr/>
        </p:nvSpPr>
        <p:spPr>
          <a:xfrm>
            <a:off x="2000232" y="1285860"/>
            <a:ext cx="1285884" cy="135732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43108" y="1428736"/>
          <a:ext cx="976312" cy="1071562"/>
        </p:xfrm>
        <a:graphic>
          <a:graphicData uri="http://schemas.openxmlformats.org/presentationml/2006/ole">
            <p:oleObj spid="_x0000_s1030" name="Формула" r:id="rId5" imgW="355320" imgH="393480" progId="Equation.3">
              <p:embed/>
            </p:oleObj>
          </a:graphicData>
        </a:graphic>
      </p:graphicFrame>
      <p:sp>
        <p:nvSpPr>
          <p:cNvPr id="17" name="16-конечная звезда 16"/>
          <p:cNvSpPr/>
          <p:nvPr/>
        </p:nvSpPr>
        <p:spPr>
          <a:xfrm>
            <a:off x="6215074" y="1571612"/>
            <a:ext cx="1285884" cy="135732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429388" y="1643050"/>
          <a:ext cx="976312" cy="1071562"/>
        </p:xfrm>
        <a:graphic>
          <a:graphicData uri="http://schemas.openxmlformats.org/presentationml/2006/ole">
            <p:oleObj spid="_x0000_s1032" name="Формула" r:id="rId6" imgW="355320" imgH="393480" progId="Equation.3">
              <p:embed/>
            </p:oleObj>
          </a:graphicData>
        </a:graphic>
      </p:graphicFrame>
      <p:sp>
        <p:nvSpPr>
          <p:cNvPr id="19" name="16-конечная звезда 18"/>
          <p:cNvSpPr/>
          <p:nvPr/>
        </p:nvSpPr>
        <p:spPr>
          <a:xfrm>
            <a:off x="6786578" y="4429132"/>
            <a:ext cx="1285884" cy="135732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16-конечная звезда 19"/>
          <p:cNvSpPr/>
          <p:nvPr/>
        </p:nvSpPr>
        <p:spPr>
          <a:xfrm>
            <a:off x="3143240" y="5286388"/>
            <a:ext cx="1285884" cy="135732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16-конечная звезда 20"/>
          <p:cNvSpPr/>
          <p:nvPr/>
        </p:nvSpPr>
        <p:spPr>
          <a:xfrm>
            <a:off x="1071538" y="3500438"/>
            <a:ext cx="1285884" cy="135732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051675" y="4865688"/>
          <a:ext cx="731838" cy="482600"/>
        </p:xfrm>
        <a:graphic>
          <a:graphicData uri="http://schemas.openxmlformats.org/presentationml/2006/ole">
            <p:oleObj spid="_x0000_s1033" name="Формула" r:id="rId7" imgW="266400" imgH="177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355975" y="5357813"/>
          <a:ext cx="836613" cy="1071562"/>
        </p:xfrm>
        <a:graphic>
          <a:graphicData uri="http://schemas.openxmlformats.org/presentationml/2006/ole">
            <p:oleObj spid="_x0000_s1034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268413" y="3643313"/>
          <a:ext cx="871537" cy="1071562"/>
        </p:xfrm>
        <a:graphic>
          <a:graphicData uri="http://schemas.openxmlformats.org/presentationml/2006/ole">
            <p:oleObj spid="_x0000_s1035" name="Формула" r:id="rId9" imgW="317160" imgH="393480" progId="Equation.3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71472" y="357166"/>
            <a:ext cx="8215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Georgia" pitchFamily="18" charset="0"/>
              </a:rPr>
              <a:t>Устный счет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Задание №2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072074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Найдите </a:t>
            </a:r>
            <a:r>
              <a:rPr lang="ru-RU" sz="2800" i="1" dirty="0" smtClean="0">
                <a:latin typeface="Georgia" pitchFamily="18" charset="0"/>
              </a:rPr>
              <a:t>12% </a:t>
            </a:r>
            <a:r>
              <a:rPr lang="ru-RU" sz="2400" i="1" dirty="0" smtClean="0">
                <a:latin typeface="Georgia" pitchFamily="18" charset="0"/>
              </a:rPr>
              <a:t>от значения выражения</a:t>
            </a:r>
            <a:endParaRPr lang="ru-RU" sz="24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43636" y="5072074"/>
          <a:ext cx="2516187" cy="1149350"/>
        </p:xfrm>
        <a:graphic>
          <a:graphicData uri="http://schemas.openxmlformats.org/presentationml/2006/ole">
            <p:oleObj spid="_x0000_s17410" name="Формула" r:id="rId3" imgW="863280" imgH="39348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2844" y="2643182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Задание №3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642918"/>
            <a:ext cx="7858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Выполните действия наиболее удобным способом: </a:t>
            </a:r>
            <a:endParaRPr lang="ru-RU" sz="2400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28596" y="1071546"/>
          <a:ext cx="3182938" cy="1149350"/>
        </p:xfrm>
        <a:graphic>
          <a:graphicData uri="http://schemas.openxmlformats.org/presentationml/2006/ole">
            <p:oleObj spid="_x0000_s17413" name="Формула" r:id="rId4" imgW="1091880" imgH="39348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85720" y="4429132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Задание №4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42873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а)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428736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Georgia" pitchFamily="18" charset="0"/>
              </a:rPr>
              <a:t>;</a:t>
            </a:r>
            <a:r>
              <a:rPr lang="ru-RU" sz="2400" i="1" dirty="0" smtClean="0">
                <a:latin typeface="Georgia" pitchFamily="18" charset="0"/>
              </a:rPr>
              <a:t>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42873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Georgia" pitchFamily="18" charset="0"/>
              </a:rPr>
              <a:t>б</a:t>
            </a:r>
            <a:r>
              <a:rPr lang="ru-RU" sz="2400" i="1" dirty="0" smtClean="0">
                <a:latin typeface="Georgia" pitchFamily="18" charset="0"/>
              </a:rPr>
              <a:t>) </a:t>
            </a:r>
            <a:endParaRPr lang="ru-RU" sz="2400" dirty="0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143504" y="1071546"/>
          <a:ext cx="1998662" cy="1149350"/>
        </p:xfrm>
        <a:graphic>
          <a:graphicData uri="http://schemas.openxmlformats.org/presentationml/2006/ole">
            <p:oleObj spid="_x0000_s17414" name="Формула" r:id="rId5" imgW="685800" imgH="39348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572396" y="1714488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. 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3214686"/>
            <a:ext cx="4214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Сравнить 0,8 ;        ;  80%. </a:t>
            </a:r>
            <a:endParaRPr lang="ru-RU" sz="2400" dirty="0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643174" y="2928934"/>
          <a:ext cx="389244" cy="1006474"/>
        </p:xfrm>
        <a:graphic>
          <a:graphicData uri="http://schemas.openxmlformats.org/presentationml/2006/ole">
            <p:oleObj spid="_x0000_s17415" name="Формула" r:id="rId6" imgW="152280" imgH="393480" progId="Equation.3">
              <p:embed/>
            </p:oleObj>
          </a:graphicData>
        </a:graphic>
      </p:graphicFrame>
      <p:pic>
        <p:nvPicPr>
          <p:cNvPr id="17419" name="Picture 11" descr="http://www.koipkro.kostroma.ru/Kostroma_EDU/gcoko/op1/mousoch24/DocLib/_w/187-0_jp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428868"/>
            <a:ext cx="4135882" cy="2286016"/>
          </a:xfrm>
          <a:prstGeom prst="rect">
            <a:avLst/>
          </a:prstGeom>
          <a:noFill/>
        </p:spPr>
      </p:pic>
      <p:sp>
        <p:nvSpPr>
          <p:cNvPr id="17" name="Облако 16"/>
          <p:cNvSpPr/>
          <p:nvPr/>
        </p:nvSpPr>
        <p:spPr>
          <a:xfrm>
            <a:off x="1500166" y="1142984"/>
            <a:ext cx="1928826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139950" y="1508125"/>
          <a:ext cx="557213" cy="484188"/>
        </p:xfrm>
        <a:graphic>
          <a:graphicData uri="http://schemas.openxmlformats.org/presentationml/2006/ole">
            <p:oleObj spid="_x0000_s17416" name="Формула" r:id="rId8" imgW="203040" imgH="177480" progId="Equation.3">
              <p:embed/>
            </p:oleObj>
          </a:graphicData>
        </a:graphic>
      </p:graphicFrame>
      <p:sp>
        <p:nvSpPr>
          <p:cNvPr id="19" name="Облако 18"/>
          <p:cNvSpPr/>
          <p:nvPr/>
        </p:nvSpPr>
        <p:spPr>
          <a:xfrm>
            <a:off x="5357818" y="1000108"/>
            <a:ext cx="1928826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6176963" y="1357313"/>
          <a:ext cx="347662" cy="484187"/>
        </p:xfrm>
        <a:graphic>
          <a:graphicData uri="http://schemas.openxmlformats.org/presentationml/2006/ole">
            <p:oleObj spid="_x0000_s17417" name="Формула" r:id="rId9" imgW="126720" imgH="177480" progId="Equation.3">
              <p:embed/>
            </p:oleObj>
          </a:graphicData>
        </a:graphic>
      </p:graphicFrame>
      <p:sp>
        <p:nvSpPr>
          <p:cNvPr id="21" name="Облако 20"/>
          <p:cNvSpPr/>
          <p:nvPr/>
        </p:nvSpPr>
        <p:spPr>
          <a:xfrm>
            <a:off x="571472" y="3143248"/>
            <a:ext cx="3214710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928662" y="3214686"/>
          <a:ext cx="2468563" cy="1071563"/>
        </p:xfrm>
        <a:graphic>
          <a:graphicData uri="http://schemas.openxmlformats.org/presentationml/2006/ole">
            <p:oleObj spid="_x0000_s17418" name="Формула" r:id="rId10" imgW="901440" imgH="393480" progId="Equation.3">
              <p:embed/>
            </p:oleObj>
          </a:graphicData>
        </a:graphic>
      </p:graphicFrame>
      <p:sp>
        <p:nvSpPr>
          <p:cNvPr id="23" name="Облако 22"/>
          <p:cNvSpPr/>
          <p:nvPr/>
        </p:nvSpPr>
        <p:spPr>
          <a:xfrm>
            <a:off x="5715008" y="5143512"/>
            <a:ext cx="1928826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6357950" y="5429264"/>
          <a:ext cx="661987" cy="554037"/>
        </p:xfrm>
        <a:graphic>
          <a:graphicData uri="http://schemas.openxmlformats.org/presentationml/2006/ole">
            <p:oleObj spid="_x0000_s17419" name="Формула" r:id="rId11" imgW="241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8996940">
            <a:off x="-363552" y="221797"/>
            <a:ext cx="2199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Тест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7" name="Picture 4" descr="MYNET0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14950"/>
            <a:ext cx="1938991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00100" y="214290"/>
            <a:ext cx="792961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>
                <a:latin typeface="Georgia" pitchFamily="18" charset="0"/>
              </a:rPr>
              <a:t>1. Произведение  </a:t>
            </a:r>
            <a:r>
              <a:rPr lang="ru-RU" sz="2800" b="1" i="1" dirty="0">
                <a:latin typeface="Georgia" pitchFamily="18" charset="0"/>
              </a:rPr>
              <a:t>числа  6  и  суммы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latin typeface="Georgia" pitchFamily="18" charset="0"/>
              </a:rPr>
              <a:t>    равно</a:t>
            </a:r>
            <a:r>
              <a:rPr lang="ru-RU" sz="2800" b="1" i="1" dirty="0" smtClean="0">
                <a:latin typeface="Georg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Выбрать правильный ответ</a:t>
            </a:r>
            <a:r>
              <a:rPr lang="ru-RU" sz="2400" b="1" i="1" dirty="0" smtClean="0">
                <a:latin typeface="Georgia" pitchFamily="18" charset="0"/>
              </a:rPr>
              <a:t>: 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5;  6; 7 ; 9.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>
          <a:xfrm>
            <a:off x="214282" y="2000240"/>
            <a:ext cx="8569325" cy="14684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2. Сумма  произведений       на       и       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равна…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Выбрать правильный ответ</a:t>
            </a:r>
            <a:r>
              <a:rPr lang="ru-RU" sz="2800" i="1" dirty="0" smtClean="0">
                <a:latin typeface="Georgia" pitchFamily="18" charset="0"/>
              </a:rPr>
              <a:t>: 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1;        ; 4;  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7929586" y="0"/>
          <a:ext cx="1011238" cy="1033463"/>
        </p:xfrm>
        <a:graphic>
          <a:graphicData uri="http://schemas.openxmlformats.org/presentationml/2006/ole">
            <p:oleObj spid="_x0000_s19460" name="Формула" r:id="rId4" imgW="444307" imgH="457002" progId="Equation.3">
              <p:embed/>
            </p:oleObj>
          </a:graphicData>
        </a:graphic>
      </p:graphicFrame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" name="Object 18"/>
          <p:cNvGraphicFramePr>
            <a:graphicFrameLocks noChangeAspect="1"/>
          </p:cNvGraphicFramePr>
          <p:nvPr/>
        </p:nvGraphicFramePr>
        <p:xfrm>
          <a:off x="5000628" y="1857364"/>
          <a:ext cx="392112" cy="1104900"/>
        </p:xfrm>
        <a:graphic>
          <a:graphicData uri="http://schemas.openxmlformats.org/presentationml/2006/ole">
            <p:oleObj spid="_x0000_s19461" name="Формула" r:id="rId5" imgW="165028" imgH="457002" progId="Equation.3">
              <p:embed/>
            </p:oleObj>
          </a:graphicData>
        </a:graphic>
      </p:graphicFrame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" name="Object 20"/>
          <p:cNvGraphicFramePr>
            <a:graphicFrameLocks noChangeAspect="1"/>
          </p:cNvGraphicFramePr>
          <p:nvPr/>
        </p:nvGraphicFramePr>
        <p:xfrm>
          <a:off x="6072198" y="1857364"/>
          <a:ext cx="384175" cy="1150938"/>
        </p:xfrm>
        <a:graphic>
          <a:graphicData uri="http://schemas.openxmlformats.org/presentationml/2006/ole">
            <p:oleObj spid="_x0000_s19462" name="Формула" r:id="rId6" imgW="152400" imgH="457200" progId="Equation.3">
              <p:embed/>
            </p:oleObj>
          </a:graphicData>
        </a:graphic>
      </p:graphicFrame>
      <p:graphicFrame>
        <p:nvGraphicFramePr>
          <p:cNvPr id="19" name="Object 22"/>
          <p:cNvGraphicFramePr>
            <a:graphicFrameLocks noChangeAspect="1"/>
          </p:cNvGraphicFramePr>
          <p:nvPr/>
        </p:nvGraphicFramePr>
        <p:xfrm>
          <a:off x="7000892" y="1857364"/>
          <a:ext cx="406400" cy="1150938"/>
        </p:xfrm>
        <a:graphic>
          <a:graphicData uri="http://schemas.openxmlformats.org/presentationml/2006/ole">
            <p:oleObj spid="_x0000_s19463" name="Формула" r:id="rId7" imgW="165028" imgH="457002" progId="Equation.3">
              <p:embed/>
            </p:oleObj>
          </a:graphicData>
        </a:graphic>
      </p:graphicFrame>
      <p:graphicFrame>
        <p:nvGraphicFramePr>
          <p:cNvPr id="20" name="Object 24"/>
          <p:cNvGraphicFramePr>
            <a:graphicFrameLocks noChangeAspect="1"/>
          </p:cNvGraphicFramePr>
          <p:nvPr/>
        </p:nvGraphicFramePr>
        <p:xfrm>
          <a:off x="8143900" y="1785926"/>
          <a:ext cx="392113" cy="1177925"/>
        </p:xfrm>
        <a:graphic>
          <a:graphicData uri="http://schemas.openxmlformats.org/presentationml/2006/ole">
            <p:oleObj spid="_x0000_s19464" name="Формула" r:id="rId8" imgW="152400" imgH="457200" progId="Equation.3">
              <p:embed/>
            </p:oleObj>
          </a:graphicData>
        </a:graphic>
      </p:graphicFrame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6858016" y="2928934"/>
          <a:ext cx="358775" cy="1014413"/>
        </p:xfrm>
        <a:graphic>
          <a:graphicData uri="http://schemas.openxmlformats.org/presentationml/2006/ole">
            <p:oleObj spid="_x0000_s19468" name="Формула" r:id="rId9" imgW="139680" imgH="393480" progId="Equation.3">
              <p:embed/>
            </p:oleObj>
          </a:graphicData>
        </a:graphic>
      </p:graphicFrame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28596" y="4357694"/>
            <a:ext cx="82296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>
                <a:latin typeface="Georgia" pitchFamily="18" charset="0"/>
              </a:rPr>
              <a:t>3. Разность  </a:t>
            </a:r>
            <a:r>
              <a:rPr lang="ru-RU" sz="2800" b="1" i="1" dirty="0">
                <a:latin typeface="Georgia" pitchFamily="18" charset="0"/>
              </a:rPr>
              <a:t>произведений                и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latin typeface="Georgia" pitchFamily="18" charset="0"/>
              </a:rPr>
              <a:t>    равна</a:t>
            </a:r>
            <a:r>
              <a:rPr lang="ru-RU" sz="2800" b="1" i="1" dirty="0" smtClean="0">
                <a:latin typeface="Georg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latin typeface="Georgia" pitchFamily="18" charset="0"/>
              </a:rPr>
              <a:t>                 </a:t>
            </a:r>
            <a:r>
              <a:rPr lang="ru-RU" sz="2400" i="1" dirty="0" smtClean="0">
                <a:latin typeface="Georgia" pitchFamily="18" charset="0"/>
              </a:rPr>
              <a:t>Выбрать правильный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                     ответ</a:t>
            </a:r>
            <a:r>
              <a:rPr lang="ru-RU" sz="2800" i="1" dirty="0" smtClean="0">
                <a:latin typeface="Georgia" pitchFamily="18" charset="0"/>
              </a:rPr>
              <a:t>: 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Georgia" pitchFamily="18" charset="0"/>
              </a:rPr>
              <a:t>       ; 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3  ;      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;          .</a:t>
            </a:r>
          </a:p>
          <a:p>
            <a:pPr marL="342900" indent="-342900">
              <a:spcBef>
                <a:spcPct val="20000"/>
              </a:spcBef>
            </a:pPr>
            <a:endParaRPr lang="ru-RU" sz="2800" b="1" i="1" dirty="0" smtClean="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ru-RU" sz="2800" b="1" i="1" dirty="0" smtClean="0">
              <a:latin typeface="Georgia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5929322" y="4214818"/>
          <a:ext cx="1012825" cy="1079500"/>
        </p:xfrm>
        <a:graphic>
          <a:graphicData uri="http://schemas.openxmlformats.org/presentationml/2006/ole">
            <p:oleObj spid="_x0000_s19469" name="Формула" r:id="rId10" imgW="431800" imgH="457200" progId="Equation.3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7643834" y="4214818"/>
          <a:ext cx="1012825" cy="1079500"/>
        </p:xfrm>
        <a:graphic>
          <a:graphicData uri="http://schemas.openxmlformats.org/presentationml/2006/ole">
            <p:oleObj spid="_x0000_s19470" name="Формула" r:id="rId11" imgW="431800" imgH="457200" progId="Equation.3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3571868" y="5845175"/>
          <a:ext cx="554038" cy="1012825"/>
        </p:xfrm>
        <a:graphic>
          <a:graphicData uri="http://schemas.openxmlformats.org/presentationml/2006/ole">
            <p:oleObj spid="_x0000_s19471" name="Формула" r:id="rId12" imgW="215640" imgH="393480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929190" y="5643578"/>
          <a:ext cx="523875" cy="1014412"/>
        </p:xfrm>
        <a:graphic>
          <a:graphicData uri="http://schemas.openxmlformats.org/presentationml/2006/ole">
            <p:oleObj spid="_x0000_s19472" name="Формула" r:id="rId13" imgW="215640" imgH="393480" progId="Equation.3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6072198" y="5843588"/>
          <a:ext cx="523875" cy="1014412"/>
        </p:xfrm>
        <a:graphic>
          <a:graphicData uri="http://schemas.openxmlformats.org/presentationml/2006/ole">
            <p:oleObj spid="_x0000_s19473" name="Формула" r:id="rId14" imgW="215640" imgH="393480" progId="Equation.3">
              <p:embed/>
            </p:oleObj>
          </a:graphicData>
        </a:graphic>
      </p:graphicFrame>
      <p:sp>
        <p:nvSpPr>
          <p:cNvPr id="40" name="Прямоугольник 39"/>
          <p:cNvSpPr/>
          <p:nvPr/>
        </p:nvSpPr>
        <p:spPr>
          <a:xfrm rot="18996940">
            <a:off x="7178908" y="5722521"/>
            <a:ext cx="2199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Тест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5429256" y="2857496"/>
          <a:ext cx="554037" cy="1012825"/>
        </p:xfrm>
        <a:graphic>
          <a:graphicData uri="http://schemas.openxmlformats.org/presentationml/2006/ole">
            <p:oleObj spid="_x0000_s19474" name="Формула" r:id="rId15" imgW="215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357158" y="142852"/>
            <a:ext cx="8569325" cy="192882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4. Корнем  уравнения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является  число…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Выбрать правильный ответ:       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;  1; 3 ;   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214942" y="142852"/>
          <a:ext cx="2520950" cy="946150"/>
        </p:xfrm>
        <a:graphic>
          <a:graphicData uri="http://schemas.openxmlformats.org/presentationml/2006/ole">
            <p:oleObj spid="_x0000_s20482" name="Формула" r:id="rId3" imgW="1219200" imgH="457200" progId="Equation.3">
              <p:embed/>
            </p:oleObj>
          </a:graphicData>
        </a:graphic>
      </p:graphicFrame>
      <p:graphicFrame>
        <p:nvGraphicFramePr>
          <p:cNvPr id="20483" name="Object 11"/>
          <p:cNvGraphicFramePr>
            <a:graphicFrameLocks noChangeAspect="1"/>
          </p:cNvGraphicFramePr>
          <p:nvPr/>
        </p:nvGraphicFramePr>
        <p:xfrm>
          <a:off x="4857752" y="1071546"/>
          <a:ext cx="520700" cy="1012825"/>
        </p:xfrm>
        <a:graphic>
          <a:graphicData uri="http://schemas.openxmlformats.org/presentationml/2006/ole">
            <p:oleObj spid="_x0000_s20483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6858016" y="1071546"/>
          <a:ext cx="520700" cy="1012825"/>
        </p:xfrm>
        <a:graphic>
          <a:graphicData uri="http://schemas.openxmlformats.org/presentationml/2006/ole">
            <p:oleObj spid="_x0000_s20484" name="Формула" r:id="rId5" imgW="203040" imgH="393480" progId="Equation.3">
              <p:embed/>
            </p:oleObj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85720" y="2285992"/>
            <a:ext cx="82296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>
                <a:latin typeface="Georgia" pitchFamily="18" charset="0"/>
              </a:rPr>
              <a:t>5. Произведение  </a:t>
            </a:r>
            <a:r>
              <a:rPr lang="ru-RU" sz="2800" b="1" i="1" dirty="0">
                <a:latin typeface="Georgia" pitchFamily="18" charset="0"/>
              </a:rPr>
              <a:t>суммы  дробей       и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latin typeface="Georgia" pitchFamily="18" charset="0"/>
              </a:rPr>
              <a:t>    и  числа  36  равно</a:t>
            </a:r>
            <a:r>
              <a:rPr lang="ru-RU" sz="2800" b="1" i="1" dirty="0" smtClean="0">
                <a:latin typeface="Georg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Выбрать правильный ответ: 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84;      ; 48; 3 .</a:t>
            </a:r>
          </a:p>
          <a:p>
            <a:pPr marL="342900" indent="-342900">
              <a:spcBef>
                <a:spcPct val="20000"/>
              </a:spcBef>
            </a:pP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715140" y="2000240"/>
          <a:ext cx="422275" cy="1166812"/>
        </p:xfrm>
        <a:graphic>
          <a:graphicData uri="http://schemas.openxmlformats.org/presentationml/2006/ole">
            <p:oleObj spid="_x0000_s20487" name="Формула" r:id="rId6" imgW="164957" imgH="444114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7643834" y="2000240"/>
          <a:ext cx="595313" cy="1168400"/>
        </p:xfrm>
        <a:graphic>
          <a:graphicData uri="http://schemas.openxmlformats.org/presentationml/2006/ole">
            <p:oleObj spid="_x0000_s20488" name="Формула" r:id="rId7" imgW="228501" imgH="444307" progId="Equation.3">
              <p:embed/>
            </p:oleObj>
          </a:graphicData>
        </a:graphic>
      </p:graphicFrame>
      <p:graphicFrame>
        <p:nvGraphicFramePr>
          <p:cNvPr id="20489" name="Object 11"/>
          <p:cNvGraphicFramePr>
            <a:graphicFrameLocks noChangeAspect="1"/>
          </p:cNvGraphicFramePr>
          <p:nvPr/>
        </p:nvGraphicFramePr>
        <p:xfrm>
          <a:off x="5715008" y="3143248"/>
          <a:ext cx="520700" cy="1012825"/>
        </p:xfrm>
        <a:graphic>
          <a:graphicData uri="http://schemas.openxmlformats.org/presentationml/2006/ole">
            <p:oleObj spid="_x0000_s20489" name="Формула" r:id="rId8" imgW="203040" imgH="393480" progId="Equation.3">
              <p:embed/>
            </p:oleObj>
          </a:graphicData>
        </a:graphic>
      </p:graphicFrame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214282" y="4786322"/>
            <a:ext cx="8569325" cy="20716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6. Произведение  разности  дробей        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и  числа  30  равно…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latin typeface="Georgia" pitchFamily="18" charset="0"/>
              </a:rPr>
              <a:t>Выбрать правильный ответ: 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5;       ; 2; 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7215206" y="4429132"/>
          <a:ext cx="577850" cy="1152525"/>
        </p:xfrm>
        <a:graphic>
          <a:graphicData uri="http://schemas.openxmlformats.org/presentationml/2006/ole">
            <p:oleObj spid="_x0000_s20490" name="Формула" r:id="rId9" imgW="228600" imgH="45720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8215338" y="4357694"/>
          <a:ext cx="442912" cy="1247775"/>
        </p:xfrm>
        <a:graphic>
          <a:graphicData uri="http://schemas.openxmlformats.org/presentationml/2006/ole">
            <p:oleObj spid="_x0000_s20491" name="Формула" r:id="rId10" imgW="165028" imgH="457002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351463" y="5643563"/>
          <a:ext cx="390525" cy="1012825"/>
        </p:xfrm>
        <a:graphic>
          <a:graphicData uri="http://schemas.openxmlformats.org/presentationml/2006/ole">
            <p:oleObj spid="_x0000_s20492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6578600" y="5643563"/>
          <a:ext cx="520700" cy="1012825"/>
        </p:xfrm>
        <a:graphic>
          <a:graphicData uri="http://schemas.openxmlformats.org/presentationml/2006/ole">
            <p:oleObj spid="_x0000_s20493" name="Формула" r:id="rId12" imgW="203040" imgH="39348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 rot="18996940">
            <a:off x="7321785" y="5793959"/>
            <a:ext cx="2199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Тест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Georgia" pitchFamily="18" charset="0"/>
              </a:rPr>
              <a:t>Физкультминутка</a:t>
            </a:r>
            <a:endParaRPr lang="ru-RU" sz="4000" dirty="0"/>
          </a:p>
        </p:txBody>
      </p:sp>
      <p:pic>
        <p:nvPicPr>
          <p:cNvPr id="5" name="vengerov_and_fdorov_-_zima_v_prostokvashin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500042"/>
            <a:ext cx="304800" cy="304800"/>
          </a:xfrm>
          <a:prstGeom prst="rect">
            <a:avLst/>
          </a:prstGeom>
        </p:spPr>
      </p:pic>
      <p:pic>
        <p:nvPicPr>
          <p:cNvPr id="23553" name="Picture 1" descr="C:\Documents and Settings\Sea\Рабочий стол\ллллp219_img_84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071546"/>
            <a:ext cx="7429552" cy="5563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9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460</Words>
  <Application>Microsoft Office PowerPoint</Application>
  <PresentationFormat>Экран (4:3)</PresentationFormat>
  <Paragraphs>83</Paragraphs>
  <Slides>12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Применение распределительного свойства умножения</dc:title>
  <dc:creator>Sea</dc:creator>
  <cp:lastModifiedBy>Sea</cp:lastModifiedBy>
  <cp:revision>59</cp:revision>
  <dcterms:created xsi:type="dcterms:W3CDTF">2011-10-29T09:50:23Z</dcterms:created>
  <dcterms:modified xsi:type="dcterms:W3CDTF">2011-11-21T15:33:07Z</dcterms:modified>
</cp:coreProperties>
</file>