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0D2F94-0D32-46C2-B6B9-95F82180CE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70401"/>
      </p:ext>
    </p:extLst>
  </p:cSld>
  <p:clrMapOvr>
    <a:masterClrMapping/>
  </p:clrMapOvr>
  <p:transition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9C03B-8274-419D-8B1B-3A7BF7FA1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26003"/>
      </p:ext>
    </p:extLst>
  </p:cSld>
  <p:clrMapOvr>
    <a:masterClrMapping/>
  </p:clrMapOvr>
  <p:transition>
    <p:pull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1340BF-CAB2-495B-8294-7B95E65B9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13717"/>
      </p:ext>
    </p:extLst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645F4-DFEB-4EC5-B30F-5045933179B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B686-F581-4671-B8B8-0E180BDBF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pull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raphics8.nytimes.com/images/2005/06/20/science/21jell.slide6.jpg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ca621ab01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386763" cy="62931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7772400" cy="14700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endParaRPr lang="ru-RU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714752"/>
            <a:ext cx="8001056" cy="2286016"/>
          </a:xfrm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«ЭВОЛЮЦИОННОЕ УЧЕНИЕ»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28596" y="782616"/>
            <a:ext cx="842968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ТУР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5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Умники и умницы»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частники получают вопросы творческого уровня, требующие развернутого ответа.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Побеждает тот, кто даст наиболее полный и правильный ответ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96337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9335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89264"/>
            <a:ext cx="2714612" cy="4711462"/>
          </a:xfrm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Ответьте на вопросы: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68538" y="1052513"/>
            <a:ext cx="6732618" cy="580548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/>
              <a:t>В гнёздах сов часто можно обнаружить разновозрастных птенцов. У полярной совы старшие появляются в июне, а младшие птенцы – в июле. У филина все птенцы старше один другого на 5-7 дней. Каково биологическое значение этого явления? Какими положениями эволюционного учения можно объяснить особенности размножения хищных птиц?</a:t>
            </a:r>
          </a:p>
        </p:txBody>
      </p:sp>
    </p:spTree>
    <p:extLst>
      <p:ext uri="{BB962C8B-B14F-4D97-AF65-F5344CB8AC3E}">
        <p14:creationId xmlns:p14="http://schemas.microsoft.com/office/powerpoint/2010/main" val="1597598263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4178299" cy="54038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Мальки трески часто поселяются под колоколом некоторых видов медуз, щупальца которых ядовиты. Как могло возникнуть такое явление? С помощью каких положений эволюционной теории можно объяснить такую «странность» поведения мальков трески?</a:t>
            </a:r>
          </a:p>
        </p:txBody>
      </p:sp>
      <p:pic>
        <p:nvPicPr>
          <p:cNvPr id="14338" name="Picture 2" descr="Картинка 38 из 6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1613" y="642918"/>
            <a:ext cx="4317356" cy="5643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1691347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5643602" cy="507209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считал Ламарк, длинная шея жирафа возникла из-за того, что они поколение за поколением тянули шею вверх, пытаясь достать листья с деревьев, таким образом упражняя шею, которая становилась все длиннее и длиннее.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Считаете ли вы этот пример убедительным и почему?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 r="41402"/>
          <a:stretch>
            <a:fillRect/>
          </a:stretch>
        </p:blipFill>
        <p:spPr bwMode="auto">
          <a:xfrm>
            <a:off x="5929322" y="428604"/>
            <a:ext cx="3071834" cy="583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980664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Задание на дом.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Сегодня учение Дарвина признается многими учеными. Согласными ли вы с ними?</a:t>
            </a:r>
          </a:p>
          <a:p>
            <a:pPr>
              <a:defRPr/>
            </a:pPr>
            <a:r>
              <a:rPr lang="ru-RU" dirty="0" smtClean="0"/>
              <a:t>Какие положения теории эволюции вызывают у вас чувство бездоказательности, несогласия, сомнения?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483511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ru-RU"/>
              <a:t>Сравнение естественного и искусственного отбора</a:t>
            </a:r>
            <a:br>
              <a:rPr lang="ru-RU"/>
            </a:br>
            <a:r>
              <a:rPr lang="ru-RU" sz="2000"/>
              <a:t>заполните таблицу</a:t>
            </a:r>
            <a:endParaRPr lang="ru-RU"/>
          </a:p>
        </p:txBody>
      </p:sp>
      <p:graphicFrame>
        <p:nvGraphicFramePr>
          <p:cNvPr id="43095" name="Group 87"/>
          <p:cNvGraphicFramePr>
            <a:graphicFrameLocks noGrp="1"/>
          </p:cNvGraphicFramePr>
          <p:nvPr>
            <p:ph type="tbl" idx="1"/>
          </p:nvPr>
        </p:nvGraphicFramePr>
        <p:xfrm>
          <a:off x="1219200" y="1676400"/>
          <a:ext cx="6232525" cy="4886325"/>
        </p:xfrm>
        <a:graphic>
          <a:graphicData uri="http://schemas.openxmlformats.org/drawingml/2006/table">
            <a:tbl>
              <a:tblPr/>
              <a:tblGrid>
                <a:gridCol w="2128838"/>
                <a:gridCol w="2051050"/>
                <a:gridCol w="2052637"/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Искусственный отбор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Естественный отбор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Исходный материал для отбора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Отбирающий фактор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Путь благоприятных изменений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Путь неблагоприятных изменений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Характер действия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(направленный –ненаправленный)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(направленный –ненаправленный)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Длительность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 отбора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Формы отбора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Массовый, индивидуальный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4293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357166"/>
            <a:ext cx="6143668" cy="7858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Блиц-опрос: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81429"/>
            <a:ext cx="814393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называется наследственностью?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Что такое фенотип?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енотип?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Что такое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429000"/>
            <a:ext cx="7358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Что называется изменчивостью?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929066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Какие существуют формы изменчивости организмов?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929198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Какие признаки называются доминантными, рецессивными?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4903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294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Дидактическая игра</vt:lpstr>
      <vt:lpstr>Презентация PowerPoint</vt:lpstr>
      <vt:lpstr>Ответьте на вопросы:</vt:lpstr>
      <vt:lpstr>Презентация PowerPoint</vt:lpstr>
      <vt:lpstr>Презентация PowerPoint</vt:lpstr>
      <vt:lpstr>Задание на дом.</vt:lpstr>
      <vt:lpstr>Сравнение естественного и искусственного отбора заполните таблицу</vt:lpstr>
      <vt:lpstr>Презентация PowerPoint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48</cp:revision>
  <dcterms:created xsi:type="dcterms:W3CDTF">2010-04-19T10:31:46Z</dcterms:created>
  <dcterms:modified xsi:type="dcterms:W3CDTF">2012-04-27T06:30:43Z</dcterms:modified>
</cp:coreProperties>
</file>