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9" r:id="rId3"/>
    <p:sldId id="358" r:id="rId4"/>
    <p:sldId id="357" r:id="rId5"/>
    <p:sldId id="360" r:id="rId6"/>
    <p:sldId id="361" r:id="rId7"/>
    <p:sldId id="331" r:id="rId8"/>
    <p:sldId id="324" r:id="rId9"/>
    <p:sldId id="325" r:id="rId10"/>
    <p:sldId id="327" r:id="rId11"/>
    <p:sldId id="326" r:id="rId12"/>
    <p:sldId id="328" r:id="rId13"/>
    <p:sldId id="329" r:id="rId14"/>
    <p:sldId id="330" r:id="rId15"/>
    <p:sldId id="259" r:id="rId16"/>
    <p:sldId id="340" r:id="rId17"/>
    <p:sldId id="332" r:id="rId18"/>
    <p:sldId id="333" r:id="rId19"/>
    <p:sldId id="334" r:id="rId20"/>
    <p:sldId id="335" r:id="rId21"/>
    <p:sldId id="336" r:id="rId22"/>
    <p:sldId id="337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38" r:id="rId33"/>
    <p:sldId id="261" r:id="rId34"/>
    <p:sldId id="257" r:id="rId35"/>
    <p:sldId id="265" r:id="rId36"/>
    <p:sldId id="267" r:id="rId37"/>
    <p:sldId id="269" r:id="rId38"/>
    <p:sldId id="271" r:id="rId39"/>
    <p:sldId id="275" r:id="rId40"/>
    <p:sldId id="273" r:id="rId41"/>
    <p:sldId id="354" r:id="rId42"/>
    <p:sldId id="356" r:id="rId43"/>
    <p:sldId id="339" r:id="rId44"/>
    <p:sldId id="318" r:id="rId45"/>
    <p:sldId id="319" r:id="rId46"/>
    <p:sldId id="320" r:id="rId47"/>
    <p:sldId id="312" r:id="rId48"/>
    <p:sldId id="321" r:id="rId49"/>
    <p:sldId id="285" r:id="rId50"/>
    <p:sldId id="303" r:id="rId51"/>
    <p:sldId id="311" r:id="rId52"/>
    <p:sldId id="322" r:id="rId53"/>
    <p:sldId id="323" r:id="rId54"/>
    <p:sldId id="363" r:id="rId55"/>
    <p:sldId id="364" r:id="rId56"/>
    <p:sldId id="287" r:id="rId57"/>
    <p:sldId id="365" r:id="rId58"/>
    <p:sldId id="366" r:id="rId59"/>
    <p:sldId id="297" r:id="rId60"/>
    <p:sldId id="263" r:id="rId61"/>
    <p:sldId id="277" r:id="rId62"/>
    <p:sldId id="283" r:id="rId63"/>
    <p:sldId id="299" r:id="rId64"/>
    <p:sldId id="316" r:id="rId65"/>
    <p:sldId id="367" r:id="rId66"/>
    <p:sldId id="291" r:id="rId67"/>
    <p:sldId id="368" r:id="rId68"/>
    <p:sldId id="295" r:id="rId69"/>
    <p:sldId id="317" r:id="rId70"/>
    <p:sldId id="309" r:id="rId71"/>
    <p:sldId id="369" r:id="rId72"/>
    <p:sldId id="370" r:id="rId73"/>
    <p:sldId id="371" r:id="rId74"/>
    <p:sldId id="355" r:id="rId75"/>
    <p:sldId id="372" r:id="rId76"/>
    <p:sldId id="362" r:id="rId77"/>
    <p:sldId id="351" r:id="rId78"/>
    <p:sldId id="352" r:id="rId79"/>
    <p:sldId id="353" r:id="rId80"/>
    <p:sldId id="373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0EF-547C-4B18-AB39-431041B72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C69C-9E74-4C44-BB24-840CDDC8C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D006-D50E-4DAB-A9A0-05AD1D764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A818-9C1D-428C-931B-A86C57DD2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A6D-6EC2-4786-A0F5-1D511AA06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0234-5EC2-427E-B200-5FBBF852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3790-0BDD-4F47-B753-716D3EF4B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21B9-E3EA-4EF9-AFAA-56093A191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8CBD-AABB-4AC7-893B-95033AC2C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CAA7-37BF-4BB1-9977-5C69CF52D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CD7B-65C6-4912-89FA-83F3F0978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F5D7-A7AE-43BD-9B49-37B9A9C64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uztest.ru/" TargetMode="External"/><Relationship Id="rId3" Type="http://schemas.openxmlformats.org/officeDocument/2006/relationships/hyperlink" Target="http://ege-ok.ru/2012/11/26/videolektsiya-11-proizvodnaya-kasatelnaya-primenenie-promzvodnoy-k-issledovaniyu-funktsiya-zadanie-v8/" TargetMode="External"/><Relationship Id="rId7" Type="http://schemas.openxmlformats.org/officeDocument/2006/relationships/hyperlink" Target="http://ege-ok.ru/2013/02/05/ploshhad-krivolineynoy-trapetsii-zadanie-v8/" TargetMode="External"/><Relationship Id="rId2" Type="http://schemas.openxmlformats.org/officeDocument/2006/relationships/hyperlink" Target="http://ege-ok.ru/sample-pa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ge-ok.ru/2011/12/26/zadanie-v7-ishhem-abstsissu-tochki-kasaniya/" TargetMode="External"/><Relationship Id="rId5" Type="http://schemas.openxmlformats.org/officeDocument/2006/relationships/hyperlink" Target="http://ege-ok.ru/2012/01/27/geometricheskiy-smyisl-proizvodnoy-fizicheskiy-smyisl-proizvodnoy/" TargetMode="External"/><Relationship Id="rId4" Type="http://schemas.openxmlformats.org/officeDocument/2006/relationships/hyperlink" Target="http://ege-ok.ru/2012/01/30/geometricheskiy-smyisl-proizvodnoy-uravnenie-kasatelnoy-k-grafiku-funktsii/" TargetMode="External"/><Relationship Id="rId9" Type="http://schemas.openxmlformats.org/officeDocument/2006/relationships/hyperlink" Target="http://www.mathege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типа В 8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ЕГЭ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293096"/>
            <a:ext cx="640080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Филиппова Оксана Николаевна,</a:t>
            </a:r>
          </a:p>
          <a:p>
            <a:pPr algn="r"/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Лицей, учитель математики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Нахождение точки минимума по графику производной - без лишней информаци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1837" y="3653631"/>
            <a:ext cx="2600325" cy="419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Избавимся от лишней информации — оставим только границы [−5; 5]</a:t>
            </a:r>
          </a:p>
          <a:p>
            <a:pPr lvl="0" fontAlgn="t"/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нули производной </a:t>
            </a:r>
            <a:r>
              <a:rPr lang="ru-RU" sz="28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−3 и </a:t>
            </a:r>
            <a:r>
              <a:rPr lang="ru-RU" sz="28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2,5.</a:t>
            </a:r>
          </a:p>
          <a:p>
            <a:pPr lvl="0" fontAlgn="t"/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отметим знаки: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6372200" y="5872916"/>
            <a:ext cx="244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−3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-111125" y="876300"/>
            <a:ext cx="9144000" cy="0"/>
          </a:xfrm>
          <a:prstGeom prst="rect">
            <a:avLst/>
          </a:prstGeom>
          <a:solidFill>
            <a:srgbClr val="EEFF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график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определенной на отрезке [−3; 7]. Найдите точку максимума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 этом отрезке.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Нахождение точки максимума по графику производн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4211951" cy="339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Перечертим график, оставив на координатной оси только границы [−3; 7] и нули производной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= −1,7 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= 5. Отметим на полученном графике знаки производной. Имеем: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ахождение точки максимума по графику производной - без лишней информ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648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012160" y="5677652"/>
            <a:ext cx="2879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график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определенной на отрезке [−6; 4]. Найдите количество точек максимума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принадлежащих отрезку [−4; 3].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дсчет точек максимума на графике производн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6840759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/>
          <a:lstStyle/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Строим новый график, на котором отмечаем только границы [−4; 3] и нули производной внутри него, точки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−3,5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2.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этом графике есть лишь одна точка максимума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2.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дсчет точек максимума на графике производной - без лишней информ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6300192" y="5445224"/>
            <a:ext cx="2123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2)На 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(-5;5).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количество точек экстремума функции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на отрезке [-4;4].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5124" name="Picture 4" descr="get_att_jsp__att_id-2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0488"/>
            <a:ext cx="59309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5949280"/>
            <a:ext cx="208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0648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(-9;8).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точку экстремума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на ин-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тервале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(-3;3). </a:t>
            </a:r>
          </a:p>
          <a:p>
            <a:pPr>
              <a:buFontTx/>
              <a:buNone/>
            </a:pPr>
            <a:r>
              <a:rPr lang="ru-RU" sz="2800" dirty="0"/>
              <a:t>        </a:t>
            </a:r>
          </a:p>
        </p:txBody>
      </p:sp>
      <p:pic>
        <p:nvPicPr>
          <p:cNvPr id="25604" name="Picture 4" descr="get_att_jsp__att_id-2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80645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76256" y="5805264"/>
            <a:ext cx="2054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-2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Нахождение интервалов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возрастания и убывания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922114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Алгоритм: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lvl="0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Убрать всю лишнюю информацию. На исходном графике производной нас интересуют в первую очередь нули функции, оставляем только их.</a:t>
            </a:r>
          </a:p>
          <a:p>
            <a:pPr lvl="0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Отметить знаки производной на интервалах между нулями. Там, где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≥ 0, функция возрастает, а где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≤ 0 — убывает.( Если в задаче установлены ограничения на переменную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дополнительно отмечаем их на новом графике.)</a:t>
            </a:r>
          </a:p>
          <a:p>
            <a:pPr lvl="0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Вычислить требуемую в задаче величину.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график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определенной на отрезке [−3; 7,5]. Найдите промежутки убывания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В ответе укажите сумму целых чисел, входящих в эти промежутки.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хождение интервалов убывания функ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77048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«Бугорки и впадины»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pPr algn="l"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Перечертим график и отметим границы [−3; 7,5], а также нули производной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−1,5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5,3.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Отметим знаки производной.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Так как на интервале (− 1,5) производная отрицательна, это и есть интервал убывания функции.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Осталось просуммировать все целые числа, которые находятся внутри этого интервала: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−1 + 0 + 1 + 2 + 3 + 4 + 5 = 14.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хождение интервалов убывания функции - без лишней информ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660232" y="6047710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график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определенной на отрезке [−10; 4]. Найдите промежутки возрастания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В ответе укажите длину наибольшего из 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ахождение интервалов возрастания функци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6813" y="3220154"/>
            <a:ext cx="3210373" cy="128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Избавимся от лишней информации. Оставим только границы [−10; 4] и нули производной, которых в этот раз оказалось четыре: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−8,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−6,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−3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2.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Отметим знаки производной и получим следующую картинку: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 интересуют промежутки возрастания функции, т.е. такие, где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≥ 0. На графике таких промежутков два: (−8; −6) и (−3; 2).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Вычислим их длины: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− 6 − (−8) = 2;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2 − (−3) = 5.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хождение интервалов возрастания функции - без лишней информ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61206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6084168" y="5980928"/>
            <a:ext cx="2735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39607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 функции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определенной на интервале (-8;3). Найдите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жутки возрастания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В ответе укажите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целых точек, входящих в эти промежутки.</a:t>
            </a:r>
          </a:p>
          <a:p>
            <a:pPr>
              <a:buFontTx/>
              <a:buNone/>
            </a:pPr>
            <a:r>
              <a:rPr lang="ru-RU" sz="2400" dirty="0"/>
              <a:t>   </a:t>
            </a:r>
          </a:p>
          <a:p>
            <a:pPr>
              <a:buFontTx/>
              <a:buNone/>
            </a:pPr>
            <a:r>
              <a:rPr lang="ru-RU" sz="2400" dirty="0"/>
              <a:t> </a:t>
            </a:r>
          </a:p>
        </p:txBody>
      </p:sp>
      <p:pic>
        <p:nvPicPr>
          <p:cNvPr id="27652" name="Picture 4" descr="GetPicture__picId-1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6625108" cy="41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28184" y="5661248"/>
            <a:ext cx="225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-19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744" y="0"/>
            <a:ext cx="8219256" cy="24208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изображен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функции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определенной на интервале (−6; 8). Определите количество целых точек, в которых производная функции положительна.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eshuege.ru/get_file?id=554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3237" y="2905919"/>
            <a:ext cx="3057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Производная функции положительна на тех интервалах, на которых функция возрастает, т. е. на интервалах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(−3; 0) и (4,2; 7).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них содержатся целые точки −2, −1, 5 и 6, всего их 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0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функции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(-5;5).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целых точек, в которых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производная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положительна.</a:t>
            </a:r>
          </a:p>
          <a:p>
            <a:pPr>
              <a:buFontTx/>
              <a:buNone/>
            </a:pPr>
            <a:r>
              <a:rPr lang="ru-RU" sz="2800" dirty="0"/>
              <a:t>        </a:t>
            </a:r>
          </a:p>
        </p:txBody>
      </p:sp>
      <p:pic>
        <p:nvPicPr>
          <p:cNvPr id="39940" name="Picture 4" descr="get_att_jsp__att_id-2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8208962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949280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1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дифференцируемой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функции 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оси абсцисс отмечены девять точек: . Среди этих точек найдите все точки, в которых производная функции отрицательна. В ответе укажите количество найденных точек.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eshuege.ru/get_file?id=55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820891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6093296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04664"/>
            <a:ext cx="8229600" cy="619283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интервале(-11;3).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промежутки возрастания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ответе укажите длину наибольшего из 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48132" name="Picture 4" descr="GetPicture__picId-2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7416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48264" y="6273225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60648"/>
            <a:ext cx="8229600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интервале(-6;12).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промежутки возрастания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ответе укажите длину наибольшего из них.</a:t>
            </a:r>
          </a:p>
          <a:p>
            <a:pPr>
              <a:buFontTx/>
              <a:buNone/>
            </a:pPr>
            <a:r>
              <a:rPr lang="ru-RU" sz="2800" dirty="0"/>
              <a:t>            </a:t>
            </a:r>
          </a:p>
          <a:p>
            <a:pPr>
              <a:buFontTx/>
              <a:buNone/>
            </a:pPr>
            <a:r>
              <a:rPr lang="ru-RU" sz="2800" dirty="0"/>
              <a:t> </a:t>
            </a:r>
          </a:p>
        </p:txBody>
      </p:sp>
      <p:pic>
        <p:nvPicPr>
          <p:cNvPr id="35844" name="Picture 4" descr="GetPicture__picId-2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82089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805264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621217" cy="503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32656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 Найдите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промежутки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возрастания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ответе укажите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целых точек, входящих в эти промежутки.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52228" name="Picture 4" descr="GetPicture__picId-1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77041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5949280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9 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0"/>
            <a:ext cx="8229600" cy="63373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(-5;5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целых точек, в которых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производная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отрицательна.</a:t>
            </a:r>
          </a:p>
          <a:p>
            <a:pPr>
              <a:buFontTx/>
              <a:buNone/>
            </a:pPr>
            <a:r>
              <a:rPr lang="ru-RU" sz="2800" dirty="0"/>
              <a:t>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54276" name="Picture 4" descr="get_att_jsp__att_id-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73453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949280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8 </a:t>
            </a:r>
            <a:endParaRPr lang="ru-RU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367240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Нахождение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наибольшего, наименьшего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значения функции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(-5;5).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[-4;-1]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принимает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наибольшее значение.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7172" name="Picture 4" descr="get_att_jsp__att_id-2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60625"/>
            <a:ext cx="76327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2054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-1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0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),определенной на интервале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(-9;8). В какой точке отрезка [0;6]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принимает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наибольшее значение.</a:t>
            </a:r>
          </a:p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3076" name="Picture 4" descr="get_att_jsp__att_id-27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698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72200" y="5893876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Ответ: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(-9;8).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 [-8;-4]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принимает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наименьшее значение.</a:t>
            </a:r>
          </a:p>
          <a:p>
            <a:pPr>
              <a:buFontTx/>
              <a:buNone/>
            </a:pPr>
            <a:r>
              <a:rPr lang="ru-RU" sz="2800" dirty="0"/>
              <a:t>       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1268" name="Picture 4" descr="get_att_jsp__att_id-2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704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877272"/>
            <a:ext cx="2054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-4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flipH="1" flipV="1">
            <a:off x="3131840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[-4;0]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принимает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наименьшее значение.</a:t>
            </a:r>
          </a:p>
          <a:p>
            <a:pPr>
              <a:buFontTx/>
              <a:buNone/>
            </a:pPr>
            <a:r>
              <a:rPr lang="ru-RU" dirty="0"/>
              <a:t>        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3316" name="Picture 4" descr="get_att_jsp__att_id-2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49500"/>
            <a:ext cx="77057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660232" y="5949280"/>
            <a:ext cx="200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76672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(-9;8).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[-7;-3]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принимает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наибольшее значение.</a:t>
            </a:r>
          </a:p>
          <a:p>
            <a:pPr>
              <a:buFontTx/>
              <a:buNone/>
            </a:pPr>
            <a:r>
              <a:rPr lang="ru-RU" dirty="0"/>
              <a:t>                 </a:t>
            </a:r>
          </a:p>
        </p:txBody>
      </p:sp>
      <p:pic>
        <p:nvPicPr>
          <p:cNvPr id="15364" name="Picture 4" descr="get_att_jsp__att_id-2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8518525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5589240"/>
            <a:ext cx="215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Ответ: -7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32656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(-9;8).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[1;7]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принимает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значение.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7412" name="Picture 4" descr="get_att_jsp__att_id-2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92162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48264" y="5589240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1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[-3;3]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принимает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значение.</a:t>
            </a:r>
          </a:p>
          <a:p>
            <a:pPr>
              <a:buFontTx/>
              <a:buNone/>
            </a:pPr>
            <a:r>
              <a:rPr lang="ru-RU" sz="2800" dirty="0"/>
              <a:t>         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21508" name="Picture 4" descr="get_att_jsp__att_id-2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8725"/>
            <a:ext cx="78168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5949280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51575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какой точке отрезка [3;5]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 принимает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значение.</a:t>
            </a:r>
          </a:p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19460" name="Picture 4" descr="get_att_jsp__att_id-2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36825"/>
            <a:ext cx="79930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36296" y="5949280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692696"/>
            <a:ext cx="10052093" cy="46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438" y="476672"/>
            <a:ext cx="9228438" cy="49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 уравнением касательной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39552" y="251356"/>
            <a:ext cx="77403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t">
              <a:tabLst>
                <a:tab pos="457200" algn="l"/>
              </a:tabLst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Алгоритм:                            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двух точек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 задаче дан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функции 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Найти на графике касательной две «адекватные» точки: их координаты должны быть целочисленными. Обозначим эти точки A (x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y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 B (x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 y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Правильно выписывайте координаты — это ключевой момент решения, и любая ошибка здесь приводит к неправильному ответу.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Зная координаты, легко вычислить приращение аргумента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− 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приращение функции    					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y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− y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Наконец, находим значение производной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 =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это будет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очки A и B надо искать именно на касательной, а не на графике функции 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Касательная обязательно будет содержать хотя бы две таких точки — иначе задача составлена некорректно.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30192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рисунке изображен график функции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 касательная к нему в точке с абсциссой x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Найдите значение производной функции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 точке x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хождение производной по графику касательной - функция возраста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71750"/>
            <a:ext cx="3091209" cy="33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3861629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точки A (−3; 2) и B (−1; 6)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 найдем приращения: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Δx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 x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− x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−1 − (−3) = 2;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Δy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 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− y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 6 − 2 = 4.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Найдем значение производной: D =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4/2 = 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хождение производной по графику касательной - функция возраста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091209" cy="33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4664"/>
            <a:ext cx="8229600" cy="2404864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 касательная к нему в точке с абсциссой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Найдите значение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 точке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4" name="Рисунок 3" descr="Нахождение производной по графику касательной - функция убыва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384376" cy="37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476872"/>
          </a:xfrm>
        </p:spPr>
        <p:txBody>
          <a:bodyPr>
            <a:normAutofit fontScale="92500" lnSpcReduction="10000"/>
          </a:bodyPr>
          <a:lstStyle/>
          <a:p>
            <a:pPr algn="ctr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точки A (0; 3) и B (3; 0), найдем приращения:</a:t>
            </a:r>
          </a:p>
          <a:p>
            <a:pPr algn="ctr"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Δx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−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=3 − 0 = 3; </a:t>
            </a:r>
          </a:p>
          <a:p>
            <a:pPr algn="ctr"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Δy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 y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− y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 0 − 3 = −3.</a:t>
            </a:r>
          </a:p>
          <a:p>
            <a:pPr algn="ctr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находим значение производной: D =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−3/3 = −1.</a:t>
            </a:r>
          </a:p>
          <a:p>
            <a:endParaRPr lang="ru-RU" dirty="0"/>
          </a:p>
        </p:txBody>
      </p:sp>
      <p:pic>
        <p:nvPicPr>
          <p:cNvPr id="4" name="Рисунок 3" descr="Нахождение производной по графику касательной - функция убыва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2729458" cy="29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228184" y="5461628"/>
            <a:ext cx="2591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−1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6"/>
            <a:ext cx="86868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функции</a:t>
            </a:r>
          </a:p>
          <a:p>
            <a:pPr>
              <a:buFontTx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 касательная к нему в точке с абсциссой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Найдите значение производной 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2800" dirty="0" smtClean="0"/>
              <a:t>   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1748" name="Picture 4" descr="GetPicture__picId-2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5472112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44208" y="5805264"/>
            <a:ext cx="2431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0.75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6452"/>
            <a:ext cx="9155360" cy="47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7884" y="5805264"/>
            <a:ext cx="2106116" cy="6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60648"/>
            <a:ext cx="8229600" cy="619283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функции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касательная к нему в точке с абсциссой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значение производной 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xo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</a:p>
          <a:p>
            <a:pPr>
              <a:buFontTx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0180" name="Picture 4" descr="GetPicture__picId-2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75612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58924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-0.25 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изображён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касательная к нему в точке с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абсциссой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Найдите значение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в точке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dirty="0"/>
              <a:t>    </a:t>
            </a:r>
          </a:p>
        </p:txBody>
      </p:sp>
      <p:pic>
        <p:nvPicPr>
          <p:cNvPr id="58372" name="Picture 4" descr="GetPicture__picId-2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565400"/>
            <a:ext cx="48974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2" y="5805264"/>
            <a:ext cx="232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0.5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116832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рисунке изображен график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 касательная к нему в точке с абсциссой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Найдите значение производной функции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 точке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Нахождение производной по графику касательной в точках экстрему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76524"/>
            <a:ext cx="3377530" cy="33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3340968"/>
          </a:xfrm>
        </p:spPr>
        <p:txBody>
          <a:bodyPr/>
          <a:lstStyle/>
          <a:p>
            <a:pPr algn="ctr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точки A (0; 2) и B (5; 2) и найдем приращения: </a:t>
            </a:r>
          </a:p>
          <a:p>
            <a:pPr algn="ctr"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Δx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− x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 5 − 0 = 5; </a:t>
            </a:r>
          </a:p>
          <a:p>
            <a:pPr algn="ctr" fontAlgn="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Δy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 y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− y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 2 − 2 = 0.</a:t>
            </a:r>
          </a:p>
          <a:p>
            <a:pPr algn="ctr" fontAlgn="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Осталось найти значение производной: D =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Δx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0/5 = 0.</a:t>
            </a:r>
          </a:p>
          <a:p>
            <a:endParaRPr lang="ru-RU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156176" y="5373216"/>
            <a:ext cx="2483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хождение производной по графику касательной в точках экстрему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13237"/>
            <a:ext cx="3377530" cy="33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285"/>
          <a:stretch>
            <a:fillRect/>
          </a:stretch>
        </p:blipFill>
        <p:spPr bwMode="auto">
          <a:xfrm>
            <a:off x="539552" y="404664"/>
            <a:ext cx="7925022" cy="52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0"/>
            <a:ext cx="8460432" cy="6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6" y="5661248"/>
            <a:ext cx="2495808" cy="69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0"/>
            <a:ext cx="8676456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количество точек, в которых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касательная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параллельна прямой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y=-2x+4 или совпадает с ней.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33796" name="Picture 4" descr="get_att_jsp__att_id-2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52738"/>
            <a:ext cx="7559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5733256"/>
            <a:ext cx="1918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5589240"/>
            <a:ext cx="698477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564"/>
          <a:stretch>
            <a:fillRect/>
          </a:stretch>
        </p:blipFill>
        <p:spPr bwMode="auto">
          <a:xfrm>
            <a:off x="0" y="0"/>
            <a:ext cx="8172400" cy="6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46940"/>
            <a:ext cx="2483768" cy="7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29600" cy="27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изображен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график функции</a:t>
            </a:r>
          </a:p>
          <a:p>
            <a:pPr>
              <a:buFontTx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),определенной на интервале (-11;2).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количество точек, в которых касательная к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графику функции параллельна прямой y=-6.</a:t>
            </a:r>
          </a:p>
          <a:p>
            <a:pPr>
              <a:buFontTx/>
              <a:buNone/>
            </a:pPr>
            <a:r>
              <a:rPr lang="ru-RU" sz="2800" dirty="0" smtClean="0"/>
              <a:t>   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4036" name="Picture 4" descr="GetPicture__picId-26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20938"/>
            <a:ext cx="77771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7322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7  (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бугорки и впадины)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0686724" cy="29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0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функции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точек, в которых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касательная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графику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параллельна прямой y=-5.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9220" name="Picture 4" descr="get_att_jsp__att_id-2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799147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6093296"/>
            <a:ext cx="208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функции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(-9;8).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точек, в которых касательная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графику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параллельна прямой y=10.</a:t>
            </a:r>
          </a:p>
          <a:p>
            <a:pPr>
              <a:buFontTx/>
              <a:buNone/>
            </a:pPr>
            <a:r>
              <a:rPr lang="ru-RU" sz="2800" dirty="0"/>
              <a:t>      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23556" name="Picture 4" descr="get_att_jsp__att_id-2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82875"/>
            <a:ext cx="8280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72200" y="5949280"/>
            <a:ext cx="236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функции</a:t>
            </a:r>
          </a:p>
          <a:p>
            <a:pPr>
              <a:buFontTx/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y=f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(-5;5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точек, в которых касательная к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графику функции параллельна прямой y=6.</a:t>
            </a:r>
          </a:p>
          <a:p>
            <a:pPr>
              <a:buFontTx/>
              <a:buNone/>
            </a:pPr>
            <a:r>
              <a:rPr lang="ru-RU" sz="2800" dirty="0"/>
              <a:t>   </a:t>
            </a:r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29700" name="Picture 4" descr="get_att_jsp__att_id-2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77755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021288"/>
            <a:ext cx="1982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32656"/>
            <a:ext cx="8229600" cy="619283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изображен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график производной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),определенной на интервале (-6;6).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количество точек, в которых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касательная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графику функции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параллельна прямой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y=-3x-11 или совпадает с ней.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46084" name="Picture 4" descr="get_att_jsp__att_id-2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79200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5877272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64219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изображен график производной функции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определенной на интервале (−10; 2). Найдите количество точек, в которых касательная к графику функции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параллельна прямой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= −2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−11 или совпадает с 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reshuege.ru/get_file?id=493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257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81724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057540"/>
            <a:ext cx="8229600" cy="36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5992536"/>
            <a:ext cx="3312368" cy="8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20700"/>
            <a:ext cx="8229600" cy="6337300"/>
          </a:xfrm>
        </p:spPr>
        <p:txBody>
          <a:bodyPr/>
          <a:lstStyle/>
          <a:p>
            <a:pPr>
              <a:buFontTx/>
              <a:buNone/>
            </a:pPr>
            <a:endParaRPr lang="ru-RU" sz="4000" dirty="0"/>
          </a:p>
          <a:p>
            <a:pPr>
              <a:buFontTx/>
              <a:buNone/>
            </a:pPr>
            <a:endParaRPr lang="ru-RU" sz="4000" dirty="0"/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y=8x-5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параллельна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касательной к графику функции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y=x²+7x+7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абсциссу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касания.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5373216"/>
            <a:ext cx="232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0.5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236296" cy="15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2486"/>
            <a:ext cx="7051557" cy="52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296" y="6237312"/>
            <a:ext cx="194670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y=8x-9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касательной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графику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 y=x³+x²+8x-9.</a:t>
            </a:r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абсциссу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    касания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013176"/>
            <a:ext cx="2020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0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11560" y="1124744"/>
            <a:ext cx="7920880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касательная параллельна прямой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=−2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−11 или совпадает с ней, их угловые коэффициенты равны –2. Найдем количество точек, в которых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'(x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= −2, геометрически это соответствует количеству точек пересечения графика производной с пря­мой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−2. На данном интервале таких точек 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Вычисление точек максимума и минимума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229600" cy="6192838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y=4x+8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параллельна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касательной к графику функции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y=x²-5x+7.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абсциссу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касания.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5301208"/>
            <a:ext cx="2226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Ответ: 4.5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"/>
            <a:ext cx="788436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9001"/>
          <a:stretch>
            <a:fillRect/>
          </a:stretch>
        </p:blipFill>
        <p:spPr bwMode="auto">
          <a:xfrm>
            <a:off x="611559" y="1916832"/>
            <a:ext cx="837636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916832"/>
            <a:ext cx="50405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3088"/>
            <a:ext cx="2843808" cy="5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1287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0751"/>
          <a:stretch>
            <a:fillRect/>
          </a:stretch>
        </p:blipFill>
        <p:spPr bwMode="auto">
          <a:xfrm>
            <a:off x="323528" y="2060848"/>
            <a:ext cx="8280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755546"/>
            <a:ext cx="8229600" cy="221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532526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на работу из дом комп\фон для презентаций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470150"/>
            <a:ext cx="5842000" cy="441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первообразной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558"/>
          <a:stretch>
            <a:fillRect/>
          </a:stretch>
        </p:blipFill>
        <p:spPr bwMode="auto">
          <a:xfrm>
            <a:off x="611559" y="0"/>
            <a:ext cx="8395187" cy="576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77272"/>
            <a:ext cx="8540849" cy="50497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— одной из первообразных некоторой функции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определённой на интервале (−3;5).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Пользуясь рисунком, определите количество решений уравнения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)=0 на отрезке [−2;4].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eshuege.ru/get_file?id=642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график некоторой функции . Функция   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одна из первообразных функции  . Найдите площадь закрашенной фигуры.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reshuege.ru/get_file?id=68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5472608" cy="37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shuege.ru/formula/43/43c20b42656abbd5cb36b58f4dd45b7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рисунке изображён график некоторой функции . Функция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одна из первообразных функции  . Найдите площадь закрашенной фигуры.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reshuege.ru/formula/97/979033a3978d4e4cdfa7763d1dfe0ee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5616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8-44-8.e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7056784" cy="27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23528" y="404664"/>
            <a:ext cx="83164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Перечертить график производной, убрав всю лишнюю информацию. Отмечаем на координатной оси нули производной — и все.</a:t>
            </a:r>
          </a:p>
          <a:p>
            <a:pPr marL="457200" marR="0" lvl="0" indent="-45720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Выяснить знаки производной на промежутках между нулями. Если для некоторой точки 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известно, что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’(x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≠ 0, то возможны лишь два варианта: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’(x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≥ 0 или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’(x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≤ 0. Знак производной легко определить по исходному чертежу: если график производной лежит выше оси OX, значит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≥ 0. И наоборот, если график производной проходит под осью OX, то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≤ 0.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Снова проверяем нули и знаки производной. Там, где знак меняется с минуса на плюс, находится точка минимума. И наоборот, если знак производной меняется с плюса на минус, это точка максимума.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sz="2000" b="1" u="sng" dirty="0" smtClean="0">
                <a:hlinkClick r:id="rId2"/>
              </a:rPr>
              <a:t>И.В. Фельдман, репетитор по математике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 lvl="0"/>
            <a:r>
              <a:rPr lang="ru-RU" sz="2000" u="sng" dirty="0" err="1" smtClean="0">
                <a:hlinkClick r:id="rId3" tooltip="Видеолекция 11. "/>
              </a:rPr>
              <a:t>Видеолекция</a:t>
            </a:r>
            <a:r>
              <a:rPr lang="ru-RU" sz="2000" u="sng" dirty="0" smtClean="0">
                <a:hlinkClick r:id="rId3" tooltip="Видеолекция 11. "/>
              </a:rPr>
              <a:t> 11. «Производная. Касательная. Применение производной к исследованию функции. Задание В8″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4" tooltip="Геометрический смысл производной. Уравнение касательной к графику функции. Задание В8"/>
              </a:rPr>
              <a:t>Геометрический смысл производной. Уравнение касательной к графику функции. Задание В8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5" tooltip="Производная. Физический смысл производной. Задание В8"/>
              </a:rPr>
              <a:t>Производная. Физический смысл производной. Задание В8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6" tooltip="Абсцисса точки касания. Задание В8"/>
              </a:rPr>
              <a:t>Абсцисса точки касания. Задание В8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7" tooltip="Определенный интеграл. Площадь криволинейной трапеции. Формула Ньютона-Лейбница. Задание В8"/>
              </a:rPr>
              <a:t>Определенный интеграл. Площадь криволинейной трапеции. Формула Ньютона-Лейбница. Задание В8</a:t>
            </a: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39552" y="3429000"/>
            <a:ext cx="9099376" cy="37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http://uztest.ru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http://www.egehelp.ru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http://www.mathege.ru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http://www.matematika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http://webmath.exponenta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http://www.math.com.ua/mathdir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http://www.ctege.org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www.fipi.ru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www.mioo.ru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58995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рисунке изображен график производной функции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определенной на отрезке [−5; 5]. Найдите точку минимума функции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 этом отрезке.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хождение точки минимума по графику производн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110600"/>
            <a:ext cx="5102478" cy="33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1201</Words>
  <Application>Microsoft Office PowerPoint</Application>
  <PresentationFormat>Экран (4:3)</PresentationFormat>
  <Paragraphs>270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Задачи типа В 8 на ЕГЭ по математике</vt:lpstr>
      <vt:lpstr>«Бугорки и впадины»</vt:lpstr>
      <vt:lpstr>Слайд 3</vt:lpstr>
      <vt:lpstr>Слайд 4</vt:lpstr>
      <vt:lpstr>Слайд 5</vt:lpstr>
      <vt:lpstr>Слайд 6</vt:lpstr>
      <vt:lpstr>Вычисление точек максимума и минимума </vt:lpstr>
      <vt:lpstr>Слайд 8</vt:lpstr>
      <vt:lpstr>Слайд 9</vt:lpstr>
      <vt:lpstr>Слайд 10</vt:lpstr>
      <vt:lpstr>На рисунке изображен график производной функции f(x), определенной на отрезке [−3; 7]. Найдите точку максимума функции f(x)  на этом отрезке. </vt:lpstr>
      <vt:lpstr>Перечертим график, оставив на координатной оси только границы [−3; 7] и нули производной x = −1,7 и x = 5. Отметим на полученном графике знаки производной. Имеем: </vt:lpstr>
      <vt:lpstr>На рисунке изображен график производной функции f(x), определенной на отрезке [−6; 4]. Найдите количество точек максимума функции f(x), принадлежащих отрезку [−4; 3].</vt:lpstr>
      <vt:lpstr>Строим новый график, на котором отмечаем только границы [−4; 3] и нули производной внутри него, точки x = −3,5 и x = 2.  На этом графике есть лишь одна точка максимума x = 2.  </vt:lpstr>
      <vt:lpstr>Слайд 15</vt:lpstr>
      <vt:lpstr>Слайд 16</vt:lpstr>
      <vt:lpstr>Нахождение интервалов  возрастания и убывания  функции </vt:lpstr>
      <vt:lpstr>Алгоритм:</vt:lpstr>
      <vt:lpstr>На рисунке изображен график производной функции f(x), определенной на отрезке [−3; 7,5]. Найдите промежутки убывания функции f(x). В ответе укажите сумму целых чисел, входящих в эти промежутки.</vt:lpstr>
      <vt:lpstr>1. Перечертим график и отметим границы [−3; 7,5], а также нули производной x = −1,5 и x = 5,3.  2.  Отметим знаки производной.  3. Так как на интервале (− 1,5) производная отрицательна, это и есть интервал убывания функции.      4. Осталось просуммировать все целые числа, которые находятся внутри этого интервала: −1 + 0 + 1 + 2 + 3 + 4 + 5 = 14. </vt:lpstr>
      <vt:lpstr>На рисунке изображен график производной функции f(x), определенной на отрезке [−10; 4]. Найдите промежутки возрастания функции f(x). В ответе укажите длину наибольшего из них. </vt:lpstr>
      <vt:lpstr>1. Избавимся от лишней информации. Оставим только границы [−10; 4] и нули производной, которых в этот раз оказалось четыре: x = −8, x = −6, x = −3 и x = 2. 2. Отметим знаки производной и получим следующую картинку:    Нас интересуют промежутки возрастания функции, т.е. такие, где f’(x) ≥ 0. На графике таких промежутков два: (−8; −6) и (−3; 2). 3. Вычислим их длины: l1 = − 6 − (−8) = 2; l2 = 2 − (−3) = 5. </vt:lpstr>
      <vt:lpstr>Слайд 23</vt:lpstr>
      <vt:lpstr>На рисунке изображен график функции  , определенной на интервале (−6; 8). Определите количество целых точек, в которых производная функции положительна.</vt:lpstr>
      <vt:lpstr>Слайд 25</vt:lpstr>
      <vt:lpstr>Слайд 26</vt:lpstr>
      <vt:lpstr>На рисунке изображён график дифференцируемой функции . На оси абсцисс отмечены девять точек: . Среди этих точек найдите все точки, в которых производная функции отрицательна. В ответе укажите количество найденных точек. </vt:lpstr>
      <vt:lpstr>Слайд 28</vt:lpstr>
      <vt:lpstr>Слайд 29</vt:lpstr>
      <vt:lpstr>Слайд 30</vt:lpstr>
      <vt:lpstr>Слайд 31</vt:lpstr>
      <vt:lpstr>Нахождение  наибольшего, наименьшего  значения функции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Задачи с уравнением касательной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На рисунке изображен график производной функции f(x), определенной на интервале (−10; 2). Найдите количество точек, в которых касательная к графику функции f(x) параллельна прямой y = −2x−11 или совпадает с ней.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Задачи с первообразной</vt:lpstr>
      <vt:lpstr>Слайд 76</vt:lpstr>
      <vt:lpstr>На рисунке изображён график функции y = F(x) — одной из первообразных некоторой функции f(x), определённой на интервале (−3;5).  Пользуясь рисунком, определите количество решений уравнения f(x)=0 на отрезке [−2;4].</vt:lpstr>
      <vt:lpstr>На рисунке изображён график некоторой функции . Функция               — одна из первообразных функции  . Найдите площадь закрашенной фигуры. </vt:lpstr>
      <vt:lpstr>На рисунке изображён график некоторой функции . Функция     — одна из первообразных функции  . Найдите площадь закрашенной фигуры. </vt:lpstr>
      <vt:lpstr>Слайд 80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8</dc:title>
  <dc:creator>Вильданов</dc:creator>
  <cp:lastModifiedBy>Админ</cp:lastModifiedBy>
  <cp:revision>143</cp:revision>
  <dcterms:created xsi:type="dcterms:W3CDTF">2010-02-01T13:28:14Z</dcterms:created>
  <dcterms:modified xsi:type="dcterms:W3CDTF">2014-04-24T00:16:19Z</dcterms:modified>
</cp:coreProperties>
</file>