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8" r:id="rId4"/>
    <p:sldId id="263" r:id="rId5"/>
    <p:sldId id="265" r:id="rId6"/>
    <p:sldId id="304" r:id="rId7"/>
    <p:sldId id="292" r:id="rId8"/>
    <p:sldId id="293" r:id="rId9"/>
    <p:sldId id="268" r:id="rId10"/>
    <p:sldId id="269" r:id="rId11"/>
    <p:sldId id="270" r:id="rId12"/>
    <p:sldId id="285" r:id="rId13"/>
    <p:sldId id="271" r:id="rId14"/>
    <p:sldId id="302" r:id="rId15"/>
    <p:sldId id="301" r:id="rId16"/>
    <p:sldId id="286" r:id="rId17"/>
    <p:sldId id="272" r:id="rId18"/>
    <p:sldId id="291" r:id="rId19"/>
    <p:sldId id="284" r:id="rId20"/>
    <p:sldId id="296" r:id="rId21"/>
    <p:sldId id="282" r:id="rId22"/>
    <p:sldId id="297" r:id="rId23"/>
    <p:sldId id="273" r:id="rId24"/>
    <p:sldId id="274" r:id="rId25"/>
    <p:sldId id="298" r:id="rId26"/>
    <p:sldId id="290" r:id="rId27"/>
    <p:sldId id="276" r:id="rId28"/>
    <p:sldId id="299" r:id="rId29"/>
    <p:sldId id="294" r:id="rId30"/>
    <p:sldId id="300" r:id="rId31"/>
    <p:sldId id="277" r:id="rId32"/>
    <p:sldId id="29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18748"/>
    <a:srgbClr val="F1F616"/>
    <a:srgbClr val="2212EE"/>
    <a:srgbClr val="3333FF"/>
    <a:srgbClr val="FF66FF"/>
    <a:srgbClr val="000000"/>
    <a:srgbClr val="0400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728" autoAdjust="0"/>
  </p:normalViewPr>
  <p:slideViewPr>
    <p:cSldViewPr>
      <p:cViewPr varScale="1">
        <p:scale>
          <a:sx n="41" d="100"/>
          <a:sy n="41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1E0C-2094-4E44-A516-7811C8DBE6D2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BD38-D740-4BFC-A6C1-3FD5EFFDE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71BA-AEED-4301-9E3B-8C3D6EDBF4A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7EB9-9732-4584-B210-25198337E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2B43-6FE9-482E-9CBE-F107DA760CC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5E40-15DC-48F4-A1E5-4D0C90A4F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27737-B60C-4B32-B3A6-87A44C462C01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441F-72AC-4E7B-9DE4-DB956621D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D439-69BA-4626-B32D-C3902AC1E3A9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AAD2-F9DF-450A-9950-0F05EE61B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9E68F-C654-44B9-A494-17732C21063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95F3-93B2-4F9C-B237-576C80DB2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8FEA-3D3B-419C-9642-01E09D679A4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2AF77-1CE3-4984-8D38-C4376D210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A16C-702B-44E0-B889-D69D1283750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93B67-845F-42F0-A3FD-39688BD21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3B66-6817-456C-A4D9-857C68EC2876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D4C3-924D-4B2E-B486-C6C084CF6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5BFB-762E-41D5-8812-06DFC1A79E4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9D40-F143-4AFC-9627-EABD527B9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B935-B5A5-4D9E-B8AD-0122DF3D679C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F1AB-3B56-4585-A8EB-591FCDD27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313184-715F-4352-BC75-3CE5C5BB563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8DA4A3-539C-4F04-8F81-8C73900F9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Вегетативные органы </a:t>
            </a:r>
            <a:br>
              <a:rPr lang="ru-RU" sz="6000" dirty="0" smtClean="0"/>
            </a:br>
            <a:r>
              <a:rPr lang="ru-RU" sz="6000" dirty="0" smtClean="0"/>
              <a:t>растений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4500563"/>
            <a:ext cx="7429500" cy="1752600"/>
          </a:xfrm>
          <a:solidFill>
            <a:schemeClr val="accent2">
              <a:lumMod val="5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R="0" eaLnBrk="1" hangingPunct="1">
              <a:defRPr/>
            </a:pPr>
            <a:r>
              <a:rPr lang="ru-RU" sz="4000" b="1" i="1" dirty="0" smtClean="0">
                <a:solidFill>
                  <a:srgbClr val="00B050"/>
                </a:solidFill>
              </a:rPr>
              <a:t>   </a:t>
            </a:r>
            <a:r>
              <a:rPr lang="ru-RU" sz="4800" b="1" i="1" dirty="0" smtClean="0">
                <a:solidFill>
                  <a:srgbClr val="FF0000"/>
                </a:solidFill>
              </a:rPr>
              <a:t>Ярмарка      знаний…!!! </a:t>
            </a:r>
            <a:r>
              <a:rPr lang="ru-RU" sz="4800" b="1" i="1" dirty="0" smtClean="0">
                <a:solidFill>
                  <a:srgbClr val="00B050"/>
                </a:solidFill>
              </a:rPr>
              <a:t>       </a:t>
            </a:r>
            <a:r>
              <a:rPr lang="ru-RU" sz="4000" b="1" i="1" dirty="0" smtClean="0">
                <a:solidFill>
                  <a:srgbClr val="00B050"/>
                </a:solidFill>
              </a:rPr>
              <a:t>.                                                         </a:t>
            </a:r>
          </a:p>
        </p:txBody>
      </p:sp>
      <p:pic>
        <p:nvPicPr>
          <p:cNvPr id="13315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29688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75" y="-928688"/>
            <a:ext cx="9858375" cy="850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8" y="-344487"/>
            <a:ext cx="9001156" cy="6857999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FF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chemeClr val="tx1"/>
                </a:solidFill>
              </a:rPr>
              <a:t>4. Листья кактуса видоизменены в колючки. Какое это имеет значение?</a:t>
            </a:r>
            <a:br>
              <a:rPr lang="ru-RU" sz="3600" b="1" u="sng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b="1" u="sng" dirty="0" smtClean="0">
                <a:solidFill>
                  <a:srgbClr val="FF0000"/>
                </a:solidFill>
              </a:rPr>
              <a:t>Красный</a:t>
            </a:r>
            <a:r>
              <a:rPr lang="ru-RU" sz="3600" b="1" u="sng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способствует поглощению воды из воздуха.</a:t>
            </a:r>
            <a:b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   </a:t>
            </a:r>
            <a:r>
              <a:rPr lang="ru-RU" sz="3600" b="1" u="sng" dirty="0" smtClean="0">
                <a:solidFill>
                  <a:srgbClr val="FFFF00"/>
                </a:solidFill>
              </a:rPr>
              <a:t>Желтый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обеспечивает надежный запас органических веществ.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u="sng" dirty="0" smtClean="0">
                <a:solidFill>
                  <a:srgbClr val="00B050"/>
                </a:solidFill>
              </a:rPr>
              <a:t>Зеленый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уменьшает испарение воды, защищает от поедания животными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3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875" y="-458788"/>
            <a:ext cx="9858375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663" y="-631825"/>
            <a:ext cx="9144001" cy="6858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FF"/>
            </a:solidFill>
          </a:ln>
          <a:effectLst>
            <a:outerShdw blurRad="889000" dist="736600" dir="9780000" sx="68000" sy="68000" algn="ctr" rotWithShape="0">
              <a:srgbClr val="000000">
                <a:alpha val="66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chemeClr val="tx1"/>
                </a:solidFill>
              </a:rPr>
              <a:t>5. Клетки кожицы листа прозрачны. Какое это имеет значение?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3600" b="1" u="sng" dirty="0" smtClean="0">
                <a:solidFill>
                  <a:srgbClr val="FF0000"/>
                </a:solidFill>
              </a:rPr>
              <a:t>Красный</a:t>
            </a:r>
            <a:r>
              <a:rPr lang="ru-RU" b="1" dirty="0" smtClean="0"/>
              <a:t> 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ru-RU" sz="3600" i="1" dirty="0" smtClean="0"/>
              <a:t>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обеспечивает проникновение света к хлоропластам.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    </a:t>
            </a:r>
            <a:r>
              <a:rPr lang="ru-RU" sz="3600" b="1" u="sng" dirty="0" smtClean="0">
                <a:solidFill>
                  <a:srgbClr val="FFFF00"/>
                </a:solidFill>
              </a:rPr>
              <a:t>Желтый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обеспечивает проникновение кислорода внутрь листа.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u="sng" dirty="0" smtClean="0">
                <a:solidFill>
                  <a:srgbClr val="00B050"/>
                </a:solidFill>
              </a:rPr>
              <a:t>Зеленый</a:t>
            </a:r>
            <a:r>
              <a:rPr lang="ru-RU" sz="3600" b="1" i="1" u="sng" dirty="0" smtClean="0"/>
              <a:t>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обеспечивает охлаждение листовой пластинки 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0"/>
            <a:ext cx="10644188" cy="757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2" descr="21ecba1fb62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0063" y="-214313"/>
            <a:ext cx="985837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38" y="395288"/>
            <a:ext cx="9143999" cy="6858000"/>
          </a:xfrm>
          <a:blipFill>
            <a:blip r:embed="rId3" cstate="print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b="1" dirty="0" smtClean="0">
                <a:solidFill>
                  <a:schemeClr val="tx1"/>
                </a:solidFill>
              </a:rPr>
              <a:t>Торговый ряд «Эврика»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</a:t>
            </a: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</a:rPr>
              <a:t>умение  применять знания на практике.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 Обратите внимание на плакат. На нем  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изображен тюльпан, набирающий рукой- 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листом номер на телефонном диске –    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«Тревожный звонок».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Каждой цифре соответствует определенная  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буква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Наберите  на телефонном диске указанные ниже 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цифры,   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    и вы узнаете просьбу растения.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</a:t>
            </a:r>
            <a:r>
              <a:rPr lang="ru-RU" sz="3100" b="1" dirty="0" smtClean="0">
                <a:solidFill>
                  <a:srgbClr val="2212EE"/>
                </a:solidFill>
              </a:rPr>
              <a:t>2, 4, 5, 4, 7, 10, 3, 1 – 5, 6, 9, 4, 8, 9, 6, 7, 10!</a:t>
            </a:r>
            <a:br>
              <a:rPr lang="ru-RU" sz="3100" b="1" dirty="0" smtClean="0">
                <a:solidFill>
                  <a:srgbClr val="2212EE"/>
                </a:solidFill>
              </a:rPr>
            </a:br>
            <a:r>
              <a:rPr lang="ru-RU" sz="2000" b="1" dirty="0" smtClean="0">
                <a:solidFill>
                  <a:srgbClr val="2212EE"/>
                </a:solidFill>
              </a:rPr>
              <a:t/>
            </a:r>
            <a:br>
              <a:rPr lang="ru-RU" sz="2000" b="1" dirty="0" smtClean="0">
                <a:solidFill>
                  <a:srgbClr val="2212EE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395288" y="0"/>
            <a:ext cx="8208962" cy="6858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051050" y="1341438"/>
            <a:ext cx="5257800" cy="42481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6732588" y="4508500"/>
            <a:ext cx="1081087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>
            <a:off x="7092950" y="47244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</a:t>
            </a:r>
          </a:p>
        </p:txBody>
      </p:sp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6011863" y="4292600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10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7308850" y="3213100"/>
            <a:ext cx="1223963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7740650" y="3357563"/>
            <a:ext cx="266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</a:t>
            </a:r>
          </a:p>
        </p:txBody>
      </p:sp>
      <p:sp>
        <p:nvSpPr>
          <p:cNvPr id="47115" name="WordArt 11"/>
          <p:cNvSpPr>
            <a:spLocks noChangeArrowheads="1" noChangeShapeType="1" noTextEdit="1"/>
          </p:cNvSpPr>
          <p:nvPr/>
        </p:nvSpPr>
        <p:spPr bwMode="auto">
          <a:xfrm>
            <a:off x="6659563" y="33575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7164388" y="2060575"/>
            <a:ext cx="1223962" cy="1081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7" name="WordArt 13"/>
          <p:cNvSpPr>
            <a:spLocks noChangeArrowheads="1" noChangeShapeType="1" noTextEdit="1"/>
          </p:cNvSpPr>
          <p:nvPr/>
        </p:nvSpPr>
        <p:spPr bwMode="auto">
          <a:xfrm>
            <a:off x="7596188" y="2205038"/>
            <a:ext cx="247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</a:t>
            </a:r>
          </a:p>
        </p:txBody>
      </p:sp>
      <p:sp>
        <p:nvSpPr>
          <p:cNvPr id="47118" name="WordArt 14"/>
          <p:cNvSpPr>
            <a:spLocks noChangeArrowheads="1" noChangeShapeType="1" noTextEdit="1"/>
          </p:cNvSpPr>
          <p:nvPr/>
        </p:nvSpPr>
        <p:spPr bwMode="auto">
          <a:xfrm>
            <a:off x="6443663" y="24209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6516688" y="1125538"/>
            <a:ext cx="1150937" cy="790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0" name="WordArt 16"/>
          <p:cNvSpPr>
            <a:spLocks noChangeArrowheads="1" noChangeShapeType="1" noTextEdit="1"/>
          </p:cNvSpPr>
          <p:nvPr/>
        </p:nvSpPr>
        <p:spPr bwMode="auto">
          <a:xfrm>
            <a:off x="6948488" y="1268413"/>
            <a:ext cx="171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г</a:t>
            </a:r>
          </a:p>
        </p:txBody>
      </p:sp>
      <p:sp>
        <p:nvSpPr>
          <p:cNvPr id="47121" name="WordArt 17"/>
          <p:cNvSpPr>
            <a:spLocks noChangeArrowheads="1" noChangeShapeType="1" noTextEdit="1"/>
          </p:cNvSpPr>
          <p:nvPr/>
        </p:nvSpPr>
        <p:spPr bwMode="auto">
          <a:xfrm>
            <a:off x="6011863" y="184467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5076825" y="333375"/>
            <a:ext cx="136683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WordArt 19"/>
          <p:cNvSpPr>
            <a:spLocks noChangeArrowheads="1" noChangeShapeType="1" noTextEdit="1"/>
          </p:cNvSpPr>
          <p:nvPr/>
        </p:nvSpPr>
        <p:spPr bwMode="auto">
          <a:xfrm>
            <a:off x="5651500" y="476250"/>
            <a:ext cx="30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</a:t>
            </a:r>
          </a:p>
        </p:txBody>
      </p:sp>
      <p:sp>
        <p:nvSpPr>
          <p:cNvPr id="47124" name="WordArt 20"/>
          <p:cNvSpPr>
            <a:spLocks noChangeArrowheads="1" noChangeShapeType="1" noTextEdit="1"/>
          </p:cNvSpPr>
          <p:nvPr/>
        </p:nvSpPr>
        <p:spPr bwMode="auto">
          <a:xfrm>
            <a:off x="5148263" y="15573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auto">
          <a:xfrm>
            <a:off x="3348038" y="188913"/>
            <a:ext cx="1439862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6" name="WordArt 22"/>
          <p:cNvSpPr>
            <a:spLocks noChangeArrowheads="1" noChangeShapeType="1" noTextEdit="1"/>
          </p:cNvSpPr>
          <p:nvPr/>
        </p:nvSpPr>
        <p:spPr bwMode="auto">
          <a:xfrm>
            <a:off x="3924300" y="404813"/>
            <a:ext cx="314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</a:t>
            </a:r>
          </a:p>
        </p:txBody>
      </p:sp>
      <p:sp>
        <p:nvSpPr>
          <p:cNvPr id="47127" name="WordArt 23"/>
          <p:cNvSpPr>
            <a:spLocks noChangeArrowheads="1" noChangeShapeType="1" noTextEdit="1"/>
          </p:cNvSpPr>
          <p:nvPr/>
        </p:nvSpPr>
        <p:spPr bwMode="auto">
          <a:xfrm>
            <a:off x="4140200" y="15573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47128" name="Oval 24"/>
          <p:cNvSpPr>
            <a:spLocks noChangeArrowheads="1"/>
          </p:cNvSpPr>
          <p:nvPr/>
        </p:nvSpPr>
        <p:spPr bwMode="auto">
          <a:xfrm>
            <a:off x="1763713" y="692150"/>
            <a:ext cx="129540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9" name="WordArt 25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360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</a:t>
            </a:r>
          </a:p>
        </p:txBody>
      </p:sp>
      <p:sp>
        <p:nvSpPr>
          <p:cNvPr id="47130" name="WordArt 26"/>
          <p:cNvSpPr>
            <a:spLocks noChangeArrowheads="1" noChangeShapeType="1" noTextEdit="1"/>
          </p:cNvSpPr>
          <p:nvPr/>
        </p:nvSpPr>
        <p:spPr bwMode="auto">
          <a:xfrm>
            <a:off x="3059113" y="191611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827088" y="1773238"/>
            <a:ext cx="1296987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32" name="WordArt 28"/>
          <p:cNvSpPr>
            <a:spLocks noChangeArrowheads="1" noChangeShapeType="1" noTextEdit="1"/>
          </p:cNvSpPr>
          <p:nvPr/>
        </p:nvSpPr>
        <p:spPr bwMode="auto">
          <a:xfrm>
            <a:off x="1187450" y="1989138"/>
            <a:ext cx="504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</a:t>
            </a:r>
          </a:p>
        </p:txBody>
      </p:sp>
      <p:sp>
        <p:nvSpPr>
          <p:cNvPr id="47133" name="WordArt 29"/>
          <p:cNvSpPr>
            <a:spLocks noChangeArrowheads="1" noChangeShapeType="1" noTextEdit="1"/>
          </p:cNvSpPr>
          <p:nvPr/>
        </p:nvSpPr>
        <p:spPr bwMode="auto">
          <a:xfrm>
            <a:off x="2484438" y="25654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47134" name="Oval 30"/>
          <p:cNvSpPr>
            <a:spLocks noChangeArrowheads="1"/>
          </p:cNvSpPr>
          <p:nvPr/>
        </p:nvSpPr>
        <p:spPr bwMode="auto">
          <a:xfrm>
            <a:off x="539750" y="3141663"/>
            <a:ext cx="1295400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35" name="WordArt 31"/>
          <p:cNvSpPr>
            <a:spLocks noChangeArrowheads="1" noChangeShapeType="1" noTextEdit="1"/>
          </p:cNvSpPr>
          <p:nvPr/>
        </p:nvSpPr>
        <p:spPr bwMode="auto">
          <a:xfrm>
            <a:off x="971550" y="3357563"/>
            <a:ext cx="431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</a:t>
            </a:r>
          </a:p>
        </p:txBody>
      </p:sp>
      <p:sp>
        <p:nvSpPr>
          <p:cNvPr id="47136" name="WordArt 32"/>
          <p:cNvSpPr>
            <a:spLocks noChangeArrowheads="1" noChangeShapeType="1" noTextEdit="1"/>
          </p:cNvSpPr>
          <p:nvPr/>
        </p:nvSpPr>
        <p:spPr bwMode="auto">
          <a:xfrm>
            <a:off x="2411413" y="35734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47137" name="Oval 33"/>
          <p:cNvSpPr>
            <a:spLocks noChangeArrowheads="1"/>
          </p:cNvSpPr>
          <p:nvPr/>
        </p:nvSpPr>
        <p:spPr bwMode="auto">
          <a:xfrm>
            <a:off x="1116013" y="4508500"/>
            <a:ext cx="1366837" cy="865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38" name="WordArt 34"/>
          <p:cNvSpPr>
            <a:spLocks noChangeArrowheads="1" noChangeShapeType="1" noTextEdit="1"/>
          </p:cNvSpPr>
          <p:nvPr/>
        </p:nvSpPr>
        <p:spPr bwMode="auto">
          <a:xfrm>
            <a:off x="1547813" y="4724400"/>
            <a:ext cx="5032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Е</a:t>
            </a:r>
          </a:p>
        </p:txBody>
      </p:sp>
      <p:sp>
        <p:nvSpPr>
          <p:cNvPr id="47139" name="WordArt 35"/>
          <p:cNvSpPr>
            <a:spLocks noChangeArrowheads="1" noChangeShapeType="1" noTextEdit="1"/>
          </p:cNvSpPr>
          <p:nvPr/>
        </p:nvSpPr>
        <p:spPr bwMode="auto">
          <a:xfrm>
            <a:off x="3059113" y="44370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75" y="-428625"/>
            <a:ext cx="9858375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2285992"/>
            <a:ext cx="8858280" cy="175432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Помогите – мало влаги!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0"/>
            <a:ext cx="9858376" cy="764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8946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Торговый ряд </a:t>
            </a:r>
            <a:r>
              <a:rPr lang="ru-RU" sz="4400" dirty="0" smtClean="0">
                <a:effectLst>
                  <a:glow rad="101600">
                    <a:srgbClr val="FF00FF">
                      <a:alpha val="60000"/>
                    </a:srgbClr>
                  </a:glow>
                </a:effectLst>
              </a:rPr>
              <a:t>«Растительный ералаш»</a:t>
            </a:r>
            <a:r>
              <a:rPr lang="ru-RU" sz="1800" dirty="0" smtClean="0">
                <a:effectLst>
                  <a:glow rad="101600">
                    <a:srgbClr val="FF00FF">
                      <a:alpha val="60000"/>
                    </a:srgbClr>
                  </a:glow>
                </a:effectLst>
              </a:rPr>
              <a:t/>
            </a:r>
            <a:br>
              <a:rPr lang="ru-RU" sz="1800" dirty="0" smtClean="0">
                <a:effectLst>
                  <a:glow rad="101600">
                    <a:srgbClr val="FF00FF">
                      <a:alpha val="60000"/>
                    </a:srgbClr>
                  </a:glow>
                </a:effectLst>
              </a:rPr>
            </a:br>
            <a:r>
              <a:rPr lang="ru-RU" sz="2000" i="1" dirty="0" smtClean="0"/>
              <a:t>проверяется способность думать в нестандартной ситуации.</a:t>
            </a:r>
            <a:br>
              <a:rPr lang="ru-RU" sz="2000" i="1" dirty="0" smtClean="0"/>
            </a:br>
            <a:r>
              <a:rPr lang="ru-RU" sz="2000" i="1" dirty="0" smtClean="0"/>
              <a:t>у каких из ниже перечисленных растений наблюдаются видоизменения органов? Назовите эти видоизменения.</a:t>
            </a:r>
            <a:br>
              <a:rPr lang="ru-RU" sz="2000" i="1" dirty="0" smtClean="0"/>
            </a:br>
            <a:endParaRPr lang="ru-RU" sz="20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8813"/>
            <a:ext cx="7258050" cy="49291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1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1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1.  патиссон</a:t>
            </a:r>
            <a:br>
              <a:rPr lang="ru-RU" sz="2000" b="1" i="1" dirty="0" smtClean="0"/>
            </a:br>
            <a:r>
              <a:rPr lang="ru-RU" sz="2000" b="1" i="1" dirty="0" smtClean="0"/>
              <a:t>     </a:t>
            </a:r>
            <a:r>
              <a:rPr lang="ru-RU" sz="2000" b="1" dirty="0" smtClean="0"/>
              <a:t>горох</a:t>
            </a:r>
            <a:br>
              <a:rPr lang="ru-RU" sz="2000" b="1" dirty="0" smtClean="0"/>
            </a:br>
            <a:r>
              <a:rPr lang="ru-RU" sz="2000" b="1" dirty="0" smtClean="0"/>
              <a:t>     укроп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2. ландыш</a:t>
            </a:r>
            <a:br>
              <a:rPr lang="ru-RU" sz="2000" b="1" dirty="0" smtClean="0"/>
            </a:br>
            <a:r>
              <a:rPr lang="ru-RU" sz="2000" b="1" dirty="0" smtClean="0"/>
              <a:t>     рис</a:t>
            </a:r>
            <a:br>
              <a:rPr lang="ru-RU" sz="2000" b="1" dirty="0" smtClean="0"/>
            </a:br>
            <a:r>
              <a:rPr lang="ru-RU" sz="2000" b="1" dirty="0" smtClean="0"/>
              <a:t>     тыква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3.  морковь </a:t>
            </a:r>
            <a:br>
              <a:rPr lang="ru-RU" sz="2000" b="1" dirty="0" smtClean="0"/>
            </a:br>
            <a:r>
              <a:rPr lang="ru-RU" sz="2000" b="1" dirty="0" smtClean="0"/>
              <a:t>     огурец</a:t>
            </a:r>
            <a:br>
              <a:rPr lang="ru-RU" sz="2000" b="1" dirty="0" smtClean="0"/>
            </a:br>
            <a:r>
              <a:rPr lang="ru-RU" sz="2000" b="1" dirty="0" smtClean="0"/>
              <a:t>     пшеница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000250"/>
            <a:ext cx="4038600" cy="43545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1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1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5.  картофель</a:t>
            </a:r>
            <a:br>
              <a:rPr lang="ru-RU" sz="2000" b="1" i="1" dirty="0" smtClean="0"/>
            </a:br>
            <a:r>
              <a:rPr lang="ru-RU" sz="2000" b="1" i="1" dirty="0" smtClean="0"/>
              <a:t>      подсолнечник</a:t>
            </a:r>
            <a:br>
              <a:rPr lang="ru-RU" sz="2000" b="1" i="1" dirty="0" smtClean="0"/>
            </a:br>
            <a:r>
              <a:rPr lang="ru-RU" sz="2000" b="1" i="1" dirty="0" smtClean="0"/>
              <a:t>      перец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4.  томат</a:t>
            </a:r>
            <a:br>
              <a:rPr lang="ru-RU" sz="2000" b="1" i="1" dirty="0" smtClean="0"/>
            </a:br>
            <a:r>
              <a:rPr lang="ru-RU" sz="2000" b="1" i="1" dirty="0" smtClean="0"/>
              <a:t>     кактус</a:t>
            </a:r>
            <a:br>
              <a:rPr lang="ru-RU" sz="2000" b="1" i="1" dirty="0" smtClean="0"/>
            </a:br>
            <a:r>
              <a:rPr lang="ru-RU" sz="2000" b="1" i="1" dirty="0" smtClean="0"/>
              <a:t>      овес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6.   лук</a:t>
            </a:r>
            <a:br>
              <a:rPr lang="ru-RU" sz="2000" b="1" i="1" dirty="0" smtClean="0"/>
            </a:br>
            <a:r>
              <a:rPr lang="ru-RU" sz="2000" b="1" i="1" dirty="0" smtClean="0"/>
              <a:t>      топинамбур</a:t>
            </a:r>
            <a:br>
              <a:rPr lang="ru-RU" sz="2000" b="1" i="1" dirty="0" smtClean="0"/>
            </a:br>
            <a:r>
              <a:rPr lang="ru-RU" sz="2000" b="1" i="1" dirty="0" smtClean="0"/>
              <a:t>      ячмень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 </a:t>
            </a:r>
            <a:endParaRPr lang="ru-RU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76288" y="-776288"/>
            <a:ext cx="11072813" cy="1107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85813" y="-928688"/>
            <a:ext cx="10644188" cy="878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571500"/>
            <a:ext cx="9858376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Аукцион «Что в черном ящике?»</a:t>
            </a:r>
            <a:endParaRPr lang="ru-RU" b="1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Командам задаются вопросы поочередно, по 4 подсказки.</a:t>
            </a:r>
          </a:p>
          <a:p>
            <a:pPr eaLnBrk="1" hangingPunct="1"/>
            <a:r>
              <a:rPr lang="ru-RU" sz="3200" b="1" smtClean="0"/>
              <a:t>С 1-ой попытки – 4 ф. со 2-ой – 3 ф. с 3-ей – 2 ф. с 4-ой – 1 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0"/>
            <a:ext cx="9858376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71472" y="274615"/>
            <a:ext cx="8239182" cy="5715040"/>
          </a:xfrm>
          <a:prstGeom prst="rect">
            <a:avLst/>
          </a:prstGeom>
          <a:solidFill>
            <a:schemeClr val="lt1"/>
          </a:solidFill>
          <a:ln w="76200">
            <a:solidFill>
              <a:srgbClr val="2212EE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Слово</a:t>
            </a:r>
            <a:r>
              <a:rPr lang="ru-RU" sz="4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>
                <a:ln w="7620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ЯРМАРКА» </a:t>
            </a:r>
            <a:r>
              <a:rPr lang="ru-RU" sz="44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означает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«… большой торг, обычно с увеселениями, развлечениями, устраиваемый регулярно, в одном месте и в одно и тоже время»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25" y="-714375"/>
            <a:ext cx="9858375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Аукцион «ЗАГАДОК»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4322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Письмо , присланное знаменитым выдумщиком бароном Мюнхгаузеном, - «Советы огородникам»</a:t>
            </a:r>
            <a:endParaRPr lang="ru-RU" b="1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143250" y="4786313"/>
            <a:ext cx="142875" cy="10001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86125" y="4857750"/>
            <a:ext cx="46038" cy="928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000375" y="4857750"/>
            <a:ext cx="142875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79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4"/>
          <p:cNvSpPr>
            <a:spLocks noChangeArrowheads="1"/>
          </p:cNvSpPr>
          <p:nvPr/>
        </p:nvSpPr>
        <p:spPr bwMode="auto">
          <a:xfrm rot="-1354230">
            <a:off x="930275" y="438150"/>
            <a:ext cx="7085013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Constantia" pitchFamily="18" charset="0"/>
            </a:endParaRPr>
          </a:p>
          <a:p>
            <a:r>
              <a:rPr lang="ru-RU" sz="2400">
                <a:latin typeface="Constantia" pitchFamily="18" charset="0"/>
              </a:rPr>
              <a:t>1. В яркий солнечный день обильно опрыскивайте листья растений – это их освежает!</a:t>
            </a:r>
          </a:p>
          <a:p>
            <a:r>
              <a:rPr lang="ru-RU" sz="2400">
                <a:latin typeface="Constantia" pitchFamily="18" charset="0"/>
              </a:rPr>
              <a:t> 2. Никогда не рыхлите почву – это способствует повреждению корней!</a:t>
            </a:r>
          </a:p>
          <a:p>
            <a:r>
              <a:rPr lang="ru-RU" sz="2400">
                <a:latin typeface="Constantia" pitchFamily="18" charset="0"/>
              </a:rPr>
              <a:t> </a:t>
            </a:r>
          </a:p>
          <a:p>
            <a:r>
              <a:rPr lang="ru-RU" sz="2400">
                <a:latin typeface="Constantia" pitchFamily="18" charset="0"/>
              </a:rPr>
              <a:t>3.Для закалки рассады особенно полезно использовать холодную воду!</a:t>
            </a:r>
          </a:p>
          <a:p>
            <a:r>
              <a:rPr lang="ru-RU" sz="2400">
                <a:latin typeface="Constantia" pitchFamily="18" charset="0"/>
              </a:rPr>
              <a:t>4.Уничтожайте дождевых червей, обитающих в почве - они подгрызают корни растений!</a:t>
            </a:r>
          </a:p>
          <a:p>
            <a:r>
              <a:rPr lang="ru-RU" sz="2400">
                <a:latin typeface="Constantia" pitchFamily="18" charset="0"/>
              </a:rPr>
              <a:t>Соблюдайте советы барона Мюнхгаузена, и вас ждет богатый урожай овощей и фруктов!</a:t>
            </a:r>
          </a:p>
          <a:p>
            <a:endParaRPr lang="ru-RU" sz="2400">
              <a:latin typeface="Constantia" pitchFamily="18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464344" y="464344"/>
            <a:ext cx="1000125" cy="9286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Вертикальный свиток 9"/>
          <p:cNvSpPr/>
          <p:nvPr/>
        </p:nvSpPr>
        <p:spPr>
          <a:xfrm>
            <a:off x="1071563" y="1714500"/>
            <a:ext cx="46037" cy="460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Вертикальный свиток 11"/>
          <p:cNvSpPr/>
          <p:nvPr/>
        </p:nvSpPr>
        <p:spPr>
          <a:xfrm rot="20728193">
            <a:off x="-973138" y="-531813"/>
            <a:ext cx="11687176" cy="8621713"/>
          </a:xfrm>
          <a:prstGeom prst="verticalScroll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00"/>
                </a:solidFill>
              </a:rPr>
              <a:t>1</a:t>
            </a:r>
            <a:r>
              <a:rPr lang="ru-RU" sz="2800" b="1" i="1" dirty="0">
                <a:solidFill>
                  <a:srgbClr val="FFFF00"/>
                </a:solidFill>
              </a:rPr>
              <a:t> В яркий солнечный день обильно опрыскивайте листья растений – это их освежает!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 2. Никогда не рыхлите почву – это способствует повреждению корней!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3.Для закалки рассады особенно полезно использовать холодную воду!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4.Уничтожайте дождевых червей, обитающих в почве - они подгрызают корни растений!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Соблюдайте советы барона Мюнхгаузена, и вас ждет богатый урожай овощей и фруктов!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6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850"/>
                            </p:stCondLst>
                            <p:childTnLst>
                              <p:par>
                                <p:cTn id="50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350"/>
                            </p:stCondLst>
                            <p:childTnLst>
                              <p:par>
                                <p:cTn id="56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350"/>
                            </p:stCondLst>
                            <p:childTnLst>
                              <p:par>
                                <p:cTn id="68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Хождение по лабиринту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 marL="1463040" lvl="4" indent="-21031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FF00FF"/>
              </a:solidFill>
            </a:endParaRPr>
          </a:p>
        </p:txBody>
      </p:sp>
      <p:pic>
        <p:nvPicPr>
          <p:cNvPr id="3686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Хождение по лабиринту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FF00FF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FF00FF"/>
                </a:solidFill>
              </a:rPr>
              <a:t>1      </a:t>
            </a:r>
            <a:r>
              <a:rPr lang="en-US" sz="4000" b="1" dirty="0" smtClean="0">
                <a:solidFill>
                  <a:srgbClr val="FF00FF"/>
                </a:solidFill>
              </a:rPr>
              <a:t>4</a:t>
            </a:r>
            <a:r>
              <a:rPr lang="ru-RU" sz="4000" b="1" dirty="0" smtClean="0">
                <a:solidFill>
                  <a:srgbClr val="FF00FF"/>
                </a:solidFill>
              </a:rPr>
              <a:t>       5      7      8     </a:t>
            </a:r>
            <a:r>
              <a:rPr lang="en-US" sz="4000" b="1" dirty="0" smtClean="0">
                <a:solidFill>
                  <a:srgbClr val="FF00FF"/>
                </a:solidFill>
              </a:rPr>
              <a:t>9</a:t>
            </a:r>
            <a:endParaRPr lang="ru-RU" sz="4000" b="1" dirty="0" smtClean="0">
              <a:solidFill>
                <a:srgbClr val="FF00FF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FF00FF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FF00FF"/>
              </a:solidFill>
            </a:endParaRPr>
          </a:p>
          <a:p>
            <a:pPr marL="1463040" lvl="4" indent="-21031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FF00FF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43000" y="29289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43125" y="29289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71938" y="29289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2063" y="2857500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14688" y="29289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7896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3413" y="2952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             Игровой момент   </a:t>
            </a:r>
            <a:br>
              <a:rPr lang="ru-RU" b="1" smtClean="0"/>
            </a:br>
            <a:r>
              <a:rPr lang="ru-RU" b="1" smtClean="0"/>
              <a:t>             «Перевертыши»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1935163"/>
            <a:ext cx="7000875" cy="4922837"/>
          </a:xfrm>
        </p:spPr>
        <p:txBody>
          <a:bodyPr/>
          <a:lstStyle/>
          <a:p>
            <a:pPr eaLnBrk="1" hangingPunct="1"/>
            <a:r>
              <a:rPr lang="ru-RU" b="1" smtClean="0"/>
              <a:t>                </a:t>
            </a:r>
            <a:r>
              <a:rPr lang="ru-RU" sz="3000" b="1" smtClean="0"/>
              <a:t>Ло-ня-яб </a:t>
            </a:r>
            <a:r>
              <a:rPr lang="ru-RU" b="1" smtClean="0"/>
              <a:t>               </a:t>
            </a:r>
            <a:endParaRPr lang="en-US" b="1" smtClean="0"/>
          </a:p>
          <a:p>
            <a:pPr eaLnBrk="1" hangingPunct="1"/>
            <a:r>
              <a:rPr lang="ru-RU" sz="3000" b="1" smtClean="0"/>
              <a:t>              Ха-му-че-ре</a:t>
            </a:r>
          </a:p>
          <a:p>
            <a:pPr eaLnBrk="1" hangingPunct="1"/>
            <a:r>
              <a:rPr lang="ru-RU" sz="3000" b="1" smtClean="0"/>
              <a:t>              Би-ря-на</a:t>
            </a:r>
          </a:p>
          <a:p>
            <a:pPr eaLnBrk="1" hangingPunct="1"/>
            <a:r>
              <a:rPr lang="ru-RU" sz="3000" b="1" smtClean="0"/>
              <a:t>              За-бе-ре</a:t>
            </a:r>
            <a:endParaRPr lang="ru-RU" sz="3000" smtClean="0"/>
          </a:p>
          <a:p>
            <a:pPr eaLnBrk="1" hangingPunct="1"/>
            <a:r>
              <a:rPr lang="ru-RU" sz="3000" b="1" smtClean="0"/>
              <a:t>              Па-ли</a:t>
            </a:r>
          </a:p>
          <a:p>
            <a:pPr eaLnBrk="1" hangingPunct="1"/>
            <a:r>
              <a:rPr lang="ru-RU" sz="3000" b="1" smtClean="0"/>
              <a:t>               Хта-пи</a:t>
            </a:r>
          </a:p>
          <a:p>
            <a:pPr eaLnBrk="1" hangingPunct="1"/>
            <a:r>
              <a:rPr lang="ru-RU" sz="3000" b="1" smtClean="0"/>
              <a:t>              На-ка-ли</a:t>
            </a:r>
          </a:p>
          <a:p>
            <a:pPr eaLnBrk="1" hangingPunct="1"/>
            <a:r>
              <a:rPr lang="ru-RU" sz="3000" b="1" smtClean="0"/>
              <a:t>              Ни-лис-ца-твен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5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5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00"/>
                            </p:stCondLst>
                            <p:childTnLst>
                              <p:par>
                                <p:cTn id="4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0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450"/>
                            </p:stCondLst>
                            <p:childTnLst>
                              <p:par>
                                <p:cTn id="5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858280" cy="5072098"/>
          </a:xfr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500" b="1" dirty="0" smtClean="0"/>
              <a:t> </a:t>
            </a:r>
            <a:r>
              <a:rPr lang="ru-RU" sz="6500" b="1" dirty="0" smtClean="0"/>
              <a:t>« Все, что вы говорите, </a:t>
            </a:r>
            <a:r>
              <a:rPr lang="en-US" sz="6500" b="1" dirty="0" smtClean="0"/>
              <a:t>   </a:t>
            </a:r>
            <a:br>
              <a:rPr lang="en-US" sz="6500" b="1" dirty="0" smtClean="0"/>
            </a:br>
            <a:r>
              <a:rPr lang="en-US" sz="6500" b="1" dirty="0" smtClean="0"/>
              <a:t> </a:t>
            </a:r>
            <a:r>
              <a:rPr lang="ru-RU" sz="6500" b="1" dirty="0" smtClean="0"/>
              <a:t>любое ваше </a:t>
            </a:r>
            <a:r>
              <a:rPr lang="en-US" sz="6500" b="1" dirty="0" smtClean="0"/>
              <a:t>  </a:t>
            </a:r>
            <a:br>
              <a:rPr lang="en-US" sz="6500" b="1" dirty="0" smtClean="0"/>
            </a:br>
            <a:r>
              <a:rPr lang="en-US" sz="6500" b="1" dirty="0" smtClean="0"/>
              <a:t> </a:t>
            </a:r>
            <a:r>
              <a:rPr lang="ru-RU" sz="6500" b="1" dirty="0" smtClean="0"/>
              <a:t>предположение – это </a:t>
            </a:r>
            <a:r>
              <a:rPr lang="en-US" sz="6500" b="1" dirty="0" smtClean="0"/>
              <a:t> </a:t>
            </a:r>
            <a:br>
              <a:rPr lang="en-US" sz="6500" b="1" dirty="0" smtClean="0"/>
            </a:br>
            <a:r>
              <a:rPr lang="en-US" sz="6500" b="1" dirty="0" smtClean="0"/>
              <a:t> </a:t>
            </a:r>
            <a:r>
              <a:rPr lang="ru-RU" sz="6500" b="1" dirty="0" smtClean="0"/>
              <a:t>этап познания, поэтому </a:t>
            </a:r>
            <a:r>
              <a:rPr lang="en-US" sz="6500" b="1" dirty="0" smtClean="0"/>
              <a:t>  </a:t>
            </a:r>
            <a:br>
              <a:rPr lang="en-US" sz="6500" b="1" dirty="0" smtClean="0"/>
            </a:br>
            <a:r>
              <a:rPr lang="en-US" sz="6500" b="1" dirty="0" smtClean="0"/>
              <a:t> </a:t>
            </a:r>
            <a:r>
              <a:rPr lang="ru-RU" sz="6500" b="1" dirty="0" smtClean="0"/>
              <a:t>оно правомерно».</a:t>
            </a:r>
            <a:endParaRPr lang="ru-RU" sz="6500" b="1" dirty="0"/>
          </a:p>
        </p:txBody>
      </p:sp>
      <p:pic>
        <p:nvPicPr>
          <p:cNvPr id="15362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214313"/>
            <a:ext cx="985837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2212EE"/>
                </a:solidFill>
              </a:rPr>
              <a:t>  Торговый ряд «Сюрприз»</a:t>
            </a:r>
            <a:endParaRPr lang="ru-RU" b="1" dirty="0">
              <a:solidFill>
                <a:srgbClr val="2212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solidFill>
                <a:srgbClr val="2212EE"/>
              </a:solidFill>
            </a:endParaRPr>
          </a:p>
          <a:p>
            <a:pPr marL="1921510" lvl="6" indent="-274320">
              <a:buClr>
                <a:schemeClr val="accent3"/>
              </a:buClr>
              <a:defRPr/>
            </a:pPr>
            <a:r>
              <a:rPr lang="ru-RU" sz="4400" b="1" dirty="0" smtClean="0">
                <a:solidFill>
                  <a:srgbClr val="FF00FF"/>
                </a:solidFill>
              </a:rPr>
              <a:t>Приз зрительских симпатий!</a:t>
            </a:r>
          </a:p>
        </p:txBody>
      </p:sp>
      <p:pic>
        <p:nvPicPr>
          <p:cNvPr id="41989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0"/>
            <a:ext cx="98583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2214554"/>
            <a:ext cx="8215338" cy="1938992"/>
          </a:xfrm>
          <a:prstGeom prst="rect">
            <a:avLst/>
          </a:prstGeom>
          <a:solidFill>
            <a:srgbClr val="FFFF00"/>
          </a:solidFill>
          <a:ln w="76200"/>
          <a:effectLst>
            <a:softEdge rad="635000"/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0" b="1" dirty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Спасибо!!!</a:t>
            </a:r>
          </a:p>
        </p:txBody>
      </p:sp>
      <p:pic>
        <p:nvPicPr>
          <p:cNvPr id="7" name="Рисунок 6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714375"/>
            <a:ext cx="9858376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5813" y="142875"/>
            <a:ext cx="10644188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214313"/>
            <a:ext cx="985837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43914" cy="1571636"/>
          </a:xfrm>
          <a:solidFill>
            <a:srgbClr val="FFFF00"/>
          </a:solidFill>
          <a:ln w="76200">
            <a:solidFill>
              <a:srgbClr val="FF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     Торговый ряд 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      « АУКЦИОН»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88" y="3857625"/>
            <a:ext cx="71437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2214563"/>
            <a:ext cx="8286750" cy="4643437"/>
          </a:xfrm>
          <a:prstGeom prst="rect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  «коллективного» ответа.</a:t>
            </a:r>
            <a:endParaRPr lang="en-US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1.Определение данного вегетативного 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2.Его функции ( значение).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3.Особенности строения.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4.Видоизменения                                                     ( в связи с чем происходят?).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76200">
            <a:solidFill>
              <a:srgbClr val="3333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Торговый ряд </a:t>
            </a:r>
            <a:r>
              <a:rPr lang="ru-RU" sz="4000" b="1" dirty="0" smtClean="0">
                <a:solidFill>
                  <a:srgbClr val="FF0000"/>
                </a:solidFill>
              </a:rPr>
              <a:t>«Светофор»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2000250"/>
            <a:ext cx="7429500" cy="4500563"/>
          </a:xfrm>
          <a:prstGeom prst="rect">
            <a:avLst/>
          </a:prstGeom>
          <a:ln w="57150">
            <a:solidFill>
              <a:srgbClr val="2212E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2212EE"/>
                </a:solidFill>
              </a:rPr>
              <a:t>Проверяется степень осмысленности знаний и способность в них ориентироваться.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9213850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76200">
            <a:solidFill>
              <a:srgbClr val="3333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Торговый ряд </a:t>
            </a:r>
            <a:r>
              <a:rPr lang="ru-RU" sz="4000" b="1" dirty="0" smtClean="0">
                <a:solidFill>
                  <a:srgbClr val="FF0000"/>
                </a:solidFill>
              </a:rPr>
              <a:t>«Светофор»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000240"/>
            <a:ext cx="7429552" cy="4500594"/>
          </a:xfrm>
          <a:prstGeom prst="rect">
            <a:avLst/>
          </a:prstGeom>
          <a:ln w="57150">
            <a:solidFill>
              <a:srgbClr val="2212E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2212EE"/>
                </a:solidFill>
              </a:rPr>
              <a:t>Проверяется степень осмысленности знаний и способность в них ориентироваться.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13" y="-1357313"/>
            <a:ext cx="9858376" cy="87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FF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              </a:t>
            </a:r>
            <a:r>
              <a:rPr lang="ru-RU" sz="4000" b="1" u="sng" dirty="0"/>
              <a:t>1) Каковы причины         </a:t>
            </a:r>
            <a:br>
              <a:rPr lang="ru-RU" sz="4000" b="1" u="sng" dirty="0"/>
            </a:br>
            <a:r>
              <a:rPr lang="ru-RU" sz="4000" b="1" dirty="0"/>
              <a:t>            </a:t>
            </a:r>
            <a:r>
              <a:rPr lang="ru-RU" sz="4000" b="1" u="sng" dirty="0"/>
              <a:t>передвижения воды в </a:t>
            </a:r>
            <a:br>
              <a:rPr lang="ru-RU" sz="4000" b="1" u="sng" dirty="0"/>
            </a:br>
            <a:r>
              <a:rPr lang="ru-RU" sz="4000" b="1" dirty="0"/>
              <a:t>                 </a:t>
            </a:r>
            <a:r>
              <a:rPr lang="ru-RU" sz="4000" b="1" u="sng" dirty="0"/>
              <a:t>растениях?</a:t>
            </a:r>
            <a:r>
              <a:rPr lang="ru-RU" sz="4000" dirty="0">
                <a:solidFill>
                  <a:srgbClr val="7030A0"/>
                </a:solidFill>
              </a:rPr>
              <a:t/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    </a:t>
            </a:r>
          </a:p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</a:rPr>
              <a:t>    </a:t>
            </a:r>
            <a:r>
              <a:rPr lang="ru-RU" sz="4000" b="1" u="sng" dirty="0">
                <a:solidFill>
                  <a:srgbClr val="FF0000"/>
                </a:solidFill>
              </a:rPr>
              <a:t>Красный</a:t>
            </a:r>
            <a:r>
              <a:rPr lang="ru-RU" sz="4000" b="1" u="sng" dirty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движение в клетках  </a:t>
            </a:r>
          </a:p>
          <a:p>
            <a:pPr>
              <a:defRPr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цитоплазмы.</a:t>
            </a:r>
            <a:r>
              <a:rPr lang="ru-RU" sz="4000" dirty="0">
                <a:solidFill>
                  <a:srgbClr val="7030A0"/>
                </a:solidFill>
              </a:rPr>
              <a:t/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ln>
                  <a:solidFill>
                    <a:srgbClr val="FFC000"/>
                  </a:solidFill>
                </a:ln>
                <a:solidFill>
                  <a:srgbClr val="7030A0"/>
                </a:solidFill>
              </a:rPr>
              <a:t>    </a:t>
            </a:r>
            <a:r>
              <a:rPr lang="ru-RU" sz="4000" b="1" u="sng" dirty="0">
                <a:ln>
                  <a:solidFill>
                    <a:srgbClr val="FFC000"/>
                  </a:solidFill>
                </a:ln>
                <a:solidFill>
                  <a:srgbClr val="F1F616"/>
                </a:solidFill>
              </a:rPr>
              <a:t>Желтый</a:t>
            </a:r>
            <a:r>
              <a:rPr lang="ru-RU" sz="4000" dirty="0">
                <a:ln>
                  <a:solidFill>
                    <a:srgbClr val="FFC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корневое давление и  </a:t>
            </a:r>
          </a:p>
          <a:p>
            <a:pPr>
              <a:defRPr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транспирация  воды листьями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4000" dirty="0">
                <a:solidFill>
                  <a:srgbClr val="7030A0"/>
                </a:solidFill>
              </a:rPr>
              <a:t/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    </a:t>
            </a:r>
            <a:r>
              <a:rPr lang="ru-RU" sz="4000" b="1" u="sng" dirty="0">
                <a:ln>
                  <a:solidFill>
                    <a:srgbClr val="00B050"/>
                  </a:solidFill>
                </a:ln>
                <a:solidFill>
                  <a:srgbClr val="218748"/>
                </a:solidFill>
              </a:rPr>
              <a:t>Зеленый</a:t>
            </a:r>
            <a:r>
              <a:rPr lang="ru-RU" sz="4000" u="sng" dirty="0">
                <a:ln>
                  <a:solidFill>
                    <a:srgbClr val="00B050"/>
                  </a:solidFill>
                </a:ln>
                <a:solidFill>
                  <a:srgbClr val="218748"/>
                </a:solidFill>
              </a:rPr>
              <a:t>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 изменение  </a:t>
            </a:r>
          </a:p>
          <a:p>
            <a:pPr>
              <a:defRPr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влажности воздуха.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13" y="-642938"/>
            <a:ext cx="9858376" cy="800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00FF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3600" b="1" u="sng" dirty="0">
                <a:solidFill>
                  <a:srgbClr val="002060"/>
                </a:solidFill>
              </a:rPr>
              <a:t>2. Какие особенности     </a:t>
            </a:r>
            <a:br>
              <a:rPr lang="ru-RU" sz="3600" b="1" u="sng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    </a:t>
            </a:r>
            <a:r>
              <a:rPr lang="ru-RU" sz="3600" b="1" u="sng" dirty="0">
                <a:solidFill>
                  <a:srgbClr val="002060"/>
                </a:solidFill>
              </a:rPr>
              <a:t>строения листа  </a:t>
            </a:r>
            <a:br>
              <a:rPr lang="ru-RU" sz="3600" b="1" u="sng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    </a:t>
            </a:r>
            <a:r>
              <a:rPr lang="ru-RU" sz="3600" b="1" u="sng" dirty="0">
                <a:solidFill>
                  <a:srgbClr val="002060"/>
                </a:solidFill>
              </a:rPr>
              <a:t>обеспечивают снабжение </a:t>
            </a:r>
            <a:br>
              <a:rPr lang="ru-RU" sz="3600" b="1" u="sng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    </a:t>
            </a:r>
            <a:r>
              <a:rPr lang="ru-RU" sz="3600" b="1" u="sng" dirty="0">
                <a:solidFill>
                  <a:srgbClr val="002060"/>
                </a:solidFill>
              </a:rPr>
              <a:t>его кислородом для  </a:t>
            </a:r>
            <a:br>
              <a:rPr lang="ru-RU" sz="3600" b="1" u="sng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    </a:t>
            </a:r>
            <a:r>
              <a:rPr lang="ru-RU" sz="3600" b="1" u="sng" dirty="0">
                <a:solidFill>
                  <a:srgbClr val="002060"/>
                </a:solidFill>
              </a:rPr>
              <a:t>дыхания?</a:t>
            </a:r>
            <a:r>
              <a:rPr lang="ru-RU" sz="3600" u="sng" dirty="0">
                <a:solidFill>
                  <a:srgbClr val="002060"/>
                </a:solidFill>
              </a:rPr>
              <a:t/>
            </a:r>
            <a:br>
              <a:rPr lang="ru-RU" sz="3600" u="sng" dirty="0">
                <a:solidFill>
                  <a:srgbClr val="002060"/>
                </a:solidFill>
              </a:rPr>
            </a:br>
            <a:r>
              <a:rPr lang="ru-RU" sz="3600" u="sng" dirty="0">
                <a:solidFill>
                  <a:srgbClr val="002060"/>
                </a:solidFill>
              </a:rPr>
              <a:t>  </a:t>
            </a:r>
            <a:br>
              <a:rPr lang="ru-RU" sz="3600" u="sng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 </a:t>
            </a:r>
            <a:r>
              <a:rPr lang="ru-RU" sz="3600" b="1" u="sng" dirty="0">
                <a:solidFill>
                  <a:srgbClr val="FF0000"/>
                </a:solidFill>
              </a:rPr>
              <a:t>Красный</a:t>
            </a:r>
            <a:r>
              <a:rPr lang="ru-RU" sz="3600" b="1" u="sng" dirty="0"/>
              <a:t> </a:t>
            </a:r>
            <a:r>
              <a:rPr lang="ru-RU" sz="3600" b="1" dirty="0"/>
              <a:t>– </a:t>
            </a:r>
            <a:r>
              <a:rPr lang="ru-RU" sz="3600" b="1" i="1" dirty="0"/>
              <a:t>наличие устьиц и  </a:t>
            </a:r>
          </a:p>
          <a:p>
            <a:pPr>
              <a:defRPr/>
            </a:pPr>
            <a:r>
              <a:rPr lang="ru-RU" sz="3600" b="1" i="1" dirty="0"/>
              <a:t>                     межклетников.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  </a:t>
            </a:r>
            <a:r>
              <a:rPr lang="ru-RU" sz="3600" b="1" u="sng" dirty="0">
                <a:solidFill>
                  <a:srgbClr val="FFFF00"/>
                </a:solidFill>
              </a:rPr>
              <a:t>Желтый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/>
              <a:t>– </a:t>
            </a:r>
            <a:r>
              <a:rPr lang="ru-RU" sz="3600" b="1" i="1" dirty="0"/>
              <a:t>прозрачность клеток </a:t>
            </a:r>
          </a:p>
          <a:p>
            <a:pPr>
              <a:defRPr/>
            </a:pPr>
            <a:r>
              <a:rPr lang="ru-RU" sz="3600" b="1" i="1" dirty="0"/>
              <a:t>                     кожицы.</a:t>
            </a: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b="1" i="1" dirty="0"/>
              <a:t>   </a:t>
            </a:r>
            <a:r>
              <a:rPr lang="ru-RU" sz="3600" b="1" u="sng" dirty="0">
                <a:solidFill>
                  <a:srgbClr val="00B050"/>
                </a:solidFill>
              </a:rPr>
              <a:t>Зеленый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dirty="0"/>
              <a:t>– </a:t>
            </a:r>
            <a:r>
              <a:rPr lang="ru-RU" sz="3600" b="1" i="1" dirty="0"/>
              <a:t>наличие хлоропластов с  </a:t>
            </a:r>
            <a:br>
              <a:rPr lang="ru-RU" sz="3600" b="1" i="1" dirty="0"/>
            </a:br>
            <a:r>
              <a:rPr lang="ru-RU" sz="3600" b="1" i="1" dirty="0"/>
              <a:t>                     хлорофиллом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9212" y="-132398"/>
            <a:ext cx="9143999" cy="653796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FF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b="1" u="sng" dirty="0" smtClean="0">
                <a:solidFill>
                  <a:schemeClr val="tx1"/>
                </a:solidFill>
              </a:rPr>
              <a:t>3. Как узнать о возрасте дерева?</a:t>
            </a:r>
            <a:r>
              <a:rPr lang="ru-RU" u="sng" dirty="0" smtClean="0">
                <a:solidFill>
                  <a:schemeClr val="tx1"/>
                </a:solidFill>
              </a:rPr>
              <a:t/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</a:t>
            </a:r>
            <a:r>
              <a:rPr lang="ru-RU" b="1" u="sng" dirty="0" smtClean="0">
                <a:solidFill>
                  <a:srgbClr val="FF0000"/>
                </a:solidFill>
              </a:rPr>
              <a:t>Красный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толщине коры.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1" u="sng" dirty="0" smtClean="0">
                <a:solidFill>
                  <a:srgbClr val="FFFF00"/>
                </a:solidFill>
              </a:rPr>
              <a:t>Желтый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толщине сердцевины.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1" u="sng" dirty="0" smtClean="0">
                <a:solidFill>
                  <a:srgbClr val="00B050"/>
                </a:solidFill>
              </a:rPr>
              <a:t>Зеленый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количеству годичных 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колец  древесины.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481" name="Рисунок 3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75" y="-642938"/>
            <a:ext cx="10144125" cy="800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2" descr="21ecba1fb62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775" y="-963613"/>
            <a:ext cx="10144125" cy="800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1086</TotalTime>
  <Words>395</Words>
  <Application>Microsoft Office PowerPoint</Application>
  <PresentationFormat>Экран (4:3)</PresentationFormat>
  <Paragraphs>127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   Вегетативные органы  растений</vt:lpstr>
      <vt:lpstr>Слайд 2</vt:lpstr>
      <vt:lpstr> « Все, что вы говорите,      любое ваше     предположение – это    этап познания, поэтому     оно правомерно».</vt:lpstr>
      <vt:lpstr>     Торговый ряд        « АУКЦИОН»</vt:lpstr>
      <vt:lpstr>Торговый ряд «Светофор»</vt:lpstr>
      <vt:lpstr>Торговый ряд «Светофор»</vt:lpstr>
      <vt:lpstr>Слайд 7</vt:lpstr>
      <vt:lpstr>Слайд 8</vt:lpstr>
      <vt:lpstr>  3. Как узнать о возрасте дерева?      Красный – по толщине коры.     Желтый - по толщине сердцевины.      Зеленый – по количеству годичных                                колец  древесины.</vt:lpstr>
      <vt:lpstr>4. Листья кактуса видоизменены в колючки. Какое это имеет значение?   Красный – способствует поглощению воды из воздуха.      Желтый – обеспечивает надежный запас органических веществ. Зеленый  -  уменьшает испарение воды, защищает от поедания животными.</vt:lpstr>
      <vt:lpstr>5. Клетки кожицы листа прозрачны. Какое это имеет значение?      Красный – обеспечивает проникновение света к хлоропластам.     Желтый -  обеспечивает проникновение кислорода внутрь листа. Зеленый – обеспечивает охлаждение листовой пластинки </vt:lpstr>
      <vt:lpstr>Слайд 12</vt:lpstr>
      <vt:lpstr>            Торговый ряд «Эврика»       умение  применять знания на практике.       Обратите внимание на плакат. На нем         изображен тюльпан, набирающий рукой-       листом номер на телефонном диске –                 «Тревожный звонок».     Каждой цифре соответствует определенная         буква      Наберите  на телефонном диске указанные ниже        цифры,         и вы узнаете просьбу растения.     2, 4, 5, 4, 7, 10, 3, 1 – 5, 6, 9, 4, 8, 9, 6, 7, 10!   </vt:lpstr>
      <vt:lpstr>Слайд 14</vt:lpstr>
      <vt:lpstr>Слайд 15</vt:lpstr>
      <vt:lpstr>Слайд 16</vt:lpstr>
      <vt:lpstr> Торговый ряд «Растительный ералаш» проверяется способность думать в нестандартной ситуации. у каких из ниже перечисленных растений наблюдаются видоизменения органов? Назовите эти видоизменения. </vt:lpstr>
      <vt:lpstr>Слайд 18</vt:lpstr>
      <vt:lpstr>Аукцион «Что в черном ящике?»</vt:lpstr>
      <vt:lpstr>Слайд 20</vt:lpstr>
      <vt:lpstr>Аукцион «ЗАГАДОК»  </vt:lpstr>
      <vt:lpstr>Слайд 22</vt:lpstr>
      <vt:lpstr>    Письмо , присланное знаменитым выдумщиком бароном Мюнхгаузеном, - «Советы огородникам»</vt:lpstr>
      <vt:lpstr>Слайд 24</vt:lpstr>
      <vt:lpstr>Слайд 25</vt:lpstr>
      <vt:lpstr>Хождение по лабиринту</vt:lpstr>
      <vt:lpstr>Хождение по лабиринту</vt:lpstr>
      <vt:lpstr>Слайд 28</vt:lpstr>
      <vt:lpstr>             Игровой момент                 «Перевертыши»</vt:lpstr>
      <vt:lpstr>Слайд 30</vt:lpstr>
      <vt:lpstr>  Торговый ряд «Сюрприз»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Вегетативные органы растений</dc:title>
  <cp:lastModifiedBy>ольга</cp:lastModifiedBy>
  <cp:revision>112</cp:revision>
  <dcterms:modified xsi:type="dcterms:W3CDTF">2013-12-02T20:25:00Z</dcterms:modified>
</cp:coreProperties>
</file>