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1439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tx2">
                    <a:lumMod val="25000"/>
                  </a:schemeClr>
                </a:solidFill>
              </a:rPr>
              <a:t>Урок </a:t>
            </a:r>
          </a:p>
          <a:p>
            <a:r>
              <a:rPr lang="ru-RU" sz="4400" b="1" i="1" dirty="0" smtClean="0">
                <a:solidFill>
                  <a:schemeClr val="tx2">
                    <a:lumMod val="25000"/>
                  </a:schemeClr>
                </a:solidFill>
              </a:rPr>
              <a:t>«Формы размножения организмов»</a:t>
            </a:r>
            <a:endParaRPr lang="ru-RU" sz="44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3" name="Рисунок 2" descr="764917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714488"/>
            <a:ext cx="3810026" cy="285752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4" name="Рисунок 3" descr="3948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57430"/>
            <a:ext cx="4348400" cy="300039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4143372" y="4786322"/>
            <a:ext cx="4447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Подготовила учитель биологии</a:t>
            </a:r>
          </a:p>
          <a:p>
            <a:r>
              <a:rPr lang="ru-RU" b="1" i="1" dirty="0" err="1" smtClean="0">
                <a:solidFill>
                  <a:schemeClr val="tx2">
                    <a:lumMod val="25000"/>
                  </a:schemeClr>
                </a:solidFill>
              </a:rPr>
              <a:t>школы-лицей</a:t>
            </a:r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 №8 </a:t>
            </a:r>
          </a:p>
          <a:p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с классами</a:t>
            </a:r>
          </a:p>
          <a:p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для одарённых детей</a:t>
            </a:r>
          </a:p>
          <a:p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города Павлодара </a:t>
            </a:r>
          </a:p>
          <a:p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Синицына Ирина Юрьевна</a:t>
            </a:r>
            <a:endParaRPr lang="ru-RU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6" name="Рисунок 5" descr="IMG_04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5214950"/>
            <a:ext cx="1285884" cy="964413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75009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00" b="1" i="1" dirty="0" smtClean="0">
                <a:solidFill>
                  <a:schemeClr val="tx2">
                    <a:lumMod val="25000"/>
                  </a:schemeClr>
                </a:solidFill>
              </a:rPr>
              <a:t>Спасибо за внимание! </a:t>
            </a:r>
          </a:p>
          <a:p>
            <a:pPr algn="ctr"/>
            <a:r>
              <a:rPr lang="ru-RU" sz="4200" b="1" i="1" dirty="0" smtClean="0">
                <a:solidFill>
                  <a:schemeClr val="tx2">
                    <a:lumMod val="25000"/>
                  </a:schemeClr>
                </a:solidFill>
              </a:rPr>
              <a:t>Оставьте , пожалуйста, две звезды и одно пожелание!</a:t>
            </a:r>
            <a:endParaRPr lang="ru-RU" sz="42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428596" y="3643314"/>
            <a:ext cx="2643206" cy="241459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5643570" y="2857496"/>
            <a:ext cx="2714644" cy="242889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0009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chemeClr val="tx2">
                    <a:lumMod val="25000"/>
                  </a:schemeClr>
                </a:solidFill>
              </a:rPr>
              <a:t>«Это процесс, с помощью которого Жизнь умудряется обвести вокруг пальца Время».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65008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«Каждую секунду в нашем теле сотни миллионов неодушевлённых, но очень дисциплинированных маленьких балерин сходятся, расходятся, выстраиваются в ряд и разбегаются в разные стороны, словно танцоры на балу, исполняющие сложные па старинного танца. Этот древнейший на Земле танец. Танец Жизни. В таких танцах клетки тела пополняют свои ряды, и мы растём и существуем». </a:t>
            </a:r>
          </a:p>
          <a:p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        Американский биолог </a:t>
            </a:r>
            <a:r>
              <a:rPr lang="ru-RU" sz="2600" b="1" i="1" dirty="0" err="1" smtClean="0">
                <a:solidFill>
                  <a:schemeClr val="tx2">
                    <a:lumMod val="25000"/>
                  </a:schemeClr>
                </a:solidFill>
              </a:rPr>
              <a:t>Меллер</a:t>
            </a: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26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7" y="642919"/>
            <a:ext cx="62151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Цели для учителя:</a:t>
            </a:r>
          </a:p>
          <a:p>
            <a:endParaRPr lang="ru-RU" sz="2600" b="1" i="1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dirty="0" smtClean="0"/>
              <a:t> </a:t>
            </a: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расширить и систематизировать знания учащихся об основных формах и способах размножения организмов. </a:t>
            </a:r>
          </a:p>
          <a:p>
            <a:pPr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способствовать развитию навыков аргументированного выступления, логического мышления, анализа литературы, сравнения, продолжить развивать кратковременную память и навыки самостоятельной, учебной работы. </a:t>
            </a:r>
            <a:endParaRPr lang="ru-RU" sz="26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64294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Цели для ВАС:</a:t>
            </a:r>
          </a:p>
          <a:p>
            <a:endParaRPr lang="ru-RU" sz="2600" b="1" i="1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применять полученные знания на практике; </a:t>
            </a:r>
          </a:p>
          <a:p>
            <a:pPr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(выявлять пути использования знаний о размножении и индивидуальном развитии в народном хозяйстве, здравоохранении); </a:t>
            </a:r>
          </a:p>
          <a:p>
            <a:pPr>
              <a:buFont typeface="Wingdings" pitchFamily="2" charset="2"/>
              <a:buChar char="Ø"/>
            </a:pPr>
            <a:r>
              <a:rPr lang="ru-RU" sz="2600" b="1" i="1" dirty="0" smtClean="0">
                <a:solidFill>
                  <a:schemeClr val="tx2">
                    <a:lumMod val="25000"/>
                  </a:schemeClr>
                </a:solidFill>
              </a:rPr>
              <a:t>учиться экологическому воспитанию путём знакомства со значением размножения организмов для сохранения численности популяций. </a:t>
            </a:r>
            <a:endParaRPr lang="ru-RU" sz="26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Ключи ответов:</a:t>
            </a:r>
            <a:endParaRPr lang="ru-RU" sz="28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000108"/>
          <a:ext cx="628654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15"/>
                <a:gridCol w="2095515"/>
                <a:gridCol w="2095515"/>
              </a:tblGrid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№ </a:t>
                      </a:r>
                      <a:r>
                        <a:rPr lang="ru-RU" sz="2600" b="1" i="1" baseline="0" dirty="0" err="1" smtClean="0"/>
                        <a:t>п</a:t>
                      </a:r>
                      <a:r>
                        <a:rPr lang="ru-RU" sz="2600" b="1" i="1" baseline="0" dirty="0" smtClean="0"/>
                        <a:t>/</a:t>
                      </a:r>
                      <a:r>
                        <a:rPr lang="ru-RU" sz="2600" b="1" i="1" baseline="0" dirty="0" err="1" smtClean="0"/>
                        <a:t>п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Вариант 1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Вариант 2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1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б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б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2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в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в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3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г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г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4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ж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err="1" smtClean="0"/>
                        <a:t>д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5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err="1" smtClean="0"/>
                        <a:t>з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е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6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и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ж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7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к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err="1" smtClean="0"/>
                        <a:t>з</a:t>
                      </a:r>
                      <a:endParaRPr lang="ru-RU" sz="2600" b="1" i="1" baseline="0" dirty="0"/>
                    </a:p>
                  </a:txBody>
                  <a:tcPr/>
                </a:tc>
              </a:tr>
              <a:tr h="484191"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8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л</a:t>
                      </a:r>
                      <a:endParaRPr lang="ru-RU" sz="2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b="1" i="1" baseline="0" dirty="0" smtClean="0"/>
                        <a:t>и</a:t>
                      </a:r>
                      <a:endParaRPr lang="ru-RU" sz="2600" b="1" i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3821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25000"/>
                  </a:schemeClr>
                </a:solidFill>
              </a:rPr>
              <a:t>Критерии оценок</a:t>
            </a:r>
            <a:endParaRPr lang="ru-RU" sz="32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1500174"/>
          <a:ext cx="6096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96228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Количество ошибок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Оценка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Нет ошибок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«5»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1-2 ошибки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«4»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3 ошибки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«3»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4 ошибки и более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«2»</a:t>
                      </a:r>
                      <a:endParaRPr lang="ru-RU" sz="32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928802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4452926"/>
              </a:tblGrid>
              <a:tr h="12479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№ </a:t>
                      </a:r>
                      <a:r>
                        <a:rPr lang="ru-RU" sz="3200" baseline="0" dirty="0" err="1" smtClean="0"/>
                        <a:t>п</a:t>
                      </a:r>
                      <a:r>
                        <a:rPr lang="ru-RU" sz="3200" baseline="0" dirty="0" smtClean="0"/>
                        <a:t>/</a:t>
                      </a:r>
                      <a:r>
                        <a:rPr lang="ru-RU" sz="3200" baseline="0" dirty="0" err="1" smtClean="0"/>
                        <a:t>п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Правильный ответ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1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а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2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г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3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б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4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а</a:t>
                      </a:r>
                      <a:endParaRPr lang="ru-RU" sz="32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5</a:t>
                      </a:r>
                      <a:endParaRPr lang="ru-RU" sz="3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/>
                        <a:t>г</a:t>
                      </a:r>
                      <a:endParaRPr lang="ru-RU" sz="32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571480"/>
            <a:ext cx="7429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i="1" dirty="0" smtClean="0">
                <a:solidFill>
                  <a:schemeClr val="tx2">
                    <a:lumMod val="10000"/>
                  </a:schemeClr>
                </a:solidFill>
              </a:rPr>
              <a:t>Ключ ответов к тесту.</a:t>
            </a:r>
            <a:endParaRPr lang="ru-RU" sz="4200" b="1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642918"/>
          <a:ext cx="7215238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847"/>
                <a:gridCol w="2676810"/>
                <a:gridCol w="2595581"/>
              </a:tblGrid>
              <a:tr h="2800150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baseline="0" dirty="0" smtClean="0"/>
                        <a:t>Преимущества и недостатки полового и бесполого </a:t>
                      </a:r>
                      <a:r>
                        <a:rPr lang="ru-RU" sz="2200" b="1" i="1" baseline="0" dirty="0" err="1" smtClean="0"/>
                        <a:t>рамножения</a:t>
                      </a:r>
                      <a:endParaRPr lang="ru-RU" sz="22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baseline="0" dirty="0" smtClean="0"/>
                        <a:t>Половое размножение</a:t>
                      </a:r>
                      <a:endParaRPr lang="ru-RU" sz="22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baseline="0" dirty="0" smtClean="0"/>
                        <a:t>Бесполое размножение</a:t>
                      </a:r>
                      <a:endParaRPr lang="ru-RU" sz="2200" b="1" i="1" baseline="0" dirty="0"/>
                    </a:p>
                  </a:txBody>
                  <a:tcPr/>
                </a:tc>
              </a:tr>
              <a:tr h="957379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baseline="0" dirty="0" smtClean="0"/>
                        <a:t>Преимущества</a:t>
                      </a:r>
                      <a:endParaRPr lang="ru-RU" sz="22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1" baseline="0" dirty="0"/>
                    </a:p>
                  </a:txBody>
                  <a:tcPr/>
                </a:tc>
              </a:tr>
              <a:tr h="957379">
                <a:tc>
                  <a:txBody>
                    <a:bodyPr/>
                    <a:lstStyle/>
                    <a:p>
                      <a:pPr algn="ctr"/>
                      <a:r>
                        <a:rPr lang="ru-RU" sz="2200" b="1" i="1" baseline="0" dirty="0" smtClean="0"/>
                        <a:t>Недостатки</a:t>
                      </a:r>
                      <a:endParaRPr lang="ru-RU" sz="22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i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293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 </cp:lastModifiedBy>
  <cp:revision>9</cp:revision>
  <dcterms:created xsi:type="dcterms:W3CDTF">2013-12-03T07:35:02Z</dcterms:created>
  <dcterms:modified xsi:type="dcterms:W3CDTF">2013-12-04T08:32:31Z</dcterms:modified>
</cp:coreProperties>
</file>