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6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85728"/>
            <a:ext cx="814393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smtClean="0">
                <a:solidFill>
                  <a:schemeClr val="tx2">
                    <a:lumMod val="25000"/>
                  </a:schemeClr>
                </a:solidFill>
              </a:rPr>
              <a:t>Урок </a:t>
            </a:r>
          </a:p>
          <a:p>
            <a:r>
              <a:rPr lang="ru-RU" sz="4400" b="1" i="1" dirty="0" smtClean="0">
                <a:solidFill>
                  <a:schemeClr val="tx2">
                    <a:lumMod val="25000"/>
                  </a:schemeClr>
                </a:solidFill>
              </a:rPr>
              <a:t>«Формы размножения организмов»</a:t>
            </a:r>
            <a:endParaRPr lang="ru-RU" sz="4400" b="1" i="1" dirty="0">
              <a:solidFill>
                <a:schemeClr val="tx2">
                  <a:lumMod val="25000"/>
                </a:schemeClr>
              </a:solidFill>
            </a:endParaRPr>
          </a:p>
        </p:txBody>
      </p:sp>
      <p:pic>
        <p:nvPicPr>
          <p:cNvPr id="3" name="Рисунок 2" descr="76491748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6248" y="1714488"/>
            <a:ext cx="3810026" cy="2857520"/>
          </a:xfrm>
          <a:prstGeom prst="round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softEdge rad="127000"/>
          </a:effectLst>
        </p:spPr>
      </p:pic>
      <p:pic>
        <p:nvPicPr>
          <p:cNvPr id="4" name="Рисунок 3" descr="39486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357430"/>
            <a:ext cx="4348400" cy="3000396"/>
          </a:xfrm>
          <a:prstGeom prst="round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softEdge rad="127000"/>
          </a:effectLst>
        </p:spPr>
      </p:pic>
      <p:sp>
        <p:nvSpPr>
          <p:cNvPr id="5" name="TextBox 4"/>
          <p:cNvSpPr txBox="1"/>
          <p:nvPr/>
        </p:nvSpPr>
        <p:spPr>
          <a:xfrm>
            <a:off x="4143372" y="4786322"/>
            <a:ext cx="44475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chemeClr val="tx2">
                    <a:lumMod val="25000"/>
                  </a:schemeClr>
                </a:solidFill>
              </a:rPr>
              <a:t>Подготовила учитель биологии</a:t>
            </a:r>
          </a:p>
          <a:p>
            <a:r>
              <a:rPr lang="ru-RU" b="1" i="1" dirty="0" err="1" smtClean="0">
                <a:solidFill>
                  <a:schemeClr val="tx2">
                    <a:lumMod val="25000"/>
                  </a:schemeClr>
                </a:solidFill>
              </a:rPr>
              <a:t>школы-лицей</a:t>
            </a:r>
            <a:r>
              <a:rPr lang="ru-RU" b="1" i="1" dirty="0" smtClean="0">
                <a:solidFill>
                  <a:schemeClr val="tx2">
                    <a:lumMod val="25000"/>
                  </a:schemeClr>
                </a:solidFill>
              </a:rPr>
              <a:t> №8 </a:t>
            </a:r>
          </a:p>
          <a:p>
            <a:r>
              <a:rPr lang="ru-RU" b="1" i="1" dirty="0" smtClean="0">
                <a:solidFill>
                  <a:schemeClr val="tx2">
                    <a:lumMod val="25000"/>
                  </a:schemeClr>
                </a:solidFill>
              </a:rPr>
              <a:t>с классами</a:t>
            </a:r>
          </a:p>
          <a:p>
            <a:r>
              <a:rPr lang="ru-RU" b="1" i="1" dirty="0" smtClean="0">
                <a:solidFill>
                  <a:schemeClr val="tx2">
                    <a:lumMod val="25000"/>
                  </a:schemeClr>
                </a:solidFill>
              </a:rPr>
              <a:t>для одарённых детей</a:t>
            </a:r>
          </a:p>
          <a:p>
            <a:r>
              <a:rPr lang="ru-RU" b="1" i="1" dirty="0" smtClean="0">
                <a:solidFill>
                  <a:schemeClr val="tx2">
                    <a:lumMod val="25000"/>
                  </a:schemeClr>
                </a:solidFill>
              </a:rPr>
              <a:t>города Павлодара </a:t>
            </a:r>
          </a:p>
          <a:p>
            <a:r>
              <a:rPr lang="ru-RU" b="1" i="1" dirty="0" smtClean="0">
                <a:solidFill>
                  <a:schemeClr val="tx2">
                    <a:lumMod val="25000"/>
                  </a:schemeClr>
                </a:solidFill>
              </a:rPr>
              <a:t>Синицына Ирина Юрьевна</a:t>
            </a:r>
            <a:endParaRPr lang="ru-RU" b="1" i="1" dirty="0">
              <a:solidFill>
                <a:schemeClr val="tx2">
                  <a:lumMod val="25000"/>
                </a:schemeClr>
              </a:solidFill>
            </a:endParaRPr>
          </a:p>
        </p:txBody>
      </p:sp>
      <p:pic>
        <p:nvPicPr>
          <p:cNvPr id="6" name="Рисунок 5" descr="IMG_042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72330" y="5214950"/>
            <a:ext cx="1285884" cy="964413"/>
          </a:xfrm>
          <a:prstGeom prst="round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1214422"/>
            <a:ext cx="750099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200" b="1" i="1" dirty="0" smtClean="0">
                <a:solidFill>
                  <a:schemeClr val="tx2">
                    <a:lumMod val="25000"/>
                  </a:schemeClr>
                </a:solidFill>
              </a:rPr>
              <a:t>Спасибо за внимание! </a:t>
            </a:r>
          </a:p>
          <a:p>
            <a:pPr algn="ctr"/>
            <a:r>
              <a:rPr lang="ru-RU" sz="4200" b="1" i="1" dirty="0" smtClean="0">
                <a:solidFill>
                  <a:schemeClr val="tx2">
                    <a:lumMod val="25000"/>
                  </a:schemeClr>
                </a:solidFill>
              </a:rPr>
              <a:t>Оставьте , пожалуйста, две звезды и одно пожелание!</a:t>
            </a:r>
            <a:endParaRPr lang="ru-RU" sz="4200" b="1" i="1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" name="5-конечная звезда 2"/>
          <p:cNvSpPr/>
          <p:nvPr/>
        </p:nvSpPr>
        <p:spPr>
          <a:xfrm>
            <a:off x="428596" y="3643314"/>
            <a:ext cx="2643206" cy="2414598"/>
          </a:xfrm>
          <a:prstGeom prst="star5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5-конечная звезда 3"/>
          <p:cNvSpPr/>
          <p:nvPr/>
        </p:nvSpPr>
        <p:spPr>
          <a:xfrm>
            <a:off x="5643570" y="2857496"/>
            <a:ext cx="2714644" cy="2428892"/>
          </a:xfrm>
          <a:prstGeom prst="star5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571480"/>
            <a:ext cx="700092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 smtClean="0">
                <a:solidFill>
                  <a:schemeClr val="tx2">
                    <a:lumMod val="25000"/>
                  </a:schemeClr>
                </a:solidFill>
              </a:rPr>
              <a:t>«Это процесс, с помощью которого Жизнь умудряется обвести вокруг пальца Время».</a:t>
            </a:r>
            <a:endParaRPr lang="ru-RU" sz="4400" dirty="0">
              <a:solidFill>
                <a:schemeClr val="tx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357167"/>
            <a:ext cx="650084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i="1" dirty="0" smtClean="0">
                <a:solidFill>
                  <a:schemeClr val="tx2">
                    <a:lumMod val="25000"/>
                  </a:schemeClr>
                </a:solidFill>
              </a:rPr>
              <a:t>«Каждую секунду в нашем теле сотни миллионов неодушевлённых, но очень дисциплинированных маленьких балерин сходятся, расходятся, выстраиваются в ряд и разбегаются в разные стороны, словно танцоры на балу, исполняющие сложные па старинного танца. Этот древнейший на Земле танец. Танец Жизни. В таких танцах клетки тела пополняют свои ряды, и мы растём и существуем». </a:t>
            </a:r>
          </a:p>
          <a:p>
            <a:r>
              <a:rPr lang="ru-RU" sz="2600" b="1" i="1" dirty="0" smtClean="0">
                <a:solidFill>
                  <a:schemeClr val="tx2">
                    <a:lumMod val="25000"/>
                  </a:schemeClr>
                </a:solidFill>
              </a:rPr>
              <a:t>        Американский биолог </a:t>
            </a:r>
            <a:r>
              <a:rPr lang="ru-RU" sz="2600" b="1" i="1" dirty="0" err="1" smtClean="0">
                <a:solidFill>
                  <a:schemeClr val="tx2">
                    <a:lumMod val="25000"/>
                  </a:schemeClr>
                </a:solidFill>
              </a:rPr>
              <a:t>Меллер</a:t>
            </a:r>
            <a:r>
              <a:rPr lang="ru-RU" sz="2600" b="1" i="1" dirty="0" smtClean="0">
                <a:solidFill>
                  <a:schemeClr val="tx2">
                    <a:lumMod val="25000"/>
                  </a:schemeClr>
                </a:solidFill>
              </a:rPr>
              <a:t>.</a:t>
            </a:r>
            <a:endParaRPr lang="ru-RU" sz="2600" b="1" i="1" dirty="0">
              <a:solidFill>
                <a:schemeClr val="tx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7" y="642919"/>
            <a:ext cx="6215107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i="1" dirty="0" smtClean="0">
                <a:solidFill>
                  <a:schemeClr val="tx2">
                    <a:lumMod val="25000"/>
                  </a:schemeClr>
                </a:solidFill>
              </a:rPr>
              <a:t>Цели для учителя:</a:t>
            </a:r>
          </a:p>
          <a:p>
            <a:endParaRPr lang="ru-RU" sz="2600" b="1" i="1" dirty="0" smtClean="0">
              <a:solidFill>
                <a:schemeClr val="tx2">
                  <a:lumMod val="2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sz="2600" dirty="0" smtClean="0"/>
              <a:t> </a:t>
            </a:r>
            <a:r>
              <a:rPr lang="ru-RU" sz="2600" b="1" i="1" dirty="0" smtClean="0">
                <a:solidFill>
                  <a:schemeClr val="tx2">
                    <a:lumMod val="25000"/>
                  </a:schemeClr>
                </a:solidFill>
              </a:rPr>
              <a:t>расширить и систематизировать знания учащихся об основных формах и способах размножения организмов. </a:t>
            </a:r>
          </a:p>
          <a:p>
            <a:pPr>
              <a:buFont typeface="Wingdings" pitchFamily="2" charset="2"/>
              <a:buChar char="Ø"/>
            </a:pPr>
            <a:r>
              <a:rPr lang="ru-RU" sz="2600" b="1" i="1" dirty="0" smtClean="0">
                <a:solidFill>
                  <a:schemeClr val="tx2">
                    <a:lumMod val="25000"/>
                  </a:schemeClr>
                </a:solidFill>
              </a:rPr>
              <a:t>способствовать развитию навыков аргументированного выступления, логического мышления, анализа литературы, сравнения, продолжить развивать кратковременную память и навыки самостоятельной, учебной работы. </a:t>
            </a:r>
            <a:endParaRPr lang="ru-RU" sz="2600" b="1" i="1" dirty="0">
              <a:solidFill>
                <a:schemeClr val="tx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428604"/>
            <a:ext cx="642940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i="1" dirty="0" smtClean="0">
                <a:solidFill>
                  <a:schemeClr val="tx2">
                    <a:lumMod val="25000"/>
                  </a:schemeClr>
                </a:solidFill>
              </a:rPr>
              <a:t>Цели для ВАС:</a:t>
            </a:r>
          </a:p>
          <a:p>
            <a:endParaRPr lang="ru-RU" sz="2600" b="1" i="1" dirty="0" smtClean="0">
              <a:solidFill>
                <a:schemeClr val="tx2">
                  <a:lumMod val="2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sz="2600" b="1" i="1" dirty="0" smtClean="0">
                <a:solidFill>
                  <a:schemeClr val="tx2">
                    <a:lumMod val="25000"/>
                  </a:schemeClr>
                </a:solidFill>
              </a:rPr>
              <a:t>применять полученные знания на практике; </a:t>
            </a:r>
          </a:p>
          <a:p>
            <a:pPr>
              <a:buFont typeface="Wingdings" pitchFamily="2" charset="2"/>
              <a:buChar char="Ø"/>
            </a:pPr>
            <a:r>
              <a:rPr lang="ru-RU" sz="2600" b="1" i="1" dirty="0" smtClean="0">
                <a:solidFill>
                  <a:schemeClr val="tx2">
                    <a:lumMod val="25000"/>
                  </a:schemeClr>
                </a:solidFill>
              </a:rPr>
              <a:t>(выявлять пути использования знаний о размножении и индивидуальном развитии в народном хозяйстве, здравоохранении); </a:t>
            </a:r>
          </a:p>
          <a:p>
            <a:pPr>
              <a:buFont typeface="Wingdings" pitchFamily="2" charset="2"/>
              <a:buChar char="Ø"/>
            </a:pPr>
            <a:r>
              <a:rPr lang="ru-RU" sz="2600" b="1" i="1" dirty="0" smtClean="0">
                <a:solidFill>
                  <a:schemeClr val="tx2">
                    <a:lumMod val="25000"/>
                  </a:schemeClr>
                </a:solidFill>
              </a:rPr>
              <a:t>учиться экологическому воспитанию путём знакомства со значением размножения организмов для сохранения численности популяций. </a:t>
            </a:r>
            <a:endParaRPr lang="ru-RU" sz="2600" b="1" i="1" dirty="0">
              <a:solidFill>
                <a:schemeClr val="tx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285728"/>
            <a:ext cx="5000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chemeClr val="tx2">
                    <a:lumMod val="25000"/>
                  </a:schemeClr>
                </a:solidFill>
              </a:rPr>
              <a:t>Ключи ответов:</a:t>
            </a:r>
            <a:endParaRPr lang="ru-RU" sz="2800" b="1" i="1" dirty="0">
              <a:solidFill>
                <a:schemeClr val="tx2">
                  <a:lumMod val="25000"/>
                </a:schemeClr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14348" y="1000108"/>
          <a:ext cx="6286545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5515"/>
                <a:gridCol w="2095515"/>
                <a:gridCol w="2095515"/>
              </a:tblGrid>
              <a:tr h="484191">
                <a:tc>
                  <a:txBody>
                    <a:bodyPr/>
                    <a:lstStyle/>
                    <a:p>
                      <a:r>
                        <a:rPr lang="ru-RU" sz="2600" b="1" i="1" baseline="0" dirty="0" smtClean="0"/>
                        <a:t>№ </a:t>
                      </a:r>
                      <a:r>
                        <a:rPr lang="ru-RU" sz="2600" b="1" i="1" baseline="0" dirty="0" err="1" smtClean="0"/>
                        <a:t>п</a:t>
                      </a:r>
                      <a:r>
                        <a:rPr lang="ru-RU" sz="2600" b="1" i="1" baseline="0" dirty="0" smtClean="0"/>
                        <a:t>/</a:t>
                      </a:r>
                      <a:r>
                        <a:rPr lang="ru-RU" sz="2600" b="1" i="1" baseline="0" dirty="0" err="1" smtClean="0"/>
                        <a:t>п</a:t>
                      </a:r>
                      <a:endParaRPr lang="ru-RU" sz="2600" b="1" i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600" b="1" i="1" baseline="0" dirty="0" smtClean="0"/>
                        <a:t>Вариант 1</a:t>
                      </a:r>
                      <a:endParaRPr lang="ru-RU" sz="2600" b="1" i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600" b="1" i="1" baseline="0" dirty="0" smtClean="0"/>
                        <a:t>Вариант 2</a:t>
                      </a:r>
                      <a:endParaRPr lang="ru-RU" sz="2600" b="1" i="1" baseline="0" dirty="0"/>
                    </a:p>
                  </a:txBody>
                  <a:tcPr/>
                </a:tc>
              </a:tr>
              <a:tr h="484191">
                <a:tc>
                  <a:txBody>
                    <a:bodyPr/>
                    <a:lstStyle/>
                    <a:p>
                      <a:r>
                        <a:rPr lang="ru-RU" sz="2600" b="1" i="1" baseline="0" dirty="0" smtClean="0"/>
                        <a:t>1</a:t>
                      </a:r>
                      <a:endParaRPr lang="ru-RU" sz="2600" b="1" i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600" b="1" i="1" baseline="0" dirty="0" smtClean="0"/>
                        <a:t>б</a:t>
                      </a:r>
                      <a:endParaRPr lang="ru-RU" sz="2600" b="1" i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600" b="1" i="1" baseline="0" dirty="0" smtClean="0"/>
                        <a:t>б</a:t>
                      </a:r>
                      <a:endParaRPr lang="ru-RU" sz="2600" b="1" i="1" baseline="0" dirty="0"/>
                    </a:p>
                  </a:txBody>
                  <a:tcPr/>
                </a:tc>
              </a:tr>
              <a:tr h="484191">
                <a:tc>
                  <a:txBody>
                    <a:bodyPr/>
                    <a:lstStyle/>
                    <a:p>
                      <a:r>
                        <a:rPr lang="ru-RU" sz="2600" b="1" i="1" baseline="0" dirty="0" smtClean="0"/>
                        <a:t>2</a:t>
                      </a:r>
                      <a:endParaRPr lang="ru-RU" sz="2600" b="1" i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600" b="1" i="1" baseline="0" dirty="0" smtClean="0"/>
                        <a:t>в</a:t>
                      </a:r>
                      <a:endParaRPr lang="ru-RU" sz="2600" b="1" i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600" b="1" i="1" baseline="0" dirty="0" smtClean="0"/>
                        <a:t>в</a:t>
                      </a:r>
                      <a:endParaRPr lang="ru-RU" sz="2600" b="1" i="1" baseline="0" dirty="0"/>
                    </a:p>
                  </a:txBody>
                  <a:tcPr/>
                </a:tc>
              </a:tr>
              <a:tr h="484191">
                <a:tc>
                  <a:txBody>
                    <a:bodyPr/>
                    <a:lstStyle/>
                    <a:p>
                      <a:r>
                        <a:rPr lang="ru-RU" sz="2600" b="1" i="1" baseline="0" dirty="0" smtClean="0"/>
                        <a:t>3</a:t>
                      </a:r>
                      <a:endParaRPr lang="ru-RU" sz="2600" b="1" i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600" b="1" i="1" baseline="0" dirty="0" smtClean="0"/>
                        <a:t>г</a:t>
                      </a:r>
                      <a:endParaRPr lang="ru-RU" sz="2600" b="1" i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600" b="1" i="1" baseline="0" dirty="0" smtClean="0"/>
                        <a:t>г</a:t>
                      </a:r>
                      <a:endParaRPr lang="ru-RU" sz="2600" b="1" i="1" baseline="0" dirty="0"/>
                    </a:p>
                  </a:txBody>
                  <a:tcPr/>
                </a:tc>
              </a:tr>
              <a:tr h="484191">
                <a:tc>
                  <a:txBody>
                    <a:bodyPr/>
                    <a:lstStyle/>
                    <a:p>
                      <a:r>
                        <a:rPr lang="ru-RU" sz="2600" b="1" i="1" baseline="0" dirty="0" smtClean="0"/>
                        <a:t>4</a:t>
                      </a:r>
                      <a:endParaRPr lang="ru-RU" sz="2600" b="1" i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600" b="1" i="1" baseline="0" dirty="0" smtClean="0"/>
                        <a:t>ж</a:t>
                      </a:r>
                      <a:endParaRPr lang="ru-RU" sz="2600" b="1" i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600" b="1" i="1" baseline="0" dirty="0" err="1" smtClean="0"/>
                        <a:t>д</a:t>
                      </a:r>
                      <a:endParaRPr lang="ru-RU" sz="2600" b="1" i="1" baseline="0" dirty="0"/>
                    </a:p>
                  </a:txBody>
                  <a:tcPr/>
                </a:tc>
              </a:tr>
              <a:tr h="484191">
                <a:tc>
                  <a:txBody>
                    <a:bodyPr/>
                    <a:lstStyle/>
                    <a:p>
                      <a:r>
                        <a:rPr lang="ru-RU" sz="2600" b="1" i="1" baseline="0" dirty="0" smtClean="0"/>
                        <a:t>5</a:t>
                      </a:r>
                      <a:endParaRPr lang="ru-RU" sz="2600" b="1" i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600" b="1" i="1" baseline="0" dirty="0" err="1" smtClean="0"/>
                        <a:t>з</a:t>
                      </a:r>
                      <a:endParaRPr lang="ru-RU" sz="2600" b="1" i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600" b="1" i="1" baseline="0" dirty="0" smtClean="0"/>
                        <a:t>е</a:t>
                      </a:r>
                      <a:endParaRPr lang="ru-RU" sz="2600" b="1" i="1" baseline="0" dirty="0"/>
                    </a:p>
                  </a:txBody>
                  <a:tcPr/>
                </a:tc>
              </a:tr>
              <a:tr h="484191">
                <a:tc>
                  <a:txBody>
                    <a:bodyPr/>
                    <a:lstStyle/>
                    <a:p>
                      <a:r>
                        <a:rPr lang="ru-RU" sz="2600" b="1" i="1" baseline="0" dirty="0" smtClean="0"/>
                        <a:t>6</a:t>
                      </a:r>
                      <a:endParaRPr lang="ru-RU" sz="2600" b="1" i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600" b="1" i="1" baseline="0" dirty="0" smtClean="0"/>
                        <a:t>и</a:t>
                      </a:r>
                      <a:endParaRPr lang="ru-RU" sz="2600" b="1" i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600" b="1" i="1" baseline="0" dirty="0" smtClean="0"/>
                        <a:t>ж</a:t>
                      </a:r>
                      <a:endParaRPr lang="ru-RU" sz="2600" b="1" i="1" baseline="0" dirty="0"/>
                    </a:p>
                  </a:txBody>
                  <a:tcPr/>
                </a:tc>
              </a:tr>
              <a:tr h="484191">
                <a:tc>
                  <a:txBody>
                    <a:bodyPr/>
                    <a:lstStyle/>
                    <a:p>
                      <a:r>
                        <a:rPr lang="ru-RU" sz="2600" b="1" i="1" baseline="0" dirty="0" smtClean="0"/>
                        <a:t>7</a:t>
                      </a:r>
                      <a:endParaRPr lang="ru-RU" sz="2600" b="1" i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600" b="1" i="1" baseline="0" dirty="0" smtClean="0"/>
                        <a:t>к</a:t>
                      </a:r>
                      <a:endParaRPr lang="ru-RU" sz="2600" b="1" i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600" b="1" i="1" baseline="0" dirty="0" err="1" smtClean="0"/>
                        <a:t>з</a:t>
                      </a:r>
                      <a:endParaRPr lang="ru-RU" sz="2600" b="1" i="1" baseline="0" dirty="0"/>
                    </a:p>
                  </a:txBody>
                  <a:tcPr/>
                </a:tc>
              </a:tr>
              <a:tr h="484191">
                <a:tc>
                  <a:txBody>
                    <a:bodyPr/>
                    <a:lstStyle/>
                    <a:p>
                      <a:r>
                        <a:rPr lang="ru-RU" sz="2600" b="1" i="1" baseline="0" dirty="0" smtClean="0"/>
                        <a:t>8</a:t>
                      </a:r>
                      <a:endParaRPr lang="ru-RU" sz="2600" b="1" i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600" b="1" i="1" baseline="0" dirty="0" smtClean="0"/>
                        <a:t>л</a:t>
                      </a:r>
                      <a:endParaRPr lang="ru-RU" sz="2600" b="1" i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600" b="1" i="1" baseline="0" dirty="0" smtClean="0"/>
                        <a:t>и</a:t>
                      </a:r>
                      <a:endParaRPr lang="ru-RU" sz="2600" b="1" i="1" baseline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85918" y="500042"/>
            <a:ext cx="38216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chemeClr val="tx2">
                    <a:lumMod val="25000"/>
                  </a:schemeClr>
                </a:solidFill>
              </a:rPr>
              <a:t>Критерии оценок</a:t>
            </a:r>
            <a:endParaRPr lang="ru-RU" sz="3200" b="1" i="1" dirty="0">
              <a:solidFill>
                <a:schemeClr val="tx2">
                  <a:lumMod val="25000"/>
                </a:schemeClr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857224" y="1500174"/>
          <a:ext cx="6096000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196228">
                <a:tc>
                  <a:txBody>
                    <a:bodyPr/>
                    <a:lstStyle/>
                    <a:p>
                      <a:pPr algn="ctr"/>
                      <a:r>
                        <a:rPr lang="ru-RU" sz="3200" baseline="0" dirty="0" smtClean="0"/>
                        <a:t>Количество ошибок</a:t>
                      </a:r>
                      <a:endParaRPr lang="ru-RU" sz="3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aseline="0" dirty="0" smtClean="0"/>
                        <a:t>Оценка</a:t>
                      </a:r>
                      <a:endParaRPr lang="ru-RU" sz="320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aseline="0" dirty="0" smtClean="0"/>
                        <a:t>Нет ошибок</a:t>
                      </a:r>
                      <a:endParaRPr lang="ru-RU" sz="3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aseline="0" dirty="0" smtClean="0"/>
                        <a:t>«5»</a:t>
                      </a:r>
                      <a:endParaRPr lang="ru-RU" sz="320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aseline="0" dirty="0" smtClean="0"/>
                        <a:t>1-2 ошибки</a:t>
                      </a:r>
                      <a:endParaRPr lang="ru-RU" sz="3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aseline="0" dirty="0" smtClean="0"/>
                        <a:t>«4»</a:t>
                      </a:r>
                      <a:endParaRPr lang="ru-RU" sz="320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aseline="0" dirty="0" smtClean="0"/>
                        <a:t>3 ошибки</a:t>
                      </a:r>
                      <a:endParaRPr lang="ru-RU" sz="3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aseline="0" dirty="0" smtClean="0"/>
                        <a:t>«3»</a:t>
                      </a:r>
                      <a:endParaRPr lang="ru-RU" sz="320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aseline="0" dirty="0" smtClean="0"/>
                        <a:t>4 ошибки и более</a:t>
                      </a:r>
                      <a:endParaRPr lang="ru-RU" sz="3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aseline="0" dirty="0" smtClean="0"/>
                        <a:t>«2»</a:t>
                      </a:r>
                      <a:endParaRPr lang="ru-RU" sz="3200" baseline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785786" y="1928802"/>
          <a:ext cx="60960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/>
                <a:gridCol w="4452926"/>
              </a:tblGrid>
              <a:tr h="124790">
                <a:tc>
                  <a:txBody>
                    <a:bodyPr/>
                    <a:lstStyle/>
                    <a:p>
                      <a:pPr algn="ctr"/>
                      <a:r>
                        <a:rPr lang="ru-RU" sz="3200" baseline="0" dirty="0" smtClean="0"/>
                        <a:t>№ </a:t>
                      </a:r>
                      <a:r>
                        <a:rPr lang="ru-RU" sz="3200" baseline="0" dirty="0" err="1" smtClean="0"/>
                        <a:t>п</a:t>
                      </a:r>
                      <a:r>
                        <a:rPr lang="ru-RU" sz="3200" baseline="0" dirty="0" smtClean="0"/>
                        <a:t>/</a:t>
                      </a:r>
                      <a:r>
                        <a:rPr lang="ru-RU" sz="3200" baseline="0" dirty="0" err="1" smtClean="0"/>
                        <a:t>п</a:t>
                      </a:r>
                      <a:endParaRPr lang="ru-RU" sz="3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aseline="0" dirty="0" smtClean="0"/>
                        <a:t>Правильный ответ</a:t>
                      </a:r>
                      <a:endParaRPr lang="ru-RU" sz="320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aseline="0" dirty="0" smtClean="0"/>
                        <a:t>1</a:t>
                      </a:r>
                      <a:endParaRPr lang="ru-RU" sz="3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aseline="0" dirty="0" smtClean="0"/>
                        <a:t>а</a:t>
                      </a:r>
                      <a:endParaRPr lang="ru-RU" sz="320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aseline="0" dirty="0" smtClean="0"/>
                        <a:t>2</a:t>
                      </a:r>
                      <a:endParaRPr lang="ru-RU" sz="3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aseline="0" dirty="0" smtClean="0"/>
                        <a:t>г</a:t>
                      </a:r>
                      <a:endParaRPr lang="ru-RU" sz="320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aseline="0" dirty="0" smtClean="0"/>
                        <a:t>3</a:t>
                      </a:r>
                      <a:endParaRPr lang="ru-RU" sz="3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aseline="0" dirty="0" smtClean="0"/>
                        <a:t>б</a:t>
                      </a:r>
                      <a:endParaRPr lang="ru-RU" sz="320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aseline="0" dirty="0" smtClean="0"/>
                        <a:t>4</a:t>
                      </a:r>
                      <a:endParaRPr lang="ru-RU" sz="3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aseline="0" dirty="0" smtClean="0"/>
                        <a:t>а</a:t>
                      </a:r>
                      <a:endParaRPr lang="ru-RU" sz="320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aseline="0" dirty="0" smtClean="0"/>
                        <a:t>5</a:t>
                      </a:r>
                      <a:endParaRPr lang="ru-RU" sz="3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aseline="0" dirty="0" smtClean="0"/>
                        <a:t>г</a:t>
                      </a:r>
                      <a:endParaRPr lang="ru-RU" sz="3200" baseline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71472" y="571480"/>
            <a:ext cx="74295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200" b="1" i="1" dirty="0" smtClean="0">
                <a:solidFill>
                  <a:schemeClr val="tx2">
                    <a:lumMod val="10000"/>
                  </a:schemeClr>
                </a:solidFill>
              </a:rPr>
              <a:t>Ключ ответов к тесту.</a:t>
            </a:r>
            <a:endParaRPr lang="ru-RU" sz="4200" b="1" i="1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8" y="642918"/>
          <a:ext cx="7215238" cy="4714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2847"/>
                <a:gridCol w="2676810"/>
                <a:gridCol w="2595581"/>
              </a:tblGrid>
              <a:tr h="2800150">
                <a:tc>
                  <a:txBody>
                    <a:bodyPr/>
                    <a:lstStyle/>
                    <a:p>
                      <a:pPr algn="ctr"/>
                      <a:r>
                        <a:rPr lang="ru-RU" sz="2200" b="1" i="1" baseline="0" dirty="0" smtClean="0"/>
                        <a:t>Преимущества и недостатки полового и бесполого </a:t>
                      </a:r>
                      <a:r>
                        <a:rPr lang="ru-RU" sz="2200" b="1" i="1" baseline="0" dirty="0" err="1" smtClean="0"/>
                        <a:t>рамножения</a:t>
                      </a:r>
                      <a:endParaRPr lang="ru-RU" sz="2200" b="1" i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i="1" baseline="0" dirty="0" smtClean="0"/>
                        <a:t>Половое размножение</a:t>
                      </a:r>
                      <a:endParaRPr lang="ru-RU" sz="2200" b="1" i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i="1" baseline="0" dirty="0" smtClean="0"/>
                        <a:t>Бесполое размножение</a:t>
                      </a:r>
                      <a:endParaRPr lang="ru-RU" sz="2200" b="1" i="1" baseline="0" dirty="0"/>
                    </a:p>
                  </a:txBody>
                  <a:tcPr/>
                </a:tc>
              </a:tr>
              <a:tr h="957379">
                <a:tc>
                  <a:txBody>
                    <a:bodyPr/>
                    <a:lstStyle/>
                    <a:p>
                      <a:pPr algn="ctr"/>
                      <a:r>
                        <a:rPr lang="ru-RU" sz="2200" b="1" i="1" baseline="0" dirty="0" smtClean="0"/>
                        <a:t>Преимущества</a:t>
                      </a:r>
                      <a:endParaRPr lang="ru-RU" sz="2200" b="1" i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b="1" i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b="1" i="1" baseline="0" dirty="0"/>
                    </a:p>
                  </a:txBody>
                  <a:tcPr/>
                </a:tc>
              </a:tr>
              <a:tr h="957379">
                <a:tc>
                  <a:txBody>
                    <a:bodyPr/>
                    <a:lstStyle/>
                    <a:p>
                      <a:pPr algn="ctr"/>
                      <a:r>
                        <a:rPr lang="ru-RU" sz="2200" b="1" i="1" baseline="0" dirty="0" smtClean="0"/>
                        <a:t>Недостатки</a:t>
                      </a:r>
                      <a:endParaRPr lang="ru-RU" sz="2200" b="1" i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b="1" i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b="1" i="1" baseline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72</TotalTime>
  <Words>293</Words>
  <Application>Microsoft Office PowerPoint</Application>
  <PresentationFormat>Экран (4:3)</PresentationFormat>
  <Paragraphs>79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Техническая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Irina</dc:creator>
  <cp:lastModifiedBy> </cp:lastModifiedBy>
  <cp:revision>9</cp:revision>
  <dcterms:created xsi:type="dcterms:W3CDTF">2013-12-03T07:35:02Z</dcterms:created>
  <dcterms:modified xsi:type="dcterms:W3CDTF">2013-12-04T08:32:31Z</dcterms:modified>
</cp:coreProperties>
</file>