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05" r:id="rId3"/>
    <p:sldId id="319" r:id="rId4"/>
    <p:sldId id="320" r:id="rId5"/>
    <p:sldId id="299" r:id="rId6"/>
    <p:sldId id="298" r:id="rId7"/>
    <p:sldId id="300" r:id="rId8"/>
    <p:sldId id="301" r:id="rId9"/>
    <p:sldId id="258" r:id="rId10"/>
  </p:sldIdLst>
  <p:sldSz cx="9144000" cy="6858000" type="screen4x3"/>
  <p:notesSz cx="6858000" cy="9144000"/>
  <p:custShowLst>
    <p:custShow name="Произвольный показ 1" id="0">
      <p:sldLst>
        <p:sld r:id="rId2"/>
        <p:sld r:id="rId3"/>
      </p:sldLst>
    </p:custShow>
  </p:custShow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CCFFCC"/>
    <a:srgbClr val="99FFCC"/>
    <a:srgbClr val="99FF99"/>
    <a:srgbClr val="FFFF99"/>
    <a:srgbClr val="006600"/>
    <a:srgbClr val="FFCCFF"/>
    <a:srgbClr val="36D6D2"/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9927" autoAdjust="0"/>
  </p:normalViewPr>
  <p:slideViewPr>
    <p:cSldViewPr>
      <p:cViewPr varScale="1">
        <p:scale>
          <a:sx n="89" d="100"/>
          <a:sy n="89" d="100"/>
        </p:scale>
        <p:origin x="-120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05864-A96F-478F-AD17-2C98297EEEC8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E54A2-7AE4-4093-A4D6-D0F9E9CB4B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6264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E54A2-7AE4-4093-A4D6-D0F9E9CB4B6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6359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E54A2-7AE4-4093-A4D6-D0F9E9CB4B61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6359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E54A2-7AE4-4093-A4D6-D0F9E9CB4B6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6359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4.jpeg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"/>
            <a:ext cx="7772400" cy="164305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rgbClr val="C00000"/>
                </a:solidFill>
              </a:rPr>
              <a:t>Кровь и кровообращение </a:t>
            </a:r>
            <a:r>
              <a:rPr lang="ru-RU" sz="2200" dirty="0" smtClean="0">
                <a:solidFill>
                  <a:schemeClr val="tx1"/>
                </a:solidFill>
              </a:rPr>
              <a:t>(контрольно-обобщающий урок)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Picture 22" descr="heartheand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000364" y="1928802"/>
            <a:ext cx="3286148" cy="4337996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xmlns="" val="129064033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214290"/>
            <a:ext cx="3900486" cy="7143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Состав крови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сканирование000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lum bright="6000" contrast="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34" t="53395" r="58893" b="10745"/>
          <a:stretch>
            <a:fillRect/>
          </a:stretch>
        </p:blipFill>
        <p:spPr>
          <a:xfrm>
            <a:off x="428596" y="1000108"/>
            <a:ext cx="4714908" cy="2814536"/>
          </a:xfrm>
          <a:noFill/>
          <a:ln w="6350" cmpd="sng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Прямоугольник 5">
            <a:hlinkClick r:id="rId4" action="ppaction://hlinksldjump"/>
          </p:cNvPr>
          <p:cNvSpPr/>
          <p:nvPr/>
        </p:nvSpPr>
        <p:spPr>
          <a:xfrm>
            <a:off x="5072066" y="3643314"/>
            <a:ext cx="3786214" cy="571504"/>
          </a:xfrm>
          <a:prstGeom prst="rect">
            <a:avLst/>
          </a:prstGeom>
          <a:solidFill>
            <a:srgbClr val="C00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 Кровяные клетки</a:t>
            </a:r>
            <a:endParaRPr lang="ru-RU" sz="2800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5857884" y="3000372"/>
            <a:ext cx="142876" cy="57891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0628" y="4263473"/>
            <a:ext cx="3857652" cy="238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4587325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Строение сердца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" name="Picture 3" descr="msotw9_temp0"/>
          <p:cNvPicPr>
            <a:picLocks noChangeAspect="1" noChangeArrowheads="1"/>
          </p:cNvPicPr>
          <p:nvPr/>
        </p:nvPicPr>
        <p:blipFill>
          <a:blip r:embed="rId2">
            <a:lum bright="12000" contrast="12000"/>
          </a:blip>
          <a:srcRect/>
          <a:stretch>
            <a:fillRect/>
          </a:stretch>
        </p:blipFill>
        <p:spPr bwMode="auto">
          <a:xfrm>
            <a:off x="251520" y="1844824"/>
            <a:ext cx="8712968" cy="4078288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215230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Кардиология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14" descr="im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28728" y="1518033"/>
            <a:ext cx="6572296" cy="4518454"/>
          </a:xfrm>
          <a:noFill/>
          <a:ln w="12700"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Анализ крови здорового человека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5257800"/>
          </a:xfrm>
        </p:spPr>
        <p:txBody>
          <a:bodyPr/>
          <a:lstStyle/>
          <a:p>
            <a:pPr lvl="0"/>
            <a:r>
              <a:rPr lang="ru-RU" b="1" u="sng" dirty="0">
                <a:solidFill>
                  <a:srgbClr val="C00000"/>
                </a:solidFill>
              </a:rPr>
              <a:t>Анализ крови:</a:t>
            </a:r>
            <a:endParaRPr lang="ru-RU" sz="2000" b="1" dirty="0">
              <a:solidFill>
                <a:srgbClr val="C00000"/>
              </a:solidFill>
            </a:endParaRPr>
          </a:p>
          <a:p>
            <a:pPr lvl="1"/>
            <a:r>
              <a:rPr lang="ru-RU" b="1" dirty="0">
                <a:solidFill>
                  <a:schemeClr val="bg1"/>
                </a:solidFill>
              </a:rPr>
              <a:t>эритроциты - 4,5 - 5 </a:t>
            </a:r>
            <a:r>
              <a:rPr lang="ru-RU" b="1" dirty="0" smtClean="0">
                <a:solidFill>
                  <a:schemeClr val="bg1"/>
                </a:solidFill>
              </a:rPr>
              <a:t>млн. </a:t>
            </a:r>
            <a:r>
              <a:rPr lang="ru-RU" b="1" dirty="0">
                <a:solidFill>
                  <a:schemeClr val="bg1"/>
                </a:solidFill>
              </a:rPr>
              <a:t>в </a:t>
            </a:r>
            <a:r>
              <a:rPr lang="ru-RU" b="1" dirty="0" smtClean="0">
                <a:solidFill>
                  <a:schemeClr val="bg1"/>
                </a:solidFill>
              </a:rPr>
              <a:t>мл</a:t>
            </a:r>
          </a:p>
          <a:p>
            <a:pPr lvl="1"/>
            <a:endParaRPr lang="ru-RU" sz="1800" b="1" dirty="0">
              <a:solidFill>
                <a:schemeClr val="bg1"/>
              </a:solidFill>
            </a:endParaRPr>
          </a:p>
          <a:p>
            <a:pPr lvl="1"/>
            <a:r>
              <a:rPr lang="ru-RU" b="1" dirty="0">
                <a:solidFill>
                  <a:schemeClr val="bg1"/>
                </a:solidFill>
              </a:rPr>
              <a:t>лейкоциты - 4 - 9 </a:t>
            </a:r>
            <a:r>
              <a:rPr lang="ru-RU" b="1" dirty="0" smtClean="0">
                <a:solidFill>
                  <a:schemeClr val="bg1"/>
                </a:solidFill>
              </a:rPr>
              <a:t>тыс. </a:t>
            </a:r>
            <a:r>
              <a:rPr lang="ru-RU" b="1" dirty="0">
                <a:solidFill>
                  <a:schemeClr val="bg1"/>
                </a:solidFill>
              </a:rPr>
              <a:t>в </a:t>
            </a:r>
            <a:r>
              <a:rPr lang="ru-RU" b="1" dirty="0" smtClean="0">
                <a:solidFill>
                  <a:schemeClr val="bg1"/>
                </a:solidFill>
              </a:rPr>
              <a:t>мл</a:t>
            </a:r>
          </a:p>
          <a:p>
            <a:pPr lvl="1"/>
            <a:endParaRPr lang="ru-RU" sz="1800" b="1" dirty="0">
              <a:solidFill>
                <a:schemeClr val="bg1"/>
              </a:solidFill>
            </a:endParaRPr>
          </a:p>
          <a:p>
            <a:pPr lvl="1"/>
            <a:r>
              <a:rPr lang="ru-RU" b="1" dirty="0" smtClean="0">
                <a:solidFill>
                  <a:schemeClr val="bg1"/>
                </a:solidFill>
              </a:rPr>
              <a:t>скорость </a:t>
            </a:r>
            <a:r>
              <a:rPr lang="ru-RU" b="1" dirty="0">
                <a:solidFill>
                  <a:schemeClr val="bg1"/>
                </a:solidFill>
              </a:rPr>
              <a:t>оседания эритроцитов  (СОЭ) - 1 - 1,5 </a:t>
            </a:r>
            <a:r>
              <a:rPr lang="ru-RU" b="1" dirty="0" smtClean="0">
                <a:solidFill>
                  <a:schemeClr val="bg1"/>
                </a:solidFill>
              </a:rPr>
              <a:t>мм/ч</a:t>
            </a:r>
          </a:p>
          <a:p>
            <a:pPr lvl="1"/>
            <a:endParaRPr lang="ru-RU" sz="1800" b="1" dirty="0">
              <a:solidFill>
                <a:schemeClr val="bg1"/>
              </a:solidFill>
            </a:endParaRPr>
          </a:p>
          <a:p>
            <a:pPr lvl="1"/>
            <a:r>
              <a:rPr lang="ru-RU" b="1" dirty="0">
                <a:solidFill>
                  <a:schemeClr val="bg1"/>
                </a:solidFill>
              </a:rPr>
              <a:t>содержание гемоглобина - 7-8 </a:t>
            </a:r>
            <a:r>
              <a:rPr lang="ru-RU" b="1" dirty="0" err="1" smtClean="0">
                <a:solidFill>
                  <a:schemeClr val="bg1"/>
                </a:solidFill>
              </a:rPr>
              <a:t>ммоль</a:t>
            </a:r>
            <a:r>
              <a:rPr lang="ru-RU" b="1" dirty="0" smtClean="0">
                <a:solidFill>
                  <a:schemeClr val="bg1"/>
                </a:solidFill>
              </a:rPr>
              <a:t>/л</a:t>
            </a:r>
          </a:p>
          <a:p>
            <a:pPr lvl="1"/>
            <a:endParaRPr lang="ru-RU" b="1" dirty="0" smtClean="0">
              <a:solidFill>
                <a:schemeClr val="bg1"/>
              </a:solidFill>
            </a:endParaRPr>
          </a:p>
          <a:p>
            <a:pPr lvl="1"/>
            <a:r>
              <a:rPr lang="ru-RU" b="1" dirty="0" smtClean="0">
                <a:solidFill>
                  <a:schemeClr val="bg1"/>
                </a:solidFill>
              </a:rPr>
              <a:t>концентрация </a:t>
            </a:r>
            <a:r>
              <a:rPr lang="ru-RU" b="1" dirty="0">
                <a:solidFill>
                  <a:schemeClr val="bg1"/>
                </a:solidFill>
              </a:rPr>
              <a:t>глюкозы - 0,10 </a:t>
            </a:r>
            <a:r>
              <a:rPr lang="ru-RU" b="1" dirty="0" smtClean="0">
                <a:solidFill>
                  <a:schemeClr val="bg1"/>
                </a:solidFill>
              </a:rPr>
              <a:t>– 0,12 %</a:t>
            </a:r>
            <a:endParaRPr lang="ru-RU" sz="1800" b="1" dirty="0">
              <a:solidFill>
                <a:schemeClr val="bg1"/>
              </a:solidFill>
            </a:endParaRPr>
          </a:p>
          <a:p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None/>
            </a:pPr>
            <a:endParaRPr lang="ru-RU" sz="2800" b="1" i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6177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Изучив показания анализа крови, определите состояние здоровья пациента 1 </a:t>
            </a:r>
            <a:endParaRPr lang="ru-RU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18398432"/>
              </p:ext>
            </p:extLst>
          </p:nvPr>
        </p:nvGraphicFramePr>
        <p:xfrm>
          <a:off x="457200" y="1600200"/>
          <a:ext cx="8329642" cy="5077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872"/>
                <a:gridCol w="3566770"/>
              </a:tblGrid>
              <a:tr h="820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Компоненты крови</a:t>
                      </a:r>
                      <a:endParaRPr lang="ru-RU" sz="3200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Показатели</a:t>
                      </a:r>
                      <a:endParaRPr lang="ru-RU" sz="3200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8208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Количество эритроцитов (</a:t>
                      </a:r>
                      <a:r>
                        <a:rPr lang="ru-RU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 мм</a:t>
                      </a:r>
                      <a:r>
                        <a:rPr lang="ru-RU" sz="2400" b="1" kern="1200" baseline="300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</a:p>
                    <a:p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- 4,5 млн.</a:t>
                      </a:r>
                    </a:p>
                    <a:p>
                      <a:pPr algn="ctr"/>
                      <a:endParaRPr lang="ru-RU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8208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Содержание гемоглобина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(1 </a:t>
                      </a: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ммоль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/л)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7,5 </a:t>
                      </a:r>
                      <a:r>
                        <a:rPr lang="ru-RU" sz="20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ммоль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/л</a:t>
                      </a:r>
                    </a:p>
                    <a:p>
                      <a:pPr algn="ctr"/>
                      <a:endParaRPr lang="ru-RU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820857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Скорость оседания эритроцитов (СОЭ), мм/ч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1,35 мм/ч</a:t>
                      </a:r>
                    </a:p>
                    <a:p>
                      <a:pPr algn="ctr"/>
                      <a:endParaRPr lang="ru-RU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8208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Количество лейкоцитов  (</a:t>
                      </a:r>
                      <a:r>
                        <a:rPr lang="ru-RU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 мм</a:t>
                      </a:r>
                      <a:r>
                        <a:rPr lang="ru-RU" sz="2400" b="1" kern="1200" baseline="300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6, 5 тыс.</a:t>
                      </a:r>
                    </a:p>
                    <a:p>
                      <a:pPr algn="ctr"/>
                      <a:endParaRPr lang="ru-RU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8208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Концентрация глюкозы (%)</a:t>
                      </a:r>
                    </a:p>
                    <a:p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0,3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%</a:t>
                      </a:r>
                    </a:p>
                    <a:p>
                      <a:pPr algn="ctr"/>
                      <a:endParaRPr lang="ru-RU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121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Изучив показания анализа крови, определите состояние здоровья пациента 2 </a:t>
            </a:r>
            <a:endParaRPr lang="ru-RU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45676637"/>
              </p:ext>
            </p:extLst>
          </p:nvPr>
        </p:nvGraphicFramePr>
        <p:xfrm>
          <a:off x="457200" y="1600200"/>
          <a:ext cx="8229600" cy="5047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872"/>
                <a:gridCol w="3466728"/>
              </a:tblGrid>
              <a:tr h="820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Компоненты крови</a:t>
                      </a:r>
                      <a:endParaRPr lang="ru-RU" sz="2400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Показатели</a:t>
                      </a:r>
                      <a:endParaRPr lang="ru-RU" sz="2400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8208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Количество эритроцитов (</a:t>
                      </a:r>
                      <a:r>
                        <a:rPr lang="ru-RU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 мм</a:t>
                      </a:r>
                      <a:r>
                        <a:rPr lang="ru-RU" sz="2400" b="1" kern="1200" baseline="300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</a:p>
                    <a:p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5 млн.</a:t>
                      </a:r>
                    </a:p>
                    <a:p>
                      <a:pPr algn="ctr"/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8208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Содержание гемоглобина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(1 </a:t>
                      </a: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ммоль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/л)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7,9 </a:t>
                      </a: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ммоль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/л</a:t>
                      </a:r>
                    </a:p>
                    <a:p>
                      <a:pPr algn="ctr"/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820857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Скорость оседания эритроцитов (СОЭ), мм/ч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1,14 мм/ч</a:t>
                      </a:r>
                    </a:p>
                    <a:p>
                      <a:pPr algn="ctr"/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8208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Количество лейкоцитов  (</a:t>
                      </a:r>
                      <a:r>
                        <a:rPr lang="ru-RU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 мм</a:t>
                      </a:r>
                      <a:r>
                        <a:rPr lang="ru-RU" sz="2400" b="1" kern="1200" baseline="300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12, 5 тыс.</a:t>
                      </a:r>
                    </a:p>
                    <a:p>
                      <a:pPr algn="ctr"/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8208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Концентрация глюкозы (%)</a:t>
                      </a:r>
                    </a:p>
                    <a:p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0,12</a:t>
                      </a:r>
                      <a:r>
                        <a:rPr lang="ru-RU" sz="24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%</a:t>
                      </a:r>
                    </a:p>
                    <a:p>
                      <a:pPr algn="ctr"/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0578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Изучив показания анализа крови, определите состояние здоровья пациента 3 </a:t>
            </a:r>
            <a:endParaRPr lang="ru-RU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99850596"/>
              </p:ext>
            </p:extLst>
          </p:nvPr>
        </p:nvGraphicFramePr>
        <p:xfrm>
          <a:off x="457200" y="1600200"/>
          <a:ext cx="8229600" cy="5047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872"/>
                <a:gridCol w="3466728"/>
              </a:tblGrid>
              <a:tr h="820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Компоненты крови</a:t>
                      </a:r>
                      <a:endParaRPr lang="ru-RU" sz="2400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Показатели</a:t>
                      </a:r>
                      <a:endParaRPr lang="ru-RU" sz="2400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8208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Количество эритроцитов (</a:t>
                      </a:r>
                      <a:r>
                        <a:rPr lang="ru-RU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 мм</a:t>
                      </a:r>
                      <a:r>
                        <a:rPr lang="ru-RU" sz="2400" b="1" kern="1200" baseline="300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</a:p>
                    <a:p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3 млн.</a:t>
                      </a:r>
                    </a:p>
                    <a:p>
                      <a:pPr algn="ctr"/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8208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Содержание гемоглобина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(1 </a:t>
                      </a: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ммоль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/л)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6,1 </a:t>
                      </a: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ммоль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/л</a:t>
                      </a:r>
                    </a:p>
                    <a:p>
                      <a:pPr algn="ctr"/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820857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Скорость оседания эритроцитов (СОЭ), мм/ч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1,14 мм/ч</a:t>
                      </a:r>
                    </a:p>
                    <a:p>
                      <a:pPr algn="ctr"/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8208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Количество лейкоцитов  (</a:t>
                      </a:r>
                      <a:r>
                        <a:rPr lang="ru-RU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 мм</a:t>
                      </a:r>
                      <a:r>
                        <a:rPr lang="ru-RU" sz="2400" b="1" kern="1200" baseline="300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8, 5 тыс.</a:t>
                      </a:r>
                    </a:p>
                    <a:p>
                      <a:pPr algn="ctr"/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8208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Концентрация глюкозы (%)</a:t>
                      </a:r>
                    </a:p>
                    <a:p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0,11</a:t>
                      </a:r>
                      <a:r>
                        <a:rPr lang="ru-RU" sz="24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%</a:t>
                      </a:r>
                    </a:p>
                    <a:p>
                      <a:pPr algn="ctr"/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8824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85010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Подведение итогов </a:t>
            </a:r>
            <a:r>
              <a:rPr lang="ru-RU" b="1" dirty="0" smtClean="0">
                <a:solidFill>
                  <a:schemeClr val="tx1"/>
                </a:solidFill>
              </a:rPr>
              <a:t>урока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18051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ru-RU" b="1" dirty="0" smtClean="0"/>
          </a:p>
          <a:p>
            <a:pPr lvl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Оценка  «5» – 21-26  баллов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Оценка  «4» – 18-20  баллов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Оценка  «5» – 15-17  баллов</a:t>
            </a:r>
          </a:p>
          <a:p>
            <a:pPr lvl="0">
              <a:buNone/>
            </a:pPr>
            <a:endParaRPr lang="ru-RU" b="1" dirty="0" smtClean="0"/>
          </a:p>
          <a:p>
            <a:pPr lvl="0">
              <a:buNone/>
            </a:pPr>
            <a:r>
              <a:rPr lang="ru-RU" b="1" dirty="0" smtClean="0"/>
              <a:t>   </a:t>
            </a:r>
          </a:p>
          <a:p>
            <a:pPr lvl="0">
              <a:buNone/>
            </a:pPr>
            <a:r>
              <a:rPr lang="ru-RU" b="1" dirty="0" smtClean="0"/>
              <a:t>  </a:t>
            </a:r>
            <a:r>
              <a:rPr lang="ru-RU" b="1" dirty="0" smtClean="0">
                <a:solidFill>
                  <a:schemeClr val="bg1"/>
                </a:solidFill>
              </a:rPr>
              <a:t>Домашнее задание:</a:t>
            </a:r>
          </a:p>
          <a:p>
            <a:pPr lvl="0"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Написать мини-сочинение </a:t>
            </a:r>
          </a:p>
          <a:p>
            <a:pPr lvl="0"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«О чем думает мое сердце…»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392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3|1.6|1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1668</TotalTime>
  <Words>264</Words>
  <Application>Microsoft Office PowerPoint</Application>
  <PresentationFormat>Экран (4:3)</PresentationFormat>
  <Paragraphs>73</Paragraphs>
  <Slides>9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  <vt:variant>
        <vt:lpstr>Произвольные показы</vt:lpstr>
      </vt:variant>
      <vt:variant>
        <vt:i4>1</vt:i4>
      </vt:variant>
    </vt:vector>
  </HeadingPairs>
  <TitlesOfParts>
    <vt:vector size="11" baseType="lpstr">
      <vt:lpstr>Апекс</vt:lpstr>
      <vt:lpstr>     Кровь и кровообращение (контрольно-обобщающий урок)</vt:lpstr>
      <vt:lpstr>Состав крови</vt:lpstr>
      <vt:lpstr>Строение сердца</vt:lpstr>
      <vt:lpstr>Кардиология </vt:lpstr>
      <vt:lpstr>Анализ крови здорового человека</vt:lpstr>
      <vt:lpstr>Изучив показания анализа крови, определите состояние здоровья пациента 1 </vt:lpstr>
      <vt:lpstr>Изучив показания анализа крови, определите состояние здоровья пациента 2 </vt:lpstr>
      <vt:lpstr>Изучив показания анализа крови, определите состояние здоровья пациента 3 </vt:lpstr>
      <vt:lpstr>Подведение итогов урока</vt:lpstr>
      <vt:lpstr>Произвольный показ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Кровообращение (контрольно-обобщающий урок)</dc:title>
  <cp:lastModifiedBy>СОШ №7</cp:lastModifiedBy>
  <cp:revision>135</cp:revision>
  <dcterms:modified xsi:type="dcterms:W3CDTF">2013-11-25T09:04:29Z</dcterms:modified>
</cp:coreProperties>
</file>