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62" r:id="rId4"/>
    <p:sldId id="263" r:id="rId5"/>
    <p:sldId id="264" r:id="rId6"/>
    <p:sldId id="281" r:id="rId7"/>
    <p:sldId id="282" r:id="rId8"/>
    <p:sldId id="283" r:id="rId9"/>
    <p:sldId id="261" r:id="rId10"/>
    <p:sldId id="260" r:id="rId11"/>
    <p:sldId id="259" r:id="rId12"/>
    <p:sldId id="285" r:id="rId13"/>
    <p:sldId id="286" r:id="rId14"/>
    <p:sldId id="290" r:id="rId15"/>
    <p:sldId id="270" r:id="rId16"/>
    <p:sldId id="271" r:id="rId17"/>
    <p:sldId id="292" r:id="rId18"/>
    <p:sldId id="269" r:id="rId19"/>
    <p:sldId id="268" r:id="rId20"/>
    <p:sldId id="275" r:id="rId21"/>
    <p:sldId id="295" r:id="rId22"/>
    <p:sldId id="300" r:id="rId23"/>
    <p:sldId id="299" r:id="rId24"/>
    <p:sldId id="274" r:id="rId25"/>
    <p:sldId id="273" r:id="rId26"/>
    <p:sldId id="2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75" d="100"/>
          <a:sy n="75" d="100"/>
        </p:scale>
        <p:origin x="-124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8F15-44F6-48B9-800F-15DCC844025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C06027-D0D9-4628-B8D4-667CA622E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8F15-44F6-48B9-800F-15DCC844025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6027-D0D9-4628-B8D4-667CA622E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8F15-44F6-48B9-800F-15DCC844025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6027-D0D9-4628-B8D4-667CA622E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8F15-44F6-48B9-800F-15DCC844025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C06027-D0D9-4628-B8D4-667CA622E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8F15-44F6-48B9-800F-15DCC844025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6027-D0D9-4628-B8D4-667CA622E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8F15-44F6-48B9-800F-15DCC844025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6027-D0D9-4628-B8D4-667CA622E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8F15-44F6-48B9-800F-15DCC844025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C06027-D0D9-4628-B8D4-667CA622E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8F15-44F6-48B9-800F-15DCC844025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6027-D0D9-4628-B8D4-667CA622E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8F15-44F6-48B9-800F-15DCC844025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6027-D0D9-4628-B8D4-667CA622E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8F15-44F6-48B9-800F-15DCC844025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6027-D0D9-4628-B8D4-667CA622E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8F15-44F6-48B9-800F-15DCC844025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6027-D0D9-4628-B8D4-667CA622E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278F15-44F6-48B9-800F-15DCC8440259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C06027-D0D9-4628-B8D4-667CA622E6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611982" y="130175"/>
            <a:ext cx="7920037" cy="6264275"/>
          </a:xfrm>
          <a:prstGeom prst="rect">
            <a:avLst/>
          </a:prstGeom>
        </p:spPr>
        <p:txBody>
          <a:bodyPr wrap="none" numCol="1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80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и т а м и </a:t>
            </a:r>
            <a:r>
              <a:rPr lang="ru-RU" sz="8000" b="1" i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</a:t>
            </a:r>
            <a:r>
              <a:rPr lang="ru-RU" sz="80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8000" b="1" i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ы</a:t>
            </a:r>
            <a:endParaRPr lang="ru-RU" sz="80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" name="Picture 6" descr="c6cf6bbed3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007" y="3824288"/>
            <a:ext cx="7488237" cy="290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1785926"/>
          <a:ext cx="8072493" cy="4572032"/>
        </p:xfrm>
        <a:graphic>
          <a:graphicData uri="http://schemas.openxmlformats.org/drawingml/2006/table">
            <a:tbl>
              <a:tblPr/>
              <a:tblGrid>
                <a:gridCol w="1611719"/>
                <a:gridCol w="2028544"/>
                <a:gridCol w="2459263"/>
                <a:gridCol w="1972967"/>
              </a:tblGrid>
              <a:tr h="1128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витамина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Функции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Симптомы гиповитаминоза и авитаминоза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Источники витамина для организма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35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Участвует в синтезе белков соединительной ткани, повышает иммунитет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Быстрая утомляемость слабеет устойчивость к инфекциям, сонливость. Цинга- стенки кровеносных сосудов становятся хрупкими, кровоточат десна, расшатываются и выпадают зубы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Овощи, фрукты, ягоды, много в шиповнике, черной смородине, лимоне и капусте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57290" y="357166"/>
            <a:ext cx="74038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Водорастворимые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витамины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357166"/>
          <a:ext cx="7929618" cy="5786477"/>
        </p:xfrm>
        <a:graphic>
          <a:graphicData uri="http://schemas.openxmlformats.org/drawingml/2006/table">
            <a:tbl>
              <a:tblPr/>
              <a:tblGrid>
                <a:gridCol w="1583194"/>
                <a:gridCol w="1992641"/>
                <a:gridCol w="2415735"/>
                <a:gridCol w="1938048"/>
              </a:tblGrid>
              <a:tr h="1668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4400" b="1" baseline="-25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52" marR="38052" marT="38052" marB="38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 для нормальной деятельности нервной системы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52" marR="38052" marT="38052" marB="38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Повышенная возбудимость, нарушение сна, снижение памяти. Бери-бери-судороги, паралич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52" marR="38052" marT="38052" marB="38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оболочках зерен злаковых растений, гречневой и овсяной крупах, зеленом горошке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52" marR="38052" marT="38052" marB="38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88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4400" b="1" baseline="-25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52" marR="38052" marT="38052" marB="38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Влияет на состояние эпителия слизистой оболочки ротовой полости и других пищеварительных органов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52" marR="38052" marT="38052" marB="38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Воспаление слизистой оболочки в ротовой полости, трещинки в углах рта, катаракта – помутнение хрусталиков глаз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52" marR="38052" marT="38052" marB="38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Молоко, сыр, и другие молочные продукты, печень почки, гречневая крупа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52" marR="38052" marT="38052" marB="38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288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4400" b="1" baseline="-250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52" marR="38052" marT="38052" marB="38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Участвует в синтезе ферментов, ответственных за созревание клеток крови в костном мозге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52" marR="38052" marT="38052" marB="38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Ухудшение аппетита, слабость, снижение массы тела, злокачественная анемия (малокровие)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52" marR="38052" marT="38052" marB="38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Печень, яичные желтки, кисломолочные продукты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052" marR="38052" marT="38052" marB="380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002060"/>
                </a:solidFill>
                <a:latin typeface="Arial Black" pitchFamily="34" charset="0"/>
              </a:rPr>
              <a:t>B</a:t>
            </a:r>
            <a:r>
              <a:rPr lang="en-US" sz="6000" b="1" baseline="-25000" dirty="0">
                <a:solidFill>
                  <a:srgbClr val="002060"/>
                </a:solidFill>
                <a:latin typeface="Arial Black" pitchFamily="34" charset="0"/>
              </a:rPr>
              <a:t>6</a:t>
            </a:r>
            <a:endParaRPr lang="ru-RU" sz="6000" b="1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 rot="5400000">
            <a:off x="6451600" y="4214813"/>
            <a:ext cx="3743325" cy="590550"/>
          </a:xfrm>
          <a:prstGeom prst="rect">
            <a:avLst/>
          </a:prstGeom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/>
            <a:r>
              <a:rPr lang="ru-RU" sz="40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пиридоксин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28596" y="1571612"/>
            <a:ext cx="4462463" cy="2214578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2060"/>
                </a:solidFill>
              </a:rPr>
              <a:t>Участие в обмене аминокислот,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жиров, работе нервной системы,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снижает уровень холестерина.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При недостатке - анемия,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дерматит, судороги,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расстройство пищеварения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357422" y="4214818"/>
            <a:ext cx="2808288" cy="2374900"/>
          </a:xfrm>
          <a:prstGeom prst="octagon">
            <a:avLst>
              <a:gd name="adj" fmla="val 29287"/>
            </a:avLst>
          </a:prstGeom>
          <a:solidFill>
            <a:schemeClr val="accent1">
              <a:lumMod val="20000"/>
              <a:lumOff val="80000"/>
              <a:alpha val="41176"/>
            </a:scheme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dirty="0">
                <a:solidFill>
                  <a:srgbClr val="6600CC"/>
                </a:solidFill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сое, бананах,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морепродуктах,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картофеле,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моркови,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бобовых</a:t>
            </a:r>
          </a:p>
        </p:txBody>
      </p:sp>
      <p:pic>
        <p:nvPicPr>
          <p:cNvPr id="11" name="Picture 13" descr="b6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59332"/>
            <a:ext cx="1928826" cy="2630387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2" name="Picture 15" descr="ovo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857364"/>
            <a:ext cx="2214578" cy="30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002060"/>
                </a:solidFill>
                <a:latin typeface="Arial Black" pitchFamily="34" charset="0"/>
              </a:rPr>
              <a:t>B</a:t>
            </a:r>
            <a:r>
              <a:rPr lang="en-US" sz="6000" b="1" baseline="-25000" dirty="0">
                <a:solidFill>
                  <a:srgbClr val="002060"/>
                </a:solidFill>
                <a:latin typeface="Arial Black" pitchFamily="34" charset="0"/>
              </a:rPr>
              <a:t>5</a:t>
            </a:r>
            <a:endParaRPr lang="ru-RU" sz="6000" b="1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072330" y="1989138"/>
            <a:ext cx="2071670" cy="486886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 rot="5400000">
            <a:off x="6036479" y="4179099"/>
            <a:ext cx="4286279" cy="785818"/>
          </a:xfrm>
          <a:prstGeom prst="rect">
            <a:avLst/>
          </a:prstGeom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/>
            <a:r>
              <a:rPr lang="ru-RU" sz="36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пантотеновая </a:t>
            </a:r>
            <a:r>
              <a:rPr lang="ru-RU" sz="3600" b="1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к-та</a:t>
            </a:r>
            <a:endParaRPr lang="ru-RU" sz="36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57158" y="1571612"/>
            <a:ext cx="3457575" cy="1871663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2060"/>
                </a:solidFill>
              </a:rPr>
              <a:t>Регулирует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работу надпочечников,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усвоение витаминов,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синтез антител,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жировой обмен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500430" y="4000504"/>
            <a:ext cx="3092453" cy="250033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dirty="0">
                <a:solidFill>
                  <a:srgbClr val="6600CC"/>
                </a:solidFill>
              </a:rPr>
              <a:t>Содержится: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горохе,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дрожжах, фундуке,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листовых овощах,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цыплятах, крупах,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икре</a:t>
            </a:r>
          </a:p>
        </p:txBody>
      </p:sp>
      <p:pic>
        <p:nvPicPr>
          <p:cNvPr id="11" name="Picture 12" descr="b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29066"/>
            <a:ext cx="2051050" cy="230346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2" name="Picture 14" descr="dros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857364"/>
            <a:ext cx="2714644" cy="195826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002060"/>
                </a:solidFill>
                <a:latin typeface="Arial Black" pitchFamily="34" charset="0"/>
              </a:rPr>
              <a:t>B</a:t>
            </a:r>
            <a:r>
              <a:rPr lang="en-US" sz="6000" b="1" baseline="-25000" dirty="0">
                <a:solidFill>
                  <a:srgbClr val="002060"/>
                </a:solidFill>
                <a:latin typeface="Arial Black" pitchFamily="34" charset="0"/>
              </a:rPr>
              <a:t>9</a:t>
            </a:r>
            <a:endParaRPr lang="ru-RU" sz="6000" b="1" baseline="-25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 rot="5400000">
            <a:off x="6307138" y="4141788"/>
            <a:ext cx="4032250" cy="590550"/>
          </a:xfrm>
          <a:prstGeom prst="rect">
            <a:avLst/>
          </a:prstGeom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/>
            <a:r>
              <a:rPr lang="ru-RU" sz="4000" b="1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фолиевая</a:t>
            </a:r>
            <a:r>
              <a:rPr lang="ru-RU" sz="40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4000" b="1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к-та</a:t>
            </a:r>
            <a:endParaRPr lang="ru-RU" sz="40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14282" y="1500174"/>
            <a:ext cx="4248150" cy="1857388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Участвует в синтезе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нуклеиновых кислот,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аминокислот,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регулирует работу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органов кроветворения</a:t>
            </a: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071934" y="4143380"/>
            <a:ext cx="3000396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dirty="0">
                <a:solidFill>
                  <a:srgbClr val="6600CC"/>
                </a:solidFill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мясе, корнеплодах,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финиках, абрикосах,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грибах, тыкве,</a:t>
            </a:r>
            <a:endParaRPr lang="en-US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отрубях</a:t>
            </a:r>
          </a:p>
        </p:txBody>
      </p:sp>
      <p:pic>
        <p:nvPicPr>
          <p:cNvPr id="11" name="Picture 21" descr="apric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85926"/>
            <a:ext cx="2933555" cy="1949461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2" name="Picture 23" descr="________________________2-116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0256" y="3571876"/>
            <a:ext cx="2065021" cy="302101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1214422"/>
          <a:ext cx="7786741" cy="4840162"/>
        </p:xfrm>
        <a:graphic>
          <a:graphicData uri="http://schemas.openxmlformats.org/drawingml/2006/table">
            <a:tbl>
              <a:tblPr/>
              <a:tblGrid>
                <a:gridCol w="1642649"/>
                <a:gridCol w="2114648"/>
                <a:gridCol w="2235691"/>
                <a:gridCol w="1793753"/>
              </a:tblGrid>
              <a:tr h="1194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витамина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Функции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Симптомы гиповитаминоза и авитаминоза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Источники витамина для организма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55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роста и развития, нормального функционирования слизистых оболочек, восприятия света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Изъязвления кожи и слизистых оболочек. «Куриная слепота» - не способность видеть при слабом свете; у детей -отставание в росте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Печень, сливочное масло, сыр, в виде каротина – в моркови, красном перце, тыкве, и в других овощах и фруктах красного цвета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05" marR="61205" marT="61205" marB="612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1538" y="214290"/>
            <a:ext cx="77073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Жирорастворимые витамины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1" y="428604"/>
          <a:ext cx="8001056" cy="6040538"/>
        </p:xfrm>
        <a:graphic>
          <a:graphicData uri="http://schemas.openxmlformats.org/drawingml/2006/table">
            <a:tbl>
              <a:tblPr/>
              <a:tblGrid>
                <a:gridCol w="1687860"/>
                <a:gridCol w="2172849"/>
                <a:gridCol w="2297226"/>
                <a:gridCol w="1843121"/>
              </a:tblGrid>
              <a:tr h="2659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364" marR="29364" marT="29364" marB="2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Регулирует содержание кальция и фосфора в крови, минерализация костей и зубов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364" marR="29364" marT="29364" marB="2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Рахит – кости теряют прочность, у детей искривляются ноги деформируется грудная клетка, замедляется рост. Нарушение усвоения кальция и фосфора, снижается тонус мышц и устойчивость к инфекционным болезням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364" marR="29364" marT="29364" marB="2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Яичный желток, печень, рыбий жир, молоко, образуется в коже под влиянием УФ лучей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364" marR="29364" marT="29364" marB="2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55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364" marR="29364" marT="29364" marB="2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нормального функционирования органов размножения, антиоксидант- препятствует окислению витамина А</a:t>
                      </a:r>
                      <a:endParaRPr lang="ru-RU" sz="16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364" marR="29364" marT="29364" marB="2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Слабеют мышцы, нарушение сердечной деятельности, параличи. Прекращение выработки половых гормонов </a:t>
                      </a:r>
                      <a:endParaRPr lang="ru-RU" sz="16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364" marR="29364" marT="29364" marB="2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Яичный желток, печень, рыбий жир, растительные масла- подсолнечное льняное, оливковое; миндаль, арахис, проростки пшеницы, овса, зеленые листовые овощи 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364" marR="29364" marT="29364" marB="293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400" b="1">
                <a:solidFill>
                  <a:srgbClr val="0000FF"/>
                </a:solidFill>
              </a:rPr>
              <a:t>ВИТАМИН</a:t>
            </a:r>
            <a:r>
              <a:rPr lang="ru-RU" sz="4400" b="1"/>
              <a:t> 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rgbClr val="002060"/>
                </a:solidFill>
                <a:latin typeface="Arial Black" pitchFamily="34" charset="0"/>
              </a:rPr>
              <a:t>K</a:t>
            </a:r>
            <a:endParaRPr lang="ru-RU" sz="6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85720" y="1643050"/>
            <a:ext cx="3887788" cy="1296987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2060"/>
                </a:solidFill>
              </a:rPr>
              <a:t>Обеспечивает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свертываемость крови,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предупреждает </a:t>
            </a:r>
            <a:r>
              <a:rPr lang="ru-RU" sz="2000" b="1" dirty="0" err="1">
                <a:solidFill>
                  <a:srgbClr val="002060"/>
                </a:solidFill>
              </a:rPr>
              <a:t>остеопороз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286116" y="4000504"/>
            <a:ext cx="2952750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u="sng" dirty="0">
                <a:solidFill>
                  <a:srgbClr val="6600CC"/>
                </a:solidFill>
              </a:rPr>
              <a:t>Содержится</a:t>
            </a:r>
            <a:r>
              <a:rPr lang="ru-RU" sz="2000" b="1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зелени,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зеленых помидорах,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хлебе грубого помола,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капусте,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шпинате, </a:t>
            </a:r>
          </a:p>
        </p:txBody>
      </p:sp>
      <p:pic>
        <p:nvPicPr>
          <p:cNvPr id="10" name="Picture 11" descr="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85926"/>
            <a:ext cx="1954213" cy="2159000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11" name="Picture 12" descr="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776" y="3143248"/>
            <a:ext cx="2533135" cy="2714644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12" name="WordArt 14"/>
          <p:cNvSpPr>
            <a:spLocks noChangeArrowheads="1" noChangeShapeType="1" noTextEdit="1"/>
          </p:cNvSpPr>
          <p:nvPr/>
        </p:nvSpPr>
        <p:spPr bwMode="auto">
          <a:xfrm rot="5400000">
            <a:off x="6459538" y="4133850"/>
            <a:ext cx="3816350" cy="533400"/>
          </a:xfrm>
          <a:prstGeom prst="rect">
            <a:avLst/>
          </a:prstGeom>
        </p:spPr>
        <p:txBody>
          <a:bodyPr vert="wordArtVert"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фитоменадион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457200" y="503237"/>
            <a:ext cx="8229600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/>
              <a:t>Можете ли вы объяснить термины: </a:t>
            </a:r>
            <a:endParaRPr lang="ru-RU" sz="2400" b="1" i="1" dirty="0" smtClean="0"/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авитаминоз</a:t>
            </a:r>
            <a:r>
              <a:rPr lang="ru-RU" sz="2400" b="1" i="1" dirty="0" smtClean="0">
                <a:solidFill>
                  <a:srgbClr val="0070C0"/>
                </a:solidFill>
              </a:rPr>
              <a:t>, гипервитаминоз, гиповитаминоз</a:t>
            </a:r>
            <a:r>
              <a:rPr lang="ru-RU" sz="2400" b="1" i="1" dirty="0" smtClean="0"/>
              <a:t>? </a:t>
            </a:r>
            <a:endParaRPr lang="ru-RU" sz="2400" b="1" i="1" dirty="0"/>
          </a:p>
        </p:txBody>
      </p:sp>
      <p:sp>
        <p:nvSpPr>
          <p:cNvPr id="5" name="Содержимое 2"/>
          <p:cNvSpPr>
            <a:spLocks noGrp="1"/>
          </p:cNvSpPr>
          <p:nvPr/>
        </p:nvSpPr>
        <p:spPr>
          <a:xfrm>
            <a:off x="457200" y="1585897"/>
            <a:ext cx="8229600" cy="4768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Авитаминоз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отсутствие витаминов в организме.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Гиповитаминоз -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недостаточное содержание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витаминов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Гипервитаминоз -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избыток витаминов в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организме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b="1" i="1" dirty="0" smtClean="0"/>
              <a:t>Используя </a:t>
            </a:r>
            <a:r>
              <a:rPr lang="ru-RU" sz="2000" b="1" i="1" dirty="0" smtClean="0"/>
              <a:t>таблицу  №6, узнайте, как действует на </a:t>
            </a:r>
            <a:r>
              <a:rPr lang="ru-RU" sz="2000" b="1" i="1" dirty="0" smtClean="0"/>
              <a:t>организм человека </a:t>
            </a:r>
            <a:r>
              <a:rPr lang="ru-RU" sz="2000" b="1" i="1" dirty="0" smtClean="0"/>
              <a:t>недостаток и избыток витаминов.</a:t>
            </a:r>
          </a:p>
          <a:p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1" y="928670"/>
          <a:ext cx="8072494" cy="5559326"/>
        </p:xfrm>
        <a:graphic>
          <a:graphicData uri="http://schemas.openxmlformats.org/drawingml/2006/table">
            <a:tbl>
              <a:tblPr/>
              <a:tblGrid>
                <a:gridCol w="1959073"/>
                <a:gridCol w="1417204"/>
                <a:gridCol w="2695462"/>
                <a:gridCol w="2000755"/>
              </a:tblGrid>
              <a:tr h="948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витамина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Суточный рацион, мг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Гиповитаминоз-недостаток витамина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Гипервитаминоз-избыток витамина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42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50-100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Подверженность к инфекциям, кровоточивость десен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Повреждение почек, поджелудочной железы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36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В1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1,4-1,6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Нервные и сердечные недомогания, раздражительность, бессонница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Аллергия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31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В2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1,5-2,5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Ухудшение зрения, трещинки в углах глаз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Интоксикации не вызывает, но появляется оранжево- желтый цвет кожи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357" marR="45357" marT="45357" marB="453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85728"/>
            <a:ext cx="8730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Последствия гиповитаминоза и гипервитаминоза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раскрыть роль витаминов для организма человека, нормы их потребления и содержание в продуктах питания.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Понять, что такое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витамины.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Узнать, где находятся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витамины.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Понять, какое значение имеют витамины для организма человека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Узнать, как сохранить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витамины.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500042"/>
          <a:ext cx="8215369" cy="6175442"/>
        </p:xfrm>
        <a:graphic>
          <a:graphicData uri="http://schemas.openxmlformats.org/drawingml/2006/table">
            <a:tbl>
              <a:tblPr/>
              <a:tblGrid>
                <a:gridCol w="1993747"/>
                <a:gridCol w="1442285"/>
                <a:gridCol w="2743169"/>
                <a:gridCol w="2036168"/>
              </a:tblGrid>
              <a:tr h="1363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В12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Ухудшение аппетита, снижение массы тела, нарушение функций пищеварительного канала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Отек легких. сердечная недостаточность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33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Сухость роговых оболочек глаза, повреждение слизистых дыхательных путей и пищеварительной системы, замедление роста у детей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Головные боли, рвота, малокровие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3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0,02- 0,06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Замедление усвоения кальция и фосфора, снижение иммунитета, замедление роста у детей 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Нарушение центральной нервной системы, вымывание кальция из костей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73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4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Дистрофия сердечных мышц, нарушение сердечной деятельности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Нетоксичен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39077" marB="390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Гипервитаминоз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571472" y="1357298"/>
            <a:ext cx="82296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Избыточное потребление витамина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может привести к избыточной концентрации кальция. При этом кальций может проникать в стенки сосудов и провоцировать образование атеросклеротических бляшек. </a:t>
            </a:r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возможны аллергические реакции, спазмы</a:t>
            </a:r>
          </a:p>
          <a:p>
            <a:pPr algn="just" eaLnBrk="1" hangingPunct="1"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жар</a:t>
            </a:r>
          </a:p>
          <a:p>
            <a:pPr algn="just" eaLnBrk="1" hangingPunct="1"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снижение артериального давления</a:t>
            </a:r>
          </a:p>
          <a:p>
            <a:pPr algn="just" eaLnBrk="1" hangingPunct="1"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иногда бывает индивидуальная непереносимость витамина В1 – появляется крапивница и кожный зуд </a:t>
            </a:r>
          </a:p>
          <a:p>
            <a:pPr algn="just" eaLnBrk="1" hangingPunct="1"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длительное применение в больших дозах может привести к нарушению работы печени и почек</a:t>
            </a:r>
          </a:p>
          <a:p>
            <a:pPr eaLnBrk="1" hangingPunct="1">
              <a:buNone/>
              <a:defRPr/>
            </a:pPr>
            <a:endParaRPr lang="ru-RU" sz="18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" descr="B1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429024" cy="3429024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914400" y="500042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Авитаминоз 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Бери </a:t>
            </a:r>
            <a:r>
              <a:rPr lang="ru-RU" sz="3600" dirty="0" smtClean="0">
                <a:solidFill>
                  <a:srgbClr val="002060"/>
                </a:solidFill>
              </a:rPr>
              <a:t>– </a:t>
            </a:r>
            <a:r>
              <a:rPr lang="ru-RU" sz="3600" dirty="0" err="1" smtClean="0">
                <a:solidFill>
                  <a:srgbClr val="002060"/>
                </a:solidFill>
              </a:rPr>
              <a:t>бери</a:t>
            </a:r>
            <a:r>
              <a:rPr lang="ru-RU" sz="3600" dirty="0" smtClean="0">
                <a:solidFill>
                  <a:srgbClr val="002060"/>
                </a:solidFill>
              </a:rPr>
              <a:t> (полиневрит)</a:t>
            </a:r>
          </a:p>
          <a:p>
            <a:pPr eaLnBrk="1" hangingPunct="1">
              <a:defRPr/>
            </a:pP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714348" y="200024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7" name="Picture 5" descr="Файл:Beriberi USNL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824293" cy="477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70C0"/>
                </a:solidFill>
              </a:rPr>
              <a:t>Авитаминоз витамина Д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7" name="Picture 5" descr="rahit_prizn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24812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289649750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924175"/>
            <a:ext cx="21605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osteoporosis_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000504"/>
            <a:ext cx="29527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7158" y="1571612"/>
            <a:ext cx="5092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детей рахит, деформация позвоночника,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Задержка в росте и развитии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46403" y="3286124"/>
            <a:ext cx="40975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взрослых развитие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остеопороза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643048"/>
          <a:ext cx="8358245" cy="4572035"/>
        </p:xfrm>
        <a:graphic>
          <a:graphicData uri="http://schemas.openxmlformats.org/drawingml/2006/table">
            <a:tbl>
              <a:tblPr/>
              <a:tblGrid>
                <a:gridCol w="2766868"/>
                <a:gridCol w="1257668"/>
                <a:gridCol w="1100458"/>
                <a:gridCol w="1100458"/>
                <a:gridCol w="1100458"/>
                <a:gridCol w="1032335"/>
              </a:tblGrid>
              <a:tr h="9144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Возраст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8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44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7-10 лет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144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11-13 лет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144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14-17 лет (юноши)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144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14-17 лет (девушки)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57290" y="428604"/>
            <a:ext cx="6572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Суточная потребность (мг) в некоторых витаминах для детей и подростков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714356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командам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Блиц-опрос, кто быстрее ответит.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биологически активные вещества, они способствуют обмену веществ в организме.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 употребляют витамины в большом количестве, и это правильно.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Недостаток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одного витамина не приводит к сбоям в работе нашего организма, не может вызвать тяжелую болезнь.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организме человека витамины не образуются или образуются в очень небольших количествах.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 источником витаминов являются растения.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Витамины способствуют образованию ферментов.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Овощи для варки нужно класть не в кипящую, а в холодную воду.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Витамины разрушаются при контакте с кислородом.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357166"/>
            <a:ext cx="828680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каком витамине идет речь?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***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витамин едим со щами и с плодами, овощами,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 капусте и шпинате, он в шиповнике, томате.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Поищите на земле: он в салате, щавеле.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Лук, чеснок, редиска, брюква и укроп, петрушка, клюква.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лимон, и апельсин в них во всех его едим.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***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жир всегда полезный, хоть противный, надо пить.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 там есть: поможет от рахита защитить.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***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Свекла, яблоко, картофель, репа, тыква, помидор.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 они имеют, и отдать его сумеют.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 наружной части злаков, хоть он там неодинаков.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важно, спозаранку съесть за завтраком овсянку.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***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нам витамин найти, чтобы видеть и расти?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моркови, печени, желтке он есть.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общем, все не перечесть.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2220915" cy="2667284"/>
          </a:xfrm>
          <a:prstGeom prst="rect">
            <a:avLst/>
          </a:prstGeom>
          <a:noFill/>
        </p:spPr>
      </p:pic>
      <p:pic>
        <p:nvPicPr>
          <p:cNvPr id="20482" name="Рисунок 1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1706565" cy="2746566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357422" y="357167"/>
            <a:ext cx="650085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Витамины были открыты в 1881 году нашим соотечественником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Николаем Ивановичем Луниным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Он провел оригинальный эксперимент. Взял две группы мышей и поместил в одинаковые условия, но кормил по-разному: одних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натуральным молоком, других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искусственной смесью, в которой содержались все необходимые вещества (белки, жиры, углеводы, минеральные соли), причем в том же соотношении, что и в молоке. Вскоре мыши второй группы переставали расти, теряли в весе и погибали. Значит, предположил ученый, существуют еще какие-то вещества, которые он не включил в свою смесь. Так    впервые   научно было доказано, что в состав пищи входят неизвестные  вещества,  позже названные витаминами. 1880 год - Лунин Н. экспериментально установил наличие БАД в  натуральных продуктах.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857488" y="4000504"/>
            <a:ext cx="571504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Казимеж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(1884-1967)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биохимик. Родился в Польше. Жил и работал в Швейцарии, Франции, Великобритании, Польше, США. Впервые выделил (1912) из рисовых отрубей вещество, излечивающее от бери-бери, и назвал его витамином (от лат.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виталис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животворный),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жизни, класс органических соединений, т.к. одно из веществ, выделенное и изученное им, содержало аминогруппу. Ввел термин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авитаминоз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142852"/>
            <a:ext cx="8429684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19400" algn="l"/>
              </a:tabLst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Историческая справка</a:t>
            </a:r>
            <a:endParaRPr kumimoji="0" lang="ru-RU" sz="19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19400" algn="l"/>
              </a:tabLst>
            </a:pPr>
            <a:r>
              <a:rPr kumimoji="0" lang="ru-RU" sz="19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ЛУНИН Николай Иванович </a:t>
            </a:r>
            <a:r>
              <a:rPr kumimoji="0" lang="ru-RU" sz="190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(1853-1937),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российский врач-педиатр. Впервые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1880 г. показал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необходимость для организма особых веществ, названных позднее витаминами. </a:t>
            </a:r>
            <a:endParaRPr kumimoji="0" lang="ru-RU" sz="1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19400" algn="l"/>
              </a:tabLst>
            </a:pPr>
            <a:r>
              <a:rPr kumimoji="0" lang="ru-RU" sz="19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ЭЙКМАН Христиан </a:t>
            </a:r>
            <a:r>
              <a:rPr kumimoji="0" lang="ru-RU" sz="19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(1858-1930),</a:t>
            </a:r>
            <a:r>
              <a:rPr kumimoji="0" lang="ru-RU" sz="19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нидерландский врач. В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1886-1898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Индонезии. Установил, что витаминная недостаточность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причина ряда заболеваний. Открыл витамин В1. Нобелевская премия (1929). </a:t>
            </a:r>
            <a:endParaRPr kumimoji="0" lang="ru-RU" sz="1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19400" algn="l"/>
              </a:tabLst>
            </a:pPr>
            <a:r>
              <a:rPr kumimoji="0" lang="ru-RU" sz="19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ВИНДАУС Адольф </a:t>
            </a:r>
            <a:r>
              <a:rPr kumimoji="0" lang="ru-RU" sz="19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(1876-1959),</a:t>
            </a:r>
            <a:r>
              <a:rPr kumimoji="0" lang="ru-RU" sz="19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немецкий химик и биохимик. Исследовал структуру стероидов. Открыл образование витамина D из эргостерина под действием ультрафиолетовых лучей. Первым синтезировал гистамин. Нобелевская премия (1928). </a:t>
            </a:r>
            <a:endParaRPr kumimoji="0" lang="ru-RU" sz="19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19400" algn="l"/>
              </a:tabLst>
            </a:pPr>
            <a:r>
              <a:rPr kumimoji="0" lang="ru-RU" sz="19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УИЛЬЯМС (</a:t>
            </a:r>
            <a:r>
              <a:rPr kumimoji="0" lang="en-US" sz="19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Williams</a:t>
            </a:r>
            <a:r>
              <a:rPr kumimoji="0" lang="ru-RU" sz="1900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Роберт </a:t>
            </a:r>
            <a:r>
              <a:rPr kumimoji="0" lang="ru-RU" sz="19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(1886-1965</a:t>
            </a:r>
            <a:r>
              <a:rPr kumimoji="0" lang="ru-RU" sz="1900" b="0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американский химик. Труды по изучению строения и синтезу сложных органических соединений. Синтезировал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1936 г. тиамин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(витамин В1), установил его структуру и свойства. Разработал метод подводной изоляции кабеля, занимался исследованиями свойств каучуков синтетических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19400" algn="l"/>
              </a:tabLst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19400" algn="l"/>
              </a:tabLst>
            </a:pP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1920 г.- открыты витамины группы  А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19400" algn="l"/>
              </a:tabLst>
            </a:pP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1921г. - открыт и выделен в чистом виде витамин Д 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19400" algn="l"/>
              </a:tabLst>
            </a:pP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1922 г.- открыты витамины группы  В, витамины группы Е, русский ученый Бессонов выделил витамин С в чистом виде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19400" algn="l"/>
              </a:tabLst>
            </a:pP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1938 г. </a:t>
            </a:r>
            <a:r>
              <a:rPr lang="ru-RU" sz="19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Каррер</a:t>
            </a:r>
            <a:r>
              <a:rPr lang="ru-RU" sz="19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синтезировал витамин Е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194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738" y="620713"/>
            <a:ext cx="9026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u="sng" dirty="0">
                <a:solidFill>
                  <a:srgbClr val="0070C0"/>
                </a:solidFill>
                <a:latin typeface="Arial" charset="0"/>
              </a:rPr>
              <a:t>ВИТАМИНЫ</a:t>
            </a:r>
            <a:r>
              <a:rPr lang="ru-RU" dirty="0">
                <a:latin typeface="Arial" charset="0"/>
              </a:rPr>
              <a:t> (</a:t>
            </a:r>
            <a:r>
              <a:rPr lang="ru-RU" b="1" dirty="0">
                <a:latin typeface="Arial" charset="0"/>
              </a:rPr>
              <a:t>от лат. </a:t>
            </a:r>
            <a:r>
              <a:rPr lang="ru-RU" b="1" i="1" dirty="0">
                <a:latin typeface="Arial" charset="0"/>
              </a:rPr>
              <a:t>«</a:t>
            </a:r>
            <a:r>
              <a:rPr lang="en-US" b="1" i="1" dirty="0">
                <a:latin typeface="Arial" charset="0"/>
              </a:rPr>
              <a:t>vita</a:t>
            </a:r>
            <a:r>
              <a:rPr lang="ru-RU" b="1" i="1" dirty="0">
                <a:latin typeface="Arial" charset="0"/>
              </a:rPr>
              <a:t>» - </a:t>
            </a:r>
            <a:r>
              <a:rPr lang="ru-RU" b="1" dirty="0">
                <a:latin typeface="Arial" charset="0"/>
              </a:rPr>
              <a:t>жизнь</a:t>
            </a:r>
            <a:r>
              <a:rPr lang="ru-RU" b="1" i="1" dirty="0">
                <a:latin typeface="Arial" charset="0"/>
              </a:rPr>
              <a:t>, «</a:t>
            </a:r>
            <a:r>
              <a:rPr lang="en-US" b="1" i="1" dirty="0" err="1">
                <a:latin typeface="Arial" charset="0"/>
              </a:rPr>
              <a:t>amin</a:t>
            </a:r>
            <a:r>
              <a:rPr lang="ru-RU" b="1" i="1" dirty="0">
                <a:latin typeface="Arial" charset="0"/>
              </a:rPr>
              <a:t>» - </a:t>
            </a:r>
            <a:r>
              <a:rPr lang="ru-RU" b="1" dirty="0">
                <a:latin typeface="Arial" charset="0"/>
              </a:rPr>
              <a:t>содержащий азот)  - это органические соединения, которые в небольших количествах постоянно требуются для протекания биохимических реакций в организме </a:t>
            </a:r>
          </a:p>
        </p:txBody>
      </p:sp>
      <p:pic>
        <p:nvPicPr>
          <p:cNvPr id="5" name="Picture 6" descr="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2713" y="1700213"/>
            <a:ext cx="5405963" cy="47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43372" y="3594296"/>
            <a:ext cx="4857784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2400" b="1" dirty="0">
                <a:solidFill>
                  <a:schemeClr val="accent2"/>
                </a:solidFill>
              </a:rPr>
              <a:t>  </a:t>
            </a:r>
            <a:r>
              <a:rPr lang="ru-RU" sz="2400" b="1" dirty="0"/>
              <a:t>Витамины образуются </a:t>
            </a:r>
            <a:r>
              <a:rPr lang="ru-RU" sz="2400" b="1" dirty="0" smtClean="0"/>
              <a:t>растениями </a:t>
            </a:r>
            <a:r>
              <a:rPr lang="ru-RU" sz="2400" b="1" dirty="0"/>
              <a:t>или животными и</a:t>
            </a:r>
          </a:p>
          <a:p>
            <a:r>
              <a:rPr lang="ru-RU" sz="2400" b="1" dirty="0"/>
              <a:t>должны поступать в  </a:t>
            </a:r>
            <a:r>
              <a:rPr lang="ru-RU" sz="2400" b="1" dirty="0" smtClean="0"/>
              <a:t>организм </a:t>
            </a:r>
            <a:r>
              <a:rPr lang="ru-RU" sz="2400" b="1" dirty="0"/>
              <a:t>в микроскопических</a:t>
            </a:r>
          </a:p>
          <a:p>
            <a:r>
              <a:rPr lang="ru-RU" sz="2400" b="1" dirty="0"/>
              <a:t>количествах для </a:t>
            </a:r>
            <a:r>
              <a:rPr lang="ru-RU" sz="2400" b="1" dirty="0" smtClean="0"/>
              <a:t>продолжения </a:t>
            </a:r>
            <a:r>
              <a:rPr lang="ru-RU" sz="2400" b="1" dirty="0"/>
              <a:t>жизненных процессов.</a:t>
            </a:r>
          </a:p>
          <a:p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7" name="Picture 9" descr="1c85297d33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615" y="357166"/>
            <a:ext cx="3492327" cy="3143272"/>
          </a:xfrm>
          <a:prstGeom prst="rect">
            <a:avLst/>
          </a:prstGeom>
          <a:noFill/>
        </p:spPr>
      </p:pic>
      <p:pic>
        <p:nvPicPr>
          <p:cNvPr id="8" name="Picture 12" descr="а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714356"/>
            <a:ext cx="2786082" cy="2649592"/>
          </a:xfrm>
          <a:prstGeom prst="rect">
            <a:avLst/>
          </a:prstGeom>
          <a:noFill/>
        </p:spPr>
      </p:pic>
      <p:pic>
        <p:nvPicPr>
          <p:cNvPr id="9" name="Picture 13" descr="в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671" y="4000504"/>
            <a:ext cx="2572721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8313" y="437356"/>
            <a:ext cx="8027987" cy="519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2800" b="1" i="1" dirty="0"/>
              <a:t>Продукты растительного происхождения</a:t>
            </a:r>
          </a:p>
        </p:txBody>
      </p:sp>
      <p:pic>
        <p:nvPicPr>
          <p:cNvPr id="7" name="Picture 9" descr="БОЯРЫШ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937125"/>
            <a:ext cx="2087562" cy="1920875"/>
          </a:xfrm>
          <a:prstGeom prst="rect">
            <a:avLst/>
          </a:prstGeom>
          <a:noFill/>
        </p:spPr>
      </p:pic>
      <p:pic>
        <p:nvPicPr>
          <p:cNvPr id="8" name="Picture 10" descr="БАРБАР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071810"/>
            <a:ext cx="2808287" cy="1730375"/>
          </a:xfrm>
          <a:prstGeom prst="rect">
            <a:avLst/>
          </a:prstGeom>
          <a:noFill/>
        </p:spPr>
      </p:pic>
      <p:pic>
        <p:nvPicPr>
          <p:cNvPr id="9" name="Picture 12" descr="fd0db001ab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6"/>
            <a:ext cx="2438400" cy="2298700"/>
          </a:xfrm>
          <a:prstGeom prst="rect">
            <a:avLst/>
          </a:prstGeom>
          <a:noFill/>
        </p:spPr>
      </p:pic>
      <p:pic>
        <p:nvPicPr>
          <p:cNvPr id="10" name="Picture 13" descr="klubn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1762" y="3429000"/>
            <a:ext cx="2662238" cy="3140075"/>
          </a:xfrm>
          <a:prstGeom prst="rect">
            <a:avLst/>
          </a:prstGeom>
          <a:noFill/>
        </p:spPr>
      </p:pic>
      <p:pic>
        <p:nvPicPr>
          <p:cNvPr id="11" name="Picture 14" descr="lemon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6863" y="1142984"/>
            <a:ext cx="3481417" cy="2252662"/>
          </a:xfrm>
          <a:prstGeom prst="rect">
            <a:avLst/>
          </a:prstGeom>
          <a:noFill/>
        </p:spPr>
      </p:pic>
      <p:pic>
        <p:nvPicPr>
          <p:cNvPr id="12" name="Picture 15" descr="f70723f905b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928670"/>
            <a:ext cx="2955925" cy="2899582"/>
          </a:xfrm>
          <a:prstGeom prst="rect">
            <a:avLst/>
          </a:prstGeom>
          <a:noFill/>
        </p:spPr>
      </p:pic>
      <p:pic>
        <p:nvPicPr>
          <p:cNvPr id="13" name="Picture 16" descr="f0395b2484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1071546"/>
            <a:ext cx="2438400" cy="2216150"/>
          </a:xfrm>
          <a:prstGeom prst="rect">
            <a:avLst/>
          </a:prstGeom>
          <a:noFill/>
        </p:spPr>
      </p:pic>
      <p:pic>
        <p:nvPicPr>
          <p:cNvPr id="14" name="Picture 17" descr="7dbf222e73a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3429000"/>
            <a:ext cx="1704975" cy="184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bl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500570"/>
            <a:ext cx="2376488" cy="2211387"/>
          </a:xfrm>
          <a:prstGeom prst="rect">
            <a:avLst/>
          </a:prstGeom>
          <a:noFill/>
        </p:spPr>
      </p:pic>
      <p:pic>
        <p:nvPicPr>
          <p:cNvPr id="8" name="Picture 7" descr="korova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2592387" cy="2065338"/>
          </a:xfrm>
          <a:prstGeom prst="rect">
            <a:avLst/>
          </a:prstGeom>
          <a:noFill/>
        </p:spPr>
      </p:pic>
      <p:pic>
        <p:nvPicPr>
          <p:cNvPr id="9" name="Picture 8" descr="jajtsa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086350"/>
            <a:ext cx="2233612" cy="1771650"/>
          </a:xfrm>
          <a:prstGeom prst="rect">
            <a:avLst/>
          </a:prstGeom>
          <a:noFill/>
        </p:spPr>
      </p:pic>
      <p:pic>
        <p:nvPicPr>
          <p:cNvPr id="10" name="Picture 10" descr="Безимецып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813300"/>
            <a:ext cx="1533525" cy="2044700"/>
          </a:xfrm>
          <a:prstGeom prst="rect">
            <a:avLst/>
          </a:prstGeom>
          <a:noFill/>
        </p:spPr>
      </p:pic>
      <p:pic>
        <p:nvPicPr>
          <p:cNvPr id="12" name="Picture 12" descr="ТВОРОГ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000108"/>
            <a:ext cx="2232025" cy="1820862"/>
          </a:xfrm>
          <a:prstGeom prst="rect">
            <a:avLst/>
          </a:prstGeom>
          <a:noFill/>
        </p:spPr>
      </p:pic>
      <p:pic>
        <p:nvPicPr>
          <p:cNvPr id="13" name="Picture 13" descr="ра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2428868"/>
            <a:ext cx="3240088" cy="2432050"/>
          </a:xfrm>
          <a:prstGeom prst="rect">
            <a:avLst/>
          </a:prstGeom>
          <a:noFill/>
        </p:spPr>
      </p:pic>
      <p:pic>
        <p:nvPicPr>
          <p:cNvPr id="14" name="Picture 14" descr="мяс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3357562"/>
            <a:ext cx="2879725" cy="2160587"/>
          </a:xfrm>
          <a:prstGeom prst="rect">
            <a:avLst/>
          </a:prstGeom>
          <a:noFill/>
        </p:spPr>
      </p:pic>
      <p:pic>
        <p:nvPicPr>
          <p:cNvPr id="15" name="Picture 15" descr="гусь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786322"/>
            <a:ext cx="1249362" cy="1546225"/>
          </a:xfrm>
          <a:prstGeom prst="rect">
            <a:avLst/>
          </a:prstGeom>
          <a:noFill/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908050" y="453231"/>
            <a:ext cx="7161213" cy="519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2800" b="1" i="1" dirty="0"/>
              <a:t>Продукты животного происхождения</a:t>
            </a:r>
          </a:p>
        </p:txBody>
      </p:sp>
      <p:pic>
        <p:nvPicPr>
          <p:cNvPr id="25" name="Picture 11" descr="йогурт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1142984"/>
            <a:ext cx="1800225" cy="1787525"/>
          </a:xfrm>
          <a:prstGeom prst="rect">
            <a:avLst/>
          </a:prstGeom>
          <a:noFill/>
        </p:spPr>
      </p:pic>
      <p:pic>
        <p:nvPicPr>
          <p:cNvPr id="31" name="Picture 17" descr="5636fa0efe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50" y="1214422"/>
            <a:ext cx="3311525" cy="208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304006" y="273844"/>
            <a:ext cx="82438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sz="6600" dirty="0" smtClean="0">
                <a:solidFill>
                  <a:srgbClr val="0070C0"/>
                </a:solidFill>
              </a:rPr>
              <a:t>Витамины</a:t>
            </a:r>
            <a:r>
              <a:rPr lang="ru-RU" sz="6600" dirty="0" smtClean="0"/>
              <a:t>  </a:t>
            </a:r>
            <a:r>
              <a:rPr lang="ru-RU" dirty="0" smtClean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0881" y="1832769"/>
            <a:ext cx="302418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/>
              <a:t>Водорастворимые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90256" y="1832769"/>
            <a:ext cx="3024187" cy="7921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 </a:t>
            </a:r>
            <a:r>
              <a:rPr lang="ru-RU" sz="2000" b="1" dirty="0">
                <a:solidFill>
                  <a:srgbClr val="000000"/>
                </a:solidFill>
              </a:rPr>
              <a:t>Жирорастворимые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629443" y="4209256"/>
            <a:ext cx="1439863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0" b="1"/>
              <a:t>С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453856" y="3344069"/>
            <a:ext cx="1439862" cy="12239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6000" b="1"/>
              <a:t>А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7614443" y="3488531"/>
            <a:ext cx="1439863" cy="12239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000" b="1"/>
              <a:t>D</a:t>
            </a:r>
            <a:endParaRPr lang="ru-RU" sz="6000" b="1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2069306" y="3632994"/>
            <a:ext cx="1439862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6000" b="1"/>
              <a:t>В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1637506" y="5360194"/>
            <a:ext cx="1439862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6000" b="1"/>
              <a:t>В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3798093" y="4568031"/>
            <a:ext cx="1439863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6000" b="1"/>
              <a:t>В</a:t>
            </a: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3293268" y="2840831"/>
            <a:ext cx="1439863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6000" b="1"/>
              <a:t>В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501106" y="6080919"/>
            <a:ext cx="288925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ru-RU" b="1"/>
              <a:t>1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932906" y="435213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/>
              <a:t>12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156868" y="3559969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/>
              <a:t>2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733131" y="5217319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/>
              <a:t>6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1421606" y="2624931"/>
            <a:ext cx="5762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1997868" y="2624931"/>
            <a:ext cx="142875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1997868" y="2624931"/>
            <a:ext cx="5762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1997868" y="2624931"/>
            <a:ext cx="215900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>
            <a:off x="1997868" y="2624931"/>
            <a:ext cx="14398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6101556" y="2624931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6101556" y="2624931"/>
            <a:ext cx="18002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Oval 34"/>
          <p:cNvSpPr>
            <a:spLocks noChangeArrowheads="1"/>
          </p:cNvSpPr>
          <p:nvPr/>
        </p:nvSpPr>
        <p:spPr bwMode="auto">
          <a:xfrm>
            <a:off x="6461918" y="4641056"/>
            <a:ext cx="1439863" cy="12239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6000" b="1"/>
              <a:t> Е</a:t>
            </a:r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6101556" y="2624931"/>
            <a:ext cx="1152525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Oval 36"/>
          <p:cNvSpPr>
            <a:spLocks noChangeArrowheads="1"/>
          </p:cNvSpPr>
          <p:nvPr/>
        </p:nvSpPr>
        <p:spPr bwMode="auto">
          <a:xfrm>
            <a:off x="89693" y="2912269"/>
            <a:ext cx="1439863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6000" b="1"/>
              <a:t>Н</a:t>
            </a:r>
          </a:p>
        </p:txBody>
      </p:sp>
      <p:sp>
        <p:nvSpPr>
          <p:cNvPr id="28" name="Oval 37"/>
          <p:cNvSpPr>
            <a:spLocks noChangeArrowheads="1"/>
          </p:cNvSpPr>
          <p:nvPr/>
        </p:nvSpPr>
        <p:spPr bwMode="auto">
          <a:xfrm>
            <a:off x="5166518" y="5360194"/>
            <a:ext cx="1439863" cy="12239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6000" b="1"/>
              <a:t> К</a:t>
            </a:r>
          </a:p>
        </p:txBody>
      </p:sp>
      <p:sp>
        <p:nvSpPr>
          <p:cNvPr id="29" name="Line 38"/>
          <p:cNvSpPr>
            <a:spLocks noChangeShapeType="1"/>
          </p:cNvSpPr>
          <p:nvPr/>
        </p:nvSpPr>
        <p:spPr bwMode="auto">
          <a:xfrm flipH="1">
            <a:off x="1277143" y="2624931"/>
            <a:ext cx="7207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 flipH="1">
            <a:off x="5382418" y="2624931"/>
            <a:ext cx="719138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Oval 45"/>
          <p:cNvSpPr>
            <a:spLocks noChangeArrowheads="1"/>
          </p:cNvSpPr>
          <p:nvPr/>
        </p:nvSpPr>
        <p:spPr bwMode="auto">
          <a:xfrm>
            <a:off x="7469981" y="2767806"/>
            <a:ext cx="431800" cy="576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2" name="Oval 46"/>
          <p:cNvSpPr>
            <a:spLocks noChangeArrowheads="1"/>
          </p:cNvSpPr>
          <p:nvPr/>
        </p:nvSpPr>
        <p:spPr bwMode="auto">
          <a:xfrm>
            <a:off x="7109618" y="3488531"/>
            <a:ext cx="431800" cy="5762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Oval 47"/>
          <p:cNvSpPr>
            <a:spLocks noChangeArrowheads="1"/>
          </p:cNvSpPr>
          <p:nvPr/>
        </p:nvSpPr>
        <p:spPr bwMode="auto">
          <a:xfrm>
            <a:off x="1781968" y="3344069"/>
            <a:ext cx="215900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Oval 48"/>
          <p:cNvSpPr>
            <a:spLocks noChangeArrowheads="1"/>
          </p:cNvSpPr>
          <p:nvPr/>
        </p:nvSpPr>
        <p:spPr bwMode="auto">
          <a:xfrm>
            <a:off x="2717006" y="3056731"/>
            <a:ext cx="3603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6101556" y="2624931"/>
            <a:ext cx="12969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6" name="Line 50"/>
          <p:cNvSpPr>
            <a:spLocks noChangeShapeType="1"/>
          </p:cNvSpPr>
          <p:nvPr/>
        </p:nvSpPr>
        <p:spPr bwMode="auto">
          <a:xfrm>
            <a:off x="6101556" y="2624931"/>
            <a:ext cx="1008062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 flipH="1">
            <a:off x="1924843" y="2624931"/>
            <a:ext cx="730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>
            <a:off x="1997868" y="2624931"/>
            <a:ext cx="7191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39" name="Picture 55" descr="0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9618" y="346869"/>
            <a:ext cx="18732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213</TotalTime>
  <Words>1595</Words>
  <Application>Microsoft Office PowerPoint</Application>
  <PresentationFormat>Экран (4:3)</PresentationFormat>
  <Paragraphs>260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МЩУ ШОС № 36 ноут 4</dc:creator>
  <cp:lastModifiedBy>ОСТАШЕВСКАЯ</cp:lastModifiedBy>
  <cp:revision>14</cp:revision>
  <dcterms:created xsi:type="dcterms:W3CDTF">2013-11-10T16:22:36Z</dcterms:created>
  <dcterms:modified xsi:type="dcterms:W3CDTF">2013-11-12T10:42:38Z</dcterms:modified>
</cp:coreProperties>
</file>