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60C769F-B311-42C3-8B55-2EEAE13A51A7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C0892C7-F47E-4602-9880-16FAD5C20B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769F-B311-42C3-8B55-2EEAE13A51A7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92C7-F47E-4602-9880-16FAD5C20B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769F-B311-42C3-8B55-2EEAE13A51A7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92C7-F47E-4602-9880-16FAD5C20B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60C769F-B311-42C3-8B55-2EEAE13A51A7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92C7-F47E-4602-9880-16FAD5C20B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60C769F-B311-42C3-8B55-2EEAE13A51A7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C0892C7-F47E-4602-9880-16FAD5C20B7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0C769F-B311-42C3-8B55-2EEAE13A51A7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0892C7-F47E-4602-9880-16FAD5C20B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60C769F-B311-42C3-8B55-2EEAE13A51A7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C0892C7-F47E-4602-9880-16FAD5C20B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769F-B311-42C3-8B55-2EEAE13A51A7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92C7-F47E-4602-9880-16FAD5C20B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0C769F-B311-42C3-8B55-2EEAE13A51A7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0892C7-F47E-4602-9880-16FAD5C20B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60C769F-B311-42C3-8B55-2EEAE13A51A7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C0892C7-F47E-4602-9880-16FAD5C20B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60C769F-B311-42C3-8B55-2EEAE13A51A7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C0892C7-F47E-4602-9880-16FAD5C20B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60C769F-B311-42C3-8B55-2EEAE13A51A7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C0892C7-F47E-4602-9880-16FAD5C20B7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Периодическая функция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Подготовила ученица</a:t>
            </a:r>
          </a:p>
          <a:p>
            <a:r>
              <a:rPr lang="ru-RU" dirty="0" smtClean="0"/>
              <a:t>10 «А» класса</a:t>
            </a:r>
          </a:p>
          <a:p>
            <a:r>
              <a:rPr lang="ru-RU" dirty="0" smtClean="0"/>
              <a:t>МАОУ «Лицея №3</a:t>
            </a:r>
          </a:p>
          <a:p>
            <a:r>
              <a:rPr lang="ru-RU" dirty="0" smtClean="0"/>
              <a:t>им. А.С.Пушкина»</a:t>
            </a:r>
          </a:p>
          <a:p>
            <a:r>
              <a:rPr lang="ru-RU" dirty="0" smtClean="0"/>
              <a:t>Козлова Анастасия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428736"/>
            <a:ext cx="8501122" cy="4929222"/>
          </a:xfrm>
        </p:spPr>
        <p:txBody>
          <a:bodyPr/>
          <a:lstStyle/>
          <a:p>
            <a:r>
              <a:rPr lang="ru-RU" dirty="0" smtClean="0"/>
              <a:t>Пусть </a:t>
            </a:r>
            <a:r>
              <a:rPr lang="ru-RU" i="1" dirty="0" smtClean="0"/>
              <a:t>T</a:t>
            </a:r>
            <a:r>
              <a:rPr lang="ru-RU" baseline="-25000" dirty="0" smtClean="0"/>
              <a:t>1</a:t>
            </a:r>
            <a:r>
              <a:rPr lang="ru-RU" dirty="0" smtClean="0"/>
              <a:t> - период функции </a:t>
            </a:r>
            <a:r>
              <a:rPr lang="ru-RU" i="1" dirty="0" err="1" smtClean="0"/>
              <a:t>φ</a:t>
            </a:r>
            <a:r>
              <a:rPr lang="ru-RU" dirty="0" smtClean="0"/>
              <a:t>, а </a:t>
            </a:r>
            <a:r>
              <a:rPr lang="ru-RU" i="1" dirty="0" smtClean="0"/>
              <a:t>T</a:t>
            </a:r>
            <a:r>
              <a:rPr lang="ru-RU" baseline="-25000" dirty="0" smtClean="0"/>
              <a:t>2</a:t>
            </a:r>
            <a:r>
              <a:rPr lang="ru-RU" dirty="0" smtClean="0"/>
              <a:t> - период функции </a:t>
            </a:r>
            <a:r>
              <a:rPr lang="ru-RU" i="1" dirty="0" err="1" smtClean="0"/>
              <a:t>ψ</a:t>
            </a:r>
            <a:r>
              <a:rPr lang="ru-RU" dirty="0" smtClean="0"/>
              <a:t>. Предположим, что </a:t>
            </a:r>
            <a:r>
              <a:rPr lang="ru-RU" dirty="0" smtClean="0"/>
              <a:t>               , </a:t>
            </a:r>
            <a:r>
              <a:rPr lang="ru-RU" dirty="0" smtClean="0"/>
              <a:t>т. е. существует такая точка </a:t>
            </a:r>
            <a:r>
              <a:rPr lang="ru-RU" i="1" dirty="0" err="1" smtClean="0"/>
              <a:t>x</a:t>
            </a:r>
            <a:r>
              <a:rPr lang="ru-RU" dirty="0" smtClean="0"/>
              <a:t> = </a:t>
            </a:r>
            <a:r>
              <a:rPr lang="ru-RU" i="1" dirty="0" err="1" smtClean="0"/>
              <a:t>t</a:t>
            </a:r>
            <a:r>
              <a:rPr lang="ru-RU" dirty="0" smtClean="0"/>
              <a:t>, что</a:t>
            </a:r>
          </a:p>
          <a:p>
            <a:pPr marL="447675" indent="0">
              <a:buNone/>
            </a:pPr>
            <a:r>
              <a:rPr lang="ru-RU" dirty="0" smtClean="0"/>
              <a:t>|</a:t>
            </a:r>
            <a:r>
              <a:rPr lang="ru-RU" i="1" dirty="0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) - </a:t>
            </a:r>
            <a:r>
              <a:rPr lang="ru-RU" i="1" dirty="0" err="1" smtClean="0"/>
              <a:t>ψ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)| = </a:t>
            </a:r>
            <a:r>
              <a:rPr lang="ru-RU" i="1" dirty="0" smtClean="0"/>
              <a:t>M</a:t>
            </a:r>
            <a:r>
              <a:rPr lang="ru-RU" dirty="0" smtClean="0"/>
              <a:t>&gt; 0. (1)</a:t>
            </a:r>
          </a:p>
          <a:p>
            <a:r>
              <a:rPr lang="ru-RU" dirty="0" smtClean="0"/>
              <a:t>Возьмем </a:t>
            </a:r>
            <a:r>
              <a:rPr lang="ru-RU" i="1" dirty="0" err="1" smtClean="0"/>
              <a:t>ε</a:t>
            </a:r>
            <a:r>
              <a:rPr lang="ru-RU" dirty="0" smtClean="0"/>
              <a:t>&gt; 0 произвольное, но меньше </a:t>
            </a:r>
            <a:r>
              <a:rPr lang="ru-RU" i="1" dirty="0" smtClean="0"/>
              <a:t>M</a:t>
            </a:r>
            <a:r>
              <a:rPr lang="ru-RU" dirty="0" smtClean="0"/>
              <a:t>/2. В силу непрерывности функции </a:t>
            </a:r>
            <a:r>
              <a:rPr lang="ru-RU" i="1" dirty="0" err="1" smtClean="0"/>
              <a:t>φ</a:t>
            </a:r>
            <a:r>
              <a:rPr lang="ru-RU" dirty="0" err="1" smtClean="0"/>
              <a:t> </a:t>
            </a:r>
            <a:r>
              <a:rPr lang="ru-RU" dirty="0" smtClean="0"/>
              <a:t>в точке </a:t>
            </a:r>
            <a:r>
              <a:rPr lang="ru-RU" i="1" dirty="0" err="1" smtClean="0"/>
              <a:t>x</a:t>
            </a:r>
            <a:r>
              <a:rPr lang="ru-RU" dirty="0" smtClean="0"/>
              <a:t> = </a:t>
            </a:r>
            <a:r>
              <a:rPr lang="ru-RU" i="1" dirty="0" err="1" smtClean="0"/>
              <a:t>t</a:t>
            </a:r>
            <a:r>
              <a:rPr lang="ru-RU" dirty="0" smtClean="0"/>
              <a:t>, для </a:t>
            </a:r>
            <a:r>
              <a:rPr lang="ru-RU" dirty="0" err="1" smtClean="0"/>
              <a:t>указанного</a:t>
            </a:r>
            <a:r>
              <a:rPr lang="ru-RU" i="1" dirty="0" err="1" smtClean="0"/>
              <a:t>ε</a:t>
            </a:r>
            <a:r>
              <a:rPr lang="ru-RU" dirty="0" smtClean="0"/>
              <a:t>&gt; 0 существует </a:t>
            </a:r>
            <a:r>
              <a:rPr lang="ru-RU" i="1" dirty="0" err="1" smtClean="0"/>
              <a:t>δ</a:t>
            </a:r>
            <a:r>
              <a:rPr lang="ru-RU" dirty="0" smtClean="0"/>
              <a:t>&gt; 0 такое, что</a:t>
            </a:r>
          </a:p>
          <a:p>
            <a:pPr marL="447675" indent="0">
              <a:buNone/>
            </a:pPr>
            <a:r>
              <a:rPr lang="ru-RU" dirty="0" smtClean="0"/>
              <a:t>|</a:t>
            </a:r>
            <a:r>
              <a:rPr lang="ru-RU" i="1" dirty="0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) - </a:t>
            </a:r>
            <a:r>
              <a:rPr lang="ru-RU" i="1" dirty="0" err="1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 + </a:t>
            </a:r>
            <a:r>
              <a:rPr lang="ru-RU" i="1" dirty="0" err="1" smtClean="0"/>
              <a:t>h</a:t>
            </a:r>
            <a:r>
              <a:rPr lang="ru-RU" dirty="0" smtClean="0"/>
              <a:t>)| </a:t>
            </a:r>
            <a:r>
              <a:rPr lang="ru-RU" dirty="0" err="1" smtClean="0"/>
              <a:t>&lt;</a:t>
            </a:r>
            <a:r>
              <a:rPr lang="ru-RU" i="1" dirty="0" err="1" smtClean="0"/>
              <a:t>ε</a:t>
            </a:r>
            <a:r>
              <a:rPr lang="ru-RU" dirty="0" err="1" smtClean="0"/>
              <a:t>, </a:t>
            </a:r>
            <a:r>
              <a:rPr lang="ru-RU" dirty="0" smtClean="0"/>
              <a:t>(2)</a:t>
            </a:r>
          </a:p>
          <a:p>
            <a:pPr marL="447675" indent="0">
              <a:buNone/>
            </a:pPr>
            <a:r>
              <a:rPr lang="ru-RU" dirty="0" smtClean="0"/>
              <a:t>как только </a:t>
            </a:r>
            <a:r>
              <a:rPr lang="ru-RU" dirty="0" err="1" smtClean="0"/>
              <a:t>|</a:t>
            </a:r>
            <a:r>
              <a:rPr lang="ru-RU" i="1" dirty="0" err="1" smtClean="0"/>
              <a:t>h</a:t>
            </a:r>
            <a:r>
              <a:rPr lang="ru-RU" dirty="0" err="1" smtClean="0"/>
              <a:t>|</a:t>
            </a:r>
            <a:r>
              <a:rPr lang="ru-RU" dirty="0" smtClean="0"/>
              <a:t> &lt;</a:t>
            </a:r>
            <a:r>
              <a:rPr lang="ru-RU" i="1" dirty="0" err="1" smtClean="0"/>
              <a:t>δ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Рисунок 4" descr="http://www.pm298.ru/reshenie/Mathem/rf010649.JP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072198" y="1928802"/>
            <a:ext cx="1340123" cy="315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42852"/>
            <a:ext cx="8472518" cy="650085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Согласно условию, существует такое натуральное число </a:t>
            </a:r>
            <a:r>
              <a:rPr lang="ru-RU" i="1" dirty="0" err="1" smtClean="0"/>
              <a:t>k</a:t>
            </a:r>
            <a:r>
              <a:rPr lang="ru-RU" dirty="0" smtClean="0"/>
              <a:t>, что |</a:t>
            </a:r>
            <a:r>
              <a:rPr lang="ru-RU" i="1" dirty="0" err="1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 + </a:t>
            </a:r>
            <a:r>
              <a:rPr lang="ru-RU" i="1" dirty="0" smtClean="0"/>
              <a:t>kT</a:t>
            </a:r>
            <a:r>
              <a:rPr lang="ru-RU" baseline="-25000" dirty="0" smtClean="0"/>
              <a:t>2</a:t>
            </a:r>
            <a:r>
              <a:rPr lang="ru-RU" dirty="0" smtClean="0"/>
              <a:t>) - </a:t>
            </a:r>
            <a:r>
              <a:rPr lang="ru-RU" i="1" dirty="0" err="1" smtClean="0"/>
              <a:t>ψ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 + </a:t>
            </a:r>
            <a:r>
              <a:rPr lang="ru-RU" i="1" dirty="0" smtClean="0"/>
              <a:t>kT</a:t>
            </a:r>
            <a:r>
              <a:rPr lang="ru-RU" i="1" baseline="-25000" dirty="0" smtClean="0"/>
              <a:t>2</a:t>
            </a:r>
            <a:r>
              <a:rPr lang="ru-RU" dirty="0" smtClean="0"/>
              <a:t>)| &lt;</a:t>
            </a:r>
            <a:r>
              <a:rPr lang="ru-RU" i="1" dirty="0" err="1" smtClean="0"/>
              <a:t>ε</a:t>
            </a:r>
            <a:r>
              <a:rPr lang="ru-RU" dirty="0" smtClean="0"/>
              <a:t>, а тогда имеем</a:t>
            </a:r>
          </a:p>
          <a:p>
            <a:pPr marL="447675" indent="0">
              <a:buNone/>
            </a:pPr>
            <a:r>
              <a:rPr lang="ru-RU" dirty="0" smtClean="0"/>
              <a:t>|</a:t>
            </a:r>
            <a:r>
              <a:rPr lang="ru-RU" i="1" dirty="0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 + </a:t>
            </a:r>
            <a:r>
              <a:rPr lang="ru-RU" i="1" dirty="0" smtClean="0"/>
              <a:t>mkT</a:t>
            </a:r>
            <a:r>
              <a:rPr lang="ru-RU" baseline="-25000" dirty="0" smtClean="0"/>
              <a:t>2</a:t>
            </a:r>
            <a:r>
              <a:rPr lang="ru-RU" dirty="0" smtClean="0"/>
              <a:t>) - </a:t>
            </a:r>
            <a:r>
              <a:rPr lang="ru-RU" i="1" dirty="0" err="1" smtClean="0"/>
              <a:t>ψ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 + </a:t>
            </a:r>
            <a:r>
              <a:rPr lang="ru-RU" i="1" dirty="0" smtClean="0"/>
              <a:t>mkT</a:t>
            </a:r>
            <a:r>
              <a:rPr lang="ru-RU" baseline="-25000" dirty="0" smtClean="0"/>
              <a:t>2</a:t>
            </a:r>
            <a:r>
              <a:rPr lang="ru-RU" dirty="0" smtClean="0"/>
              <a:t>)| &lt;</a:t>
            </a:r>
            <a:r>
              <a:rPr lang="ru-RU" i="1" dirty="0" err="1" smtClean="0"/>
              <a:t>ε</a:t>
            </a:r>
            <a:r>
              <a:rPr lang="ru-RU" dirty="0" smtClean="0"/>
              <a:t>. (3)</a:t>
            </a:r>
          </a:p>
          <a:p>
            <a:r>
              <a:rPr lang="ru-RU" dirty="0" smtClean="0"/>
              <a:t>Из неравенств (2), (3) и периодичности функций </a:t>
            </a:r>
            <a:r>
              <a:rPr lang="ru-RU" i="1" dirty="0" err="1" smtClean="0"/>
              <a:t>φ</a:t>
            </a:r>
            <a:r>
              <a:rPr lang="ru-RU" dirty="0" err="1" smtClean="0"/>
              <a:t> </a:t>
            </a:r>
            <a:r>
              <a:rPr lang="ru-RU" dirty="0" smtClean="0"/>
              <a:t>и </a:t>
            </a:r>
            <a:r>
              <a:rPr lang="ru-RU" i="1" dirty="0" err="1" smtClean="0"/>
              <a:t>ψ</a:t>
            </a:r>
            <a:r>
              <a:rPr lang="ru-RU" dirty="0" err="1" smtClean="0"/>
              <a:t> </a:t>
            </a:r>
            <a:r>
              <a:rPr lang="ru-RU" dirty="0" smtClean="0"/>
              <a:t>следует неравенство</a:t>
            </a:r>
          </a:p>
          <a:p>
            <a:pPr marL="447675" indent="0">
              <a:buNone/>
            </a:pPr>
            <a:r>
              <a:rPr lang="ru-RU" dirty="0" smtClean="0"/>
              <a:t>|</a:t>
            </a:r>
            <a:r>
              <a:rPr lang="ru-RU" i="1" dirty="0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) - </a:t>
            </a:r>
            <a:r>
              <a:rPr lang="ru-RU" i="1" dirty="0" err="1" smtClean="0"/>
              <a:t>ψ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)| = </a:t>
            </a:r>
            <a:r>
              <a:rPr lang="ru-RU" dirty="0" err="1" smtClean="0"/>
              <a:t>|</a:t>
            </a:r>
            <a:r>
              <a:rPr lang="ru-RU" i="1" dirty="0" err="1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) - </a:t>
            </a:r>
            <a:r>
              <a:rPr lang="ru-RU" i="1" dirty="0" err="1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 + </a:t>
            </a:r>
            <a:r>
              <a:rPr lang="ru-RU" i="1" dirty="0" smtClean="0"/>
              <a:t>mkT</a:t>
            </a:r>
            <a:r>
              <a:rPr lang="ru-RU" baseline="-25000" dirty="0" smtClean="0"/>
              <a:t>2</a:t>
            </a:r>
            <a:r>
              <a:rPr lang="ru-RU" dirty="0" smtClean="0"/>
              <a:t>) + </a:t>
            </a:r>
            <a:r>
              <a:rPr lang="ru-RU" i="1" dirty="0" err="1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 + </a:t>
            </a:r>
            <a:r>
              <a:rPr lang="ru-RU" i="1" dirty="0" smtClean="0"/>
              <a:t>mkT</a:t>
            </a:r>
            <a:r>
              <a:rPr lang="ru-RU" baseline="-25000" dirty="0" smtClean="0"/>
              <a:t>2</a:t>
            </a:r>
            <a:r>
              <a:rPr lang="ru-RU" dirty="0" smtClean="0"/>
              <a:t>) - </a:t>
            </a:r>
            <a:r>
              <a:rPr lang="ru-RU" i="1" dirty="0" err="1" smtClean="0"/>
              <a:t>ψ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 + </a:t>
            </a:r>
            <a:r>
              <a:rPr lang="ru-RU" i="1" dirty="0" smtClean="0"/>
              <a:t>mkT</a:t>
            </a:r>
            <a:r>
              <a:rPr lang="ru-RU" baseline="-25000" dirty="0" smtClean="0"/>
              <a:t>2</a:t>
            </a:r>
            <a:r>
              <a:rPr lang="ru-RU" dirty="0" smtClean="0"/>
              <a:t>)| ≤ |</a:t>
            </a:r>
            <a:r>
              <a:rPr lang="ru-RU" i="1" dirty="0" err="1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) - </a:t>
            </a:r>
            <a:r>
              <a:rPr lang="ru-RU" i="1" dirty="0" err="1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 + </a:t>
            </a:r>
            <a:r>
              <a:rPr lang="ru-RU" i="1" dirty="0" smtClean="0"/>
              <a:t>mkT</a:t>
            </a:r>
            <a:r>
              <a:rPr lang="ru-RU" baseline="-25000" dirty="0" smtClean="0"/>
              <a:t>2</a:t>
            </a:r>
            <a:r>
              <a:rPr lang="ru-RU" dirty="0" smtClean="0"/>
              <a:t>)| + |</a:t>
            </a:r>
            <a:r>
              <a:rPr lang="ru-RU" i="1" dirty="0" err="1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 + </a:t>
            </a:r>
            <a:r>
              <a:rPr lang="ru-RU" i="1" dirty="0" smtClean="0"/>
              <a:t>mkT</a:t>
            </a:r>
            <a:r>
              <a:rPr lang="ru-RU" baseline="-25000" dirty="0" smtClean="0"/>
              <a:t>2</a:t>
            </a:r>
            <a:r>
              <a:rPr lang="ru-RU" dirty="0" smtClean="0"/>
              <a:t>) - </a:t>
            </a:r>
            <a:r>
              <a:rPr lang="ru-RU" i="1" dirty="0" err="1" smtClean="0"/>
              <a:t>ψ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 + </a:t>
            </a:r>
            <a:r>
              <a:rPr lang="ru-RU" i="1" dirty="0" smtClean="0"/>
              <a:t>mkT</a:t>
            </a:r>
            <a:r>
              <a:rPr lang="ru-RU" baseline="-25000" dirty="0" smtClean="0"/>
              <a:t>2</a:t>
            </a:r>
            <a:r>
              <a:rPr lang="ru-RU" dirty="0" smtClean="0"/>
              <a:t>)| =</a:t>
            </a:r>
          </a:p>
          <a:p>
            <a:pPr marL="447675" indent="0">
              <a:buNone/>
            </a:pPr>
            <a:r>
              <a:rPr lang="ru-RU" dirty="0" smtClean="0"/>
              <a:t>= </a:t>
            </a:r>
            <a:r>
              <a:rPr lang="ru-RU" dirty="0" err="1" smtClean="0"/>
              <a:t>|</a:t>
            </a:r>
            <a:r>
              <a:rPr lang="ru-RU" i="1" dirty="0" err="1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) - </a:t>
            </a:r>
            <a:r>
              <a:rPr lang="ru-RU" i="1" dirty="0" err="1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 + </a:t>
            </a:r>
            <a:r>
              <a:rPr lang="ru-RU" i="1" dirty="0" smtClean="0"/>
              <a:t>mkT</a:t>
            </a:r>
            <a:r>
              <a:rPr lang="ru-RU" baseline="-25000" dirty="0" smtClean="0"/>
              <a:t>2</a:t>
            </a:r>
            <a:r>
              <a:rPr lang="ru-RU" dirty="0" smtClean="0"/>
              <a:t> - </a:t>
            </a:r>
            <a:r>
              <a:rPr lang="ru-RU" i="1" dirty="0" smtClean="0"/>
              <a:t>nT</a:t>
            </a:r>
            <a:r>
              <a:rPr lang="ru-RU" baseline="-25000" dirty="0" smtClean="0"/>
              <a:t>1</a:t>
            </a:r>
            <a:r>
              <a:rPr lang="ru-RU" dirty="0" smtClean="0"/>
              <a:t>)| + |</a:t>
            </a:r>
            <a:r>
              <a:rPr lang="ru-RU" i="1" dirty="0" err="1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 + </a:t>
            </a:r>
            <a:r>
              <a:rPr lang="ru-RU" i="1" dirty="0" smtClean="0"/>
              <a:t>mkT</a:t>
            </a:r>
            <a:r>
              <a:rPr lang="ru-RU" baseline="-25000" dirty="0" smtClean="0"/>
              <a:t>2</a:t>
            </a:r>
            <a:r>
              <a:rPr lang="ru-RU" dirty="0" smtClean="0"/>
              <a:t>) - </a:t>
            </a:r>
            <a:r>
              <a:rPr lang="ru-RU" i="1" dirty="0" err="1" smtClean="0"/>
              <a:t>ψ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 + </a:t>
            </a:r>
            <a:r>
              <a:rPr lang="ru-RU" i="1" dirty="0" smtClean="0"/>
              <a:t>mkT</a:t>
            </a:r>
            <a:r>
              <a:rPr lang="ru-RU" baseline="-25000" dirty="0" smtClean="0"/>
              <a:t>2</a:t>
            </a:r>
            <a:r>
              <a:rPr lang="ru-RU" dirty="0" smtClean="0"/>
              <a:t>)| &lt;</a:t>
            </a:r>
            <a:r>
              <a:rPr lang="ru-RU" i="1" dirty="0" err="1" smtClean="0"/>
              <a:t>ε</a:t>
            </a:r>
            <a:r>
              <a:rPr lang="ru-RU" dirty="0" err="1" smtClean="0"/>
              <a:t> </a:t>
            </a:r>
            <a:r>
              <a:rPr lang="ru-RU" dirty="0" smtClean="0"/>
              <a:t>+ </a:t>
            </a:r>
            <a:r>
              <a:rPr lang="ru-RU" i="1" dirty="0" err="1" smtClean="0"/>
              <a:t>ε</a:t>
            </a:r>
            <a:r>
              <a:rPr lang="ru-RU" dirty="0" err="1" smtClean="0"/>
              <a:t> </a:t>
            </a:r>
            <a:r>
              <a:rPr lang="ru-RU" dirty="0" smtClean="0"/>
              <a:t>= 2</a:t>
            </a:r>
            <a:r>
              <a:rPr lang="ru-RU" i="1" dirty="0" smtClean="0"/>
              <a:t>ε</a:t>
            </a:r>
            <a:r>
              <a:rPr lang="ru-RU" dirty="0" smtClean="0"/>
              <a:t>, (4)</a:t>
            </a:r>
          </a:p>
          <a:p>
            <a:pPr marL="447675" indent="-447675">
              <a:buNone/>
            </a:pPr>
            <a:r>
              <a:rPr lang="ru-RU" dirty="0" smtClean="0"/>
              <a:t>если только</a:t>
            </a:r>
          </a:p>
          <a:p>
            <a:pPr marL="447675" indent="0">
              <a:buNone/>
            </a:pPr>
            <a:r>
              <a:rPr lang="ru-RU" dirty="0" smtClean="0"/>
              <a:t>|</a:t>
            </a:r>
            <a:r>
              <a:rPr lang="ru-RU" i="1" dirty="0" smtClean="0"/>
              <a:t>mkT</a:t>
            </a:r>
            <a:r>
              <a:rPr lang="ru-RU" baseline="-25000" dirty="0" smtClean="0"/>
              <a:t>2</a:t>
            </a:r>
            <a:r>
              <a:rPr lang="ru-RU" dirty="0" smtClean="0"/>
              <a:t> - </a:t>
            </a:r>
            <a:r>
              <a:rPr lang="ru-RU" i="1" dirty="0" smtClean="0"/>
              <a:t>nT</a:t>
            </a:r>
            <a:r>
              <a:rPr lang="ru-RU" baseline="-25000" dirty="0" smtClean="0"/>
              <a:t>1</a:t>
            </a:r>
            <a:r>
              <a:rPr lang="ru-RU" dirty="0" smtClean="0"/>
              <a:t>| &lt;</a:t>
            </a:r>
            <a:r>
              <a:rPr lang="ru-RU" i="1" dirty="0" err="1" smtClean="0"/>
              <a:t>δ</a:t>
            </a:r>
            <a:r>
              <a:rPr lang="ru-RU" dirty="0" smtClean="0"/>
              <a:t>. (5)</a:t>
            </a:r>
          </a:p>
          <a:p>
            <a:r>
              <a:rPr lang="ru-RU" dirty="0" smtClean="0"/>
              <a:t>Но мы выбрали такое число </a:t>
            </a:r>
            <a:r>
              <a:rPr lang="ru-RU" i="1" dirty="0" err="1" smtClean="0"/>
              <a:t>ε</a:t>
            </a:r>
            <a:r>
              <a:rPr lang="ru-RU" dirty="0" smtClean="0"/>
              <a:t>, что 2</a:t>
            </a:r>
            <a:r>
              <a:rPr lang="ru-RU" i="1" dirty="0" smtClean="0"/>
              <a:t>ε</a:t>
            </a:r>
            <a:r>
              <a:rPr lang="ru-RU" dirty="0" smtClean="0"/>
              <a:t>&lt;</a:t>
            </a:r>
            <a:r>
              <a:rPr lang="ru-RU" i="1" dirty="0" smtClean="0"/>
              <a:t>M</a:t>
            </a:r>
            <a:r>
              <a:rPr lang="ru-RU" dirty="0" smtClean="0"/>
              <a:t>. Таким образом, неравенство (4) противоречит равенству (1). Источник противоречия - в предложении существования точки </a:t>
            </a:r>
            <a:r>
              <a:rPr lang="ru-RU" i="1" dirty="0" err="1" smtClean="0"/>
              <a:t>x</a:t>
            </a:r>
            <a:r>
              <a:rPr lang="ru-RU" dirty="0" smtClean="0"/>
              <a:t> = </a:t>
            </a:r>
            <a:r>
              <a:rPr lang="ru-RU" i="1" dirty="0" err="1" smtClean="0"/>
              <a:t>t</a:t>
            </a:r>
            <a:r>
              <a:rPr lang="ru-RU" dirty="0" smtClean="0"/>
              <a:t>, в которой</a:t>
            </a:r>
          </a:p>
          <a:p>
            <a:pPr marL="447675" indent="0">
              <a:buNone/>
            </a:pPr>
            <a:r>
              <a:rPr lang="ru-RU" dirty="0" smtClean="0"/>
              <a:t>|</a:t>
            </a:r>
            <a:r>
              <a:rPr lang="ru-RU" i="1" dirty="0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) - </a:t>
            </a:r>
            <a:r>
              <a:rPr lang="ru-RU" i="1" dirty="0" err="1" smtClean="0"/>
              <a:t>ψ</a:t>
            </a:r>
            <a:r>
              <a:rPr lang="ru-RU" dirty="0" smtClean="0"/>
              <a:t>(</a:t>
            </a:r>
            <a:r>
              <a:rPr lang="ru-RU" i="1" dirty="0" err="1" smtClean="0"/>
              <a:t>t</a:t>
            </a:r>
            <a:r>
              <a:rPr lang="ru-RU" dirty="0" smtClean="0"/>
              <a:t>)| = </a:t>
            </a:r>
            <a:r>
              <a:rPr lang="ru-RU" i="1" dirty="0" smtClean="0"/>
              <a:t>M</a:t>
            </a:r>
            <a:r>
              <a:rPr lang="ru-RU" dirty="0" smtClean="0"/>
              <a:t>&gt; 0.</a:t>
            </a:r>
          </a:p>
          <a:p>
            <a:r>
              <a:rPr lang="ru-RU" dirty="0" smtClean="0"/>
              <a:t>Следовательно, такой точки не существует, т. е.</a:t>
            </a:r>
          </a:p>
          <a:p>
            <a:pPr>
              <a:buNone/>
            </a:pPr>
            <a:r>
              <a:rPr lang="ru-RU" i="1" dirty="0" smtClean="0"/>
              <a:t>φ</a:t>
            </a:r>
            <a:r>
              <a:rPr lang="ru-RU" dirty="0" smtClean="0"/>
              <a:t>(</a:t>
            </a:r>
            <a:r>
              <a:rPr lang="ru-RU" i="1" dirty="0" err="1" smtClean="0"/>
              <a:t>x</a:t>
            </a:r>
            <a:r>
              <a:rPr lang="ru-RU" dirty="0" smtClean="0"/>
              <a:t>) ≡ </a:t>
            </a:r>
            <a:r>
              <a:rPr lang="ru-RU" i="1" dirty="0" err="1" smtClean="0"/>
              <a:t>ψ</a:t>
            </a:r>
            <a:r>
              <a:rPr lang="ru-RU" dirty="0" smtClean="0"/>
              <a:t>(</a:t>
            </a:r>
            <a:r>
              <a:rPr lang="ru-RU" i="1" dirty="0" err="1" smtClean="0"/>
              <a:t>x</a:t>
            </a:r>
            <a:r>
              <a:rPr lang="ru-RU" dirty="0" smtClean="0"/>
              <a:t>), -∞ &lt;</a:t>
            </a:r>
            <a:r>
              <a:rPr lang="ru-RU" i="1" dirty="0" err="1" smtClean="0"/>
              <a:t>x</a:t>
            </a:r>
            <a:r>
              <a:rPr lang="ru-RU" dirty="0" smtClean="0"/>
              <a:t>&lt; +∞.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2984"/>
          </a:xfrm>
        </p:spPr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7200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Периоди́ческая</a:t>
            </a:r>
            <a:r>
              <a:rPr lang="ru-RU" b="1" dirty="0" smtClean="0"/>
              <a:t> </a:t>
            </a:r>
            <a:r>
              <a:rPr lang="ru-RU" b="1" dirty="0" err="1" smtClean="0"/>
              <a:t>фу́нкция</a:t>
            </a:r>
            <a:r>
              <a:rPr lang="ru-RU" dirty="0" smtClean="0"/>
              <a:t> </a:t>
            </a:r>
            <a:r>
              <a:rPr lang="ru-RU" dirty="0" smtClean="0"/>
              <a:t>― функция, повторяющая свои значения через какой-то регулярный интервал, то есть не меняющая своего значения при добавлении к аргументу фиксированного ненулевого числа (периода). </a:t>
            </a:r>
            <a:endParaRPr lang="ru-RU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/>
          </a:bodyPr>
          <a:lstStyle/>
          <a:p>
            <a:r>
              <a:rPr lang="ru-RU" dirty="0" smtClean="0"/>
              <a:t>Функция </a:t>
            </a:r>
            <a:r>
              <a:rPr lang="ru-RU" dirty="0" smtClean="0"/>
              <a:t>         с </a:t>
            </a:r>
            <a:r>
              <a:rPr lang="ru-RU" dirty="0" smtClean="0"/>
              <a:t>областью определения называется периодической, если существует хотя бы одно число </a:t>
            </a:r>
            <a:r>
              <a:rPr lang="ru-RU" dirty="0" smtClean="0"/>
              <a:t>    , </a:t>
            </a:r>
            <a:r>
              <a:rPr lang="ru-RU" dirty="0" smtClean="0"/>
              <a:t>такое, при котором выполняются следующие два условия: </a:t>
            </a:r>
          </a:p>
          <a:p>
            <a:r>
              <a:rPr lang="ru-RU" dirty="0" smtClean="0"/>
              <a:t>1) точки </a:t>
            </a:r>
            <a:r>
              <a:rPr lang="ru-RU" dirty="0" smtClean="0"/>
              <a:t>    ,     принадлежат </a:t>
            </a:r>
            <a:r>
              <a:rPr lang="ru-RU" dirty="0" smtClean="0"/>
              <a:t>области определения </a:t>
            </a:r>
            <a:r>
              <a:rPr lang="ru-RU" dirty="0" smtClean="0"/>
              <a:t>   для </a:t>
            </a:r>
            <a:r>
              <a:rPr lang="ru-RU" dirty="0" smtClean="0"/>
              <a:t>любого </a:t>
            </a:r>
            <a:r>
              <a:rPr lang="ru-RU" dirty="0" smtClean="0"/>
              <a:t>    ; </a:t>
            </a:r>
            <a:endParaRPr lang="ru-RU" dirty="0" smtClean="0"/>
          </a:p>
          <a:p>
            <a:r>
              <a:rPr lang="ru-RU" dirty="0" smtClean="0"/>
              <a:t>2) для </a:t>
            </a:r>
            <a:r>
              <a:rPr lang="ru-RU" dirty="0" smtClean="0"/>
              <a:t>каждого </a:t>
            </a:r>
            <a:r>
              <a:rPr lang="en-US" dirty="0" smtClean="0"/>
              <a:t>x</a:t>
            </a:r>
            <a:r>
              <a:rPr lang="ru-RU" dirty="0" smtClean="0"/>
              <a:t> </a:t>
            </a:r>
            <a:r>
              <a:rPr lang="ru-RU" dirty="0" smtClean="0"/>
              <a:t>из </a:t>
            </a:r>
            <a:r>
              <a:rPr lang="en-US" dirty="0" smtClean="0"/>
              <a:t>D </a:t>
            </a:r>
            <a:r>
              <a:rPr lang="ru-RU" dirty="0" smtClean="0"/>
              <a:t>имеет </a:t>
            </a:r>
            <a:r>
              <a:rPr lang="ru-RU" dirty="0" smtClean="0"/>
              <a:t>место </a:t>
            </a:r>
            <a:r>
              <a:rPr lang="ru-RU" dirty="0" smtClean="0"/>
              <a:t>соотношение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6" name="Рисунок 25" descr="http://www.sernam.ru/archive/arch.php?path=../htm/book_e_math/files.book&amp;file=e_math_101.files/image001.gif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714612" y="1509480"/>
            <a:ext cx="928694" cy="39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 descr="http://www.sernam.ru/archive/arch.php?path=../htm/book_e_math/files.book&amp;file=e_math_101.files/image002.gif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643966" y="1571612"/>
            <a:ext cx="285752" cy="285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 descr="http://www.sernam.ru/archive/arch.php?path=../htm/book_e_math/files.book&amp;file=e_math_101.files/image003.gif"/>
          <p:cNvPicPr/>
          <p:nvPr/>
        </p:nvPicPr>
        <p:blipFill>
          <a:blip r:embed="rId4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000892" y="2500306"/>
            <a:ext cx="571504" cy="278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 descr="http://www.sernam.ru/archive/arch.php?path=../htm/book_e_math/files.book&amp;file=e_math_101.files/image004.gif"/>
          <p:cNvPicPr/>
          <p:nvPr/>
        </p:nvPicPr>
        <p:blipFill>
          <a:blip r:embed="rId5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500298" y="4000504"/>
            <a:ext cx="493312" cy="252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 descr="http://www.sernam.ru/archive/arch.php?path=../htm/book_e_math/files.book&amp;file=e_math_101.files/image005.gif"/>
          <p:cNvPicPr/>
          <p:nvPr/>
        </p:nvPicPr>
        <p:blipFill>
          <a:blip r:embed="rId6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71802" y="4000504"/>
            <a:ext cx="493312" cy="252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Рисунок 30" descr="http://www.sernam.ru/archive/arch.php?path=../htm/book_e_math/files.book&amp;file=e_math_101.files/image002.gif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868" y="4450086"/>
            <a:ext cx="285752" cy="285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Рисунок 31" descr="http://www.sernam.ru/archive/arch.php?path=../htm/book_e_math/files.book&amp;file=e_math_101.files/image006.gif"/>
          <p:cNvPicPr/>
          <p:nvPr/>
        </p:nvPicPr>
        <p:blipFill>
          <a:blip r:embed="rId7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43636" y="4429132"/>
            <a:ext cx="541138" cy="252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Рисунок 32" descr="http://www.sernam.ru/archive/arch.php?path=../htm/book_e_math/files.book&amp;file=e_math_101.files/image008.gif"/>
          <p:cNvPicPr/>
          <p:nvPr/>
        </p:nvPicPr>
        <p:blipFill>
          <a:blip r:embed="rId8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857619" y="5429264"/>
            <a:ext cx="2266641" cy="3305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818"/>
          </a:xfrm>
        </p:spPr>
        <p:txBody>
          <a:bodyPr/>
          <a:lstStyle/>
          <a:p>
            <a:r>
              <a:rPr lang="ru-RU" dirty="0" smtClean="0"/>
              <a:t>Экстремумы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975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Экстре́мум</a:t>
            </a:r>
            <a:r>
              <a:rPr lang="ru-RU" dirty="0" smtClean="0"/>
              <a:t> (лат.</a:t>
            </a:r>
            <a:r>
              <a:rPr lang="la-Latn" i="1" dirty="0" smtClean="0"/>
              <a:t>extremum</a:t>
            </a:r>
            <a:r>
              <a:rPr lang="ru-RU" dirty="0" smtClean="0"/>
              <a:t> — крайний) в математике — </a:t>
            </a:r>
            <a:r>
              <a:rPr lang="ru-RU" i="1" dirty="0" smtClean="0"/>
              <a:t>максимальное</a:t>
            </a:r>
            <a:r>
              <a:rPr lang="ru-RU" dirty="0" smtClean="0"/>
              <a:t> или </a:t>
            </a:r>
            <a:r>
              <a:rPr lang="ru-RU" i="1" dirty="0" smtClean="0"/>
              <a:t>минимальное</a:t>
            </a:r>
            <a:r>
              <a:rPr lang="ru-RU" dirty="0" smtClean="0"/>
              <a:t> значение функции на заданном множестве. Точка, в которой достигается экстремум, называется </a:t>
            </a:r>
            <a:r>
              <a:rPr lang="ru-RU" i="1" dirty="0" smtClean="0"/>
              <a:t>точкой экстремума</a:t>
            </a:r>
            <a:r>
              <a:rPr lang="ru-RU" dirty="0" smtClean="0"/>
              <a:t>. Соответственно, если достигается минимум — точка экстремума называется </a:t>
            </a:r>
            <a:r>
              <a:rPr lang="ru-RU" i="1" dirty="0" smtClean="0"/>
              <a:t>точкой минимума</a:t>
            </a:r>
            <a:r>
              <a:rPr lang="ru-RU" dirty="0" smtClean="0"/>
              <a:t>, а если максимум — </a:t>
            </a:r>
            <a:r>
              <a:rPr lang="ru-RU" i="1" dirty="0" smtClean="0"/>
              <a:t>точкой максимума</a:t>
            </a:r>
            <a:r>
              <a:rPr lang="ru-RU" dirty="0" smtClean="0"/>
              <a:t>. В математическом анализе выделяют также понятие </a:t>
            </a:r>
            <a:r>
              <a:rPr lang="ru-RU" i="1" dirty="0" smtClean="0"/>
              <a:t>локальный экстремум (соответственно минимум или максимум)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2689203"/>
            <a:ext cx="4038600" cy="416879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Точку</a:t>
            </a:r>
            <a:r>
              <a:rPr lang="ru-RU" dirty="0" smtClean="0"/>
              <a:t> х</a:t>
            </a:r>
            <a:r>
              <a:rPr lang="ru-RU" baseline="-25000" dirty="0" smtClean="0"/>
              <a:t>0</a:t>
            </a:r>
            <a:r>
              <a:rPr lang="ru-RU" dirty="0" smtClean="0"/>
              <a:t> </a:t>
            </a:r>
            <a:r>
              <a:rPr lang="ru-RU" dirty="0" smtClean="0"/>
              <a:t>называют </a:t>
            </a:r>
            <a:r>
              <a:rPr lang="ru-RU" b="1" dirty="0" smtClean="0"/>
              <a:t>точкой минимума</a:t>
            </a:r>
            <a:r>
              <a:rPr lang="ru-RU" dirty="0" smtClean="0"/>
              <a:t> функции </a:t>
            </a:r>
            <a:r>
              <a:rPr lang="ru-RU" i="1" dirty="0" err="1" smtClean="0"/>
              <a:t>y</a:t>
            </a:r>
            <a:r>
              <a:rPr lang="ru-RU" i="1" dirty="0" smtClean="0"/>
              <a:t> = </a:t>
            </a:r>
            <a:r>
              <a:rPr lang="ru-RU" i="1" dirty="0" err="1" smtClean="0"/>
              <a:t>f</a:t>
            </a:r>
            <a:r>
              <a:rPr lang="ru-RU" i="1" dirty="0" smtClean="0"/>
              <a:t>(</a:t>
            </a:r>
            <a:r>
              <a:rPr lang="ru-RU" i="1" dirty="0" err="1" smtClean="0"/>
              <a:t>x</a:t>
            </a:r>
            <a:r>
              <a:rPr lang="ru-RU" i="1" dirty="0" smtClean="0"/>
              <a:t>)</a:t>
            </a:r>
            <a:r>
              <a:rPr lang="ru-RU" dirty="0" smtClean="0"/>
              <a:t>, если для всех </a:t>
            </a:r>
            <a:r>
              <a:rPr lang="ru-RU" dirty="0" err="1" smtClean="0"/>
              <a:t>x</a:t>
            </a:r>
            <a:r>
              <a:rPr lang="ru-RU" dirty="0" smtClean="0"/>
              <a:t> из ее окрестности справедливо неравенство </a:t>
            </a:r>
            <a:r>
              <a:rPr lang="en-US" i="1" dirty="0" smtClean="0"/>
              <a:t>f(</a:t>
            </a:r>
            <a:r>
              <a:rPr lang="ru-RU" i="1" dirty="0" smtClean="0"/>
              <a:t>х</a:t>
            </a:r>
            <a:r>
              <a:rPr lang="ru-RU" i="1" baseline="-25000" dirty="0" smtClean="0"/>
              <a:t>0</a:t>
            </a:r>
            <a:r>
              <a:rPr lang="en-US" i="1" dirty="0" smtClean="0"/>
              <a:t>)≥f(x)</a:t>
            </a:r>
            <a:r>
              <a:rPr lang="ru-RU" dirty="0" smtClean="0"/>
              <a:t>. </a:t>
            </a:r>
            <a:r>
              <a:rPr lang="ru-RU" dirty="0" smtClean="0"/>
              <a:t>Значение функции в точке минимума называют </a:t>
            </a:r>
            <a:r>
              <a:rPr lang="ru-RU" b="1" dirty="0" smtClean="0"/>
              <a:t>минимумом функции</a:t>
            </a:r>
            <a:r>
              <a:rPr lang="ru-RU" dirty="0" smtClean="0"/>
              <a:t> и обозначают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min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 окрестностью точки х</a:t>
            </a:r>
            <a:r>
              <a:rPr lang="ru-RU" baseline="-25000" dirty="0" smtClean="0"/>
              <a:t>0 </a:t>
            </a:r>
            <a:r>
              <a:rPr lang="ru-RU" dirty="0" smtClean="0"/>
              <a:t>понимают </a:t>
            </a:r>
            <a:r>
              <a:rPr lang="ru-RU" dirty="0" smtClean="0"/>
              <a:t>интервал </a:t>
            </a:r>
            <a:endParaRPr lang="en-US" dirty="0" smtClean="0"/>
          </a:p>
          <a:p>
            <a:pPr marL="447675" indent="0">
              <a:buNone/>
            </a:pPr>
            <a:r>
              <a:rPr lang="ru-RU" i="1" dirty="0" smtClean="0"/>
              <a:t>(</a:t>
            </a:r>
            <a:r>
              <a:rPr lang="en-US" i="1" dirty="0" smtClean="0"/>
              <a:t>x</a:t>
            </a:r>
            <a:r>
              <a:rPr lang="ru-RU" i="1" baseline="-25000" dirty="0" smtClean="0"/>
              <a:t>0</a:t>
            </a:r>
            <a:r>
              <a:rPr lang="ru-RU" i="1" dirty="0" smtClean="0"/>
              <a:t> – </a:t>
            </a:r>
            <a:r>
              <a:rPr lang="en-US" i="1" dirty="0" smtClean="0"/>
              <a:t>e</a:t>
            </a:r>
            <a:r>
              <a:rPr lang="ru-RU" i="1" dirty="0" smtClean="0"/>
              <a:t>; </a:t>
            </a:r>
            <a:r>
              <a:rPr lang="en-US" i="1" dirty="0" smtClean="0"/>
              <a:t>x</a:t>
            </a:r>
            <a:r>
              <a:rPr lang="ru-RU" i="1" baseline="-25000" dirty="0" smtClean="0"/>
              <a:t>0</a:t>
            </a:r>
            <a:r>
              <a:rPr lang="ru-RU" i="1" dirty="0" smtClean="0"/>
              <a:t> + </a:t>
            </a:r>
            <a:r>
              <a:rPr lang="en-US" i="1" dirty="0" smtClean="0"/>
              <a:t>e</a:t>
            </a:r>
            <a:r>
              <a:rPr lang="ru-RU" i="1" dirty="0" smtClean="0"/>
              <a:t>)</a:t>
            </a:r>
            <a:r>
              <a:rPr lang="ru-RU" dirty="0" smtClean="0"/>
              <a:t>, где</a:t>
            </a:r>
            <a:r>
              <a:rPr lang="en-US" dirty="0" smtClean="0"/>
              <a:t> e</a:t>
            </a:r>
            <a:r>
              <a:rPr lang="ru-RU" dirty="0" smtClean="0"/>
              <a:t> –</a:t>
            </a:r>
            <a:r>
              <a:rPr lang="en-US" dirty="0" smtClean="0"/>
              <a:t> </a:t>
            </a:r>
            <a:r>
              <a:rPr lang="ru-RU" dirty="0" smtClean="0"/>
              <a:t>достаточно </a:t>
            </a:r>
            <a:r>
              <a:rPr lang="ru-RU" dirty="0" smtClean="0"/>
              <a:t>малое положительное число.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33575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Точку х</a:t>
            </a:r>
            <a:r>
              <a:rPr lang="ru-RU" baseline="-25000" dirty="0" smtClean="0"/>
              <a:t>0</a:t>
            </a:r>
            <a:r>
              <a:rPr lang="ru-RU" dirty="0" smtClean="0"/>
              <a:t> называют </a:t>
            </a:r>
            <a:r>
              <a:rPr lang="ru-RU" b="1" dirty="0" smtClean="0"/>
              <a:t>точкой максимума</a:t>
            </a:r>
            <a:r>
              <a:rPr lang="ru-RU" dirty="0" smtClean="0"/>
              <a:t> функции </a:t>
            </a:r>
            <a:r>
              <a:rPr lang="ru-RU" i="1" dirty="0" err="1" smtClean="0"/>
              <a:t>y</a:t>
            </a:r>
            <a:r>
              <a:rPr lang="ru-RU" i="1" dirty="0" smtClean="0"/>
              <a:t> = </a:t>
            </a:r>
            <a:r>
              <a:rPr lang="ru-RU" i="1" dirty="0" err="1" smtClean="0"/>
              <a:t>f</a:t>
            </a:r>
            <a:r>
              <a:rPr lang="ru-RU" i="1" dirty="0" smtClean="0"/>
              <a:t>(</a:t>
            </a:r>
            <a:r>
              <a:rPr lang="ru-RU" i="1" dirty="0" err="1" smtClean="0"/>
              <a:t>x</a:t>
            </a:r>
            <a:r>
              <a:rPr lang="ru-RU" i="1" dirty="0" smtClean="0"/>
              <a:t>)</a:t>
            </a:r>
            <a:r>
              <a:rPr lang="ru-RU" dirty="0" smtClean="0"/>
              <a:t>, если для всех </a:t>
            </a:r>
            <a:r>
              <a:rPr lang="ru-RU" dirty="0" err="1" smtClean="0"/>
              <a:t>x</a:t>
            </a:r>
            <a:r>
              <a:rPr lang="ru-RU" dirty="0" smtClean="0"/>
              <a:t> из ее окрестности справедливо неравенство </a:t>
            </a:r>
            <a:r>
              <a:rPr lang="en-US" i="1" dirty="0" smtClean="0"/>
              <a:t>f(</a:t>
            </a:r>
            <a:r>
              <a:rPr lang="ru-RU" i="1" dirty="0" smtClean="0"/>
              <a:t>х</a:t>
            </a:r>
            <a:r>
              <a:rPr lang="ru-RU" i="1" baseline="-25000" dirty="0" smtClean="0"/>
              <a:t>0</a:t>
            </a:r>
            <a:r>
              <a:rPr lang="en-US" i="1" dirty="0" smtClean="0"/>
              <a:t>)≥f(x)</a:t>
            </a:r>
            <a:r>
              <a:rPr lang="ru-RU" dirty="0" smtClean="0"/>
              <a:t>. Значение функции в точке максимума называют </a:t>
            </a:r>
            <a:r>
              <a:rPr lang="ru-RU" b="1" dirty="0" smtClean="0"/>
              <a:t>максимумом функции</a:t>
            </a:r>
            <a:r>
              <a:rPr lang="ru-RU" dirty="0" smtClean="0"/>
              <a:t> и обозначают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max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6" name="Содержимое 15" descr="http://www.cleverstudents.ru/theory/images/increase_and_decrease_intervals/012.pn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286248" y="0"/>
            <a:ext cx="4181519" cy="521497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3786182" y="5143512"/>
            <a:ext cx="50006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Синим обозначены минимумы функции</a:t>
            </a:r>
            <a:br>
              <a:rPr lang="ru-RU" dirty="0" smtClean="0"/>
            </a:br>
            <a:r>
              <a:rPr lang="ru-RU" dirty="0" smtClean="0"/>
              <a:t>Красным обозначены максимумы функции</a:t>
            </a:r>
            <a:br>
              <a:rPr lang="ru-RU" dirty="0" smtClean="0"/>
            </a:br>
            <a:r>
              <a:rPr lang="ru-RU" dirty="0" smtClean="0"/>
              <a:t>Зеленым – точки минимума</a:t>
            </a:r>
            <a:br>
              <a:rPr lang="ru-RU" dirty="0" smtClean="0"/>
            </a:br>
            <a:r>
              <a:rPr lang="ru-RU" dirty="0" smtClean="0"/>
              <a:t>Желтым – точки максимума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Функция </a:t>
            </a:r>
            <a:r>
              <a:rPr lang="en-US" dirty="0" smtClean="0"/>
              <a:t>y=</a:t>
            </a:r>
            <a:r>
              <a:rPr lang="en-US" dirty="0" err="1" smtClean="0"/>
              <a:t>sinx</a:t>
            </a:r>
            <a:r>
              <a:rPr lang="en-US" dirty="0" smtClean="0"/>
              <a:t> – </a:t>
            </a:r>
            <a:r>
              <a:rPr lang="ru-RU" dirty="0" smtClean="0"/>
              <a:t>периодическая с периодом </a:t>
            </a:r>
            <a:endParaRPr lang="ru-RU" dirty="0"/>
          </a:p>
        </p:txBody>
      </p:sp>
      <p:pic>
        <p:nvPicPr>
          <p:cNvPr id="4" name="Рисунок 3" descr="http://www.sernam.ru/archive/arch.php?path=../htm/book_e_math/files.book&amp;file=e_math_101.files/image012.gif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072462" y="1000108"/>
            <a:ext cx="642942" cy="519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одержимое 4" descr="232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2417" y="1643050"/>
            <a:ext cx="8897007" cy="5072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1"/>
            <a:ext cx="8115328" cy="5676920"/>
          </a:xfrm>
        </p:spPr>
        <p:txBody>
          <a:bodyPr>
            <a:normAutofit/>
          </a:bodyPr>
          <a:lstStyle/>
          <a:p>
            <a:r>
              <a:rPr lang="ru-RU" dirty="0" smtClean="0"/>
              <a:t>Заметим, что если число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является периодом функции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, то и число </a:t>
            </a:r>
            <a:r>
              <a:rPr lang="ru-RU" i="1" dirty="0" smtClean="0"/>
              <a:t>2</a:t>
            </a:r>
            <a:r>
              <a:rPr lang="en-US" i="1" dirty="0" smtClean="0"/>
              <a:t>T</a:t>
            </a:r>
            <a:r>
              <a:rPr lang="ru-RU" dirty="0" smtClean="0"/>
              <a:t> также будет ее периодом, как и </a:t>
            </a:r>
            <a:r>
              <a:rPr lang="ru-RU" i="1" dirty="0" smtClean="0"/>
              <a:t>3</a:t>
            </a:r>
            <a:r>
              <a:rPr lang="en-US" i="1" dirty="0" smtClean="0"/>
              <a:t>T</a:t>
            </a:r>
            <a:r>
              <a:rPr lang="ru-RU" dirty="0" smtClean="0"/>
              <a:t> , и </a:t>
            </a:r>
            <a:r>
              <a:rPr lang="ru-RU" i="1" dirty="0" smtClean="0"/>
              <a:t>4</a:t>
            </a:r>
            <a:r>
              <a:rPr lang="en-US" i="1" dirty="0" smtClean="0"/>
              <a:t>T</a:t>
            </a:r>
            <a:r>
              <a:rPr lang="ru-RU" dirty="0" smtClean="0"/>
              <a:t> и т.д., т.е. у периодической функции бесконечно много разных периодов. Если среди них имеется наименьший (не равный нулю), то все остальные периоды функции являются кратными этого числа.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42852"/>
            <a:ext cx="8286808" cy="1714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Функция </a:t>
            </a:r>
            <a:r>
              <a:rPr lang="en-US" i="1" dirty="0" smtClean="0"/>
              <a:t>y</a:t>
            </a:r>
            <a:r>
              <a:rPr lang="ru-RU" i="1" dirty="0" smtClean="0"/>
              <a:t>=</a:t>
            </a:r>
            <a:r>
              <a:rPr lang="en-US" i="1" dirty="0" smtClean="0"/>
              <a:t>sin</a:t>
            </a:r>
            <a:r>
              <a:rPr lang="ru-RU" i="1" baseline="30000" dirty="0" smtClean="0"/>
              <a:t>2</a:t>
            </a:r>
            <a:r>
              <a:rPr lang="ru-RU" i="1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ru-RU" dirty="0" smtClean="0"/>
              <a:t>имеет наименьший положительный период, в 2 раза меньший, чем функция </a:t>
            </a:r>
            <a:r>
              <a:rPr lang="en-US" i="1" dirty="0" smtClean="0"/>
              <a:t>f</a:t>
            </a:r>
            <a:r>
              <a:rPr lang="ru-RU" i="1" dirty="0" smtClean="0"/>
              <a:t>(</a:t>
            </a:r>
            <a:r>
              <a:rPr lang="en-US" i="1" dirty="0" smtClean="0"/>
              <a:t>x</a:t>
            </a:r>
            <a:r>
              <a:rPr lang="ru-RU" i="1" dirty="0" smtClean="0"/>
              <a:t>)=</a:t>
            </a:r>
            <a:r>
              <a:rPr lang="en-US" i="1" dirty="0" smtClean="0"/>
              <a:t>sin x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5" name="Содержимое 4" descr="233-1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1714488"/>
            <a:ext cx="9177372" cy="4286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4489"/>
            <a:ext cx="8043890" cy="4533912"/>
          </a:xfrm>
        </p:spPr>
        <p:txBody>
          <a:bodyPr/>
          <a:lstStyle/>
          <a:p>
            <a:r>
              <a:rPr lang="ru-RU" b="1" dirty="0" smtClean="0"/>
              <a:t>Пусть </a:t>
            </a:r>
            <a:r>
              <a:rPr lang="ru-RU" b="1" i="1" dirty="0" err="1" smtClean="0"/>
              <a:t>φ</a:t>
            </a:r>
            <a:r>
              <a:rPr lang="ru-RU" b="1" dirty="0" err="1" smtClean="0"/>
              <a:t> </a:t>
            </a:r>
            <a:r>
              <a:rPr lang="ru-RU" b="1" dirty="0" smtClean="0"/>
              <a:t>и </a:t>
            </a:r>
            <a:r>
              <a:rPr lang="ru-RU" b="1" i="1" dirty="0" err="1" smtClean="0"/>
              <a:t>ψ</a:t>
            </a:r>
            <a:r>
              <a:rPr lang="ru-RU" b="1" dirty="0" err="1" smtClean="0"/>
              <a:t> </a:t>
            </a:r>
            <a:r>
              <a:rPr lang="ru-RU" b="1" dirty="0" smtClean="0"/>
              <a:t>- непрерывные периодические функции, определенные при </a:t>
            </a:r>
            <a:r>
              <a:rPr lang="ru-RU" b="1" i="1" dirty="0" err="1" smtClean="0"/>
              <a:t>x</a:t>
            </a:r>
            <a:r>
              <a:rPr lang="ru-RU" b="1" dirty="0" smtClean="0"/>
              <a:t> </a:t>
            </a:r>
            <a:r>
              <a:rPr lang="ru-RU" b="1" dirty="0" err="1" smtClean="0"/>
              <a:t>ϵ </a:t>
            </a:r>
            <a:r>
              <a:rPr lang="ru-RU" b="1" dirty="0" smtClean="0"/>
              <a:t>R и </a:t>
            </a:r>
            <a:r>
              <a:rPr lang="ru-RU" b="1" dirty="0" smtClean="0"/>
              <a:t>             . </a:t>
            </a:r>
            <a:r>
              <a:rPr lang="ru-RU" b="1" dirty="0" smtClean="0"/>
              <a:t>Доказать, что </a:t>
            </a:r>
            <a:r>
              <a:rPr lang="ru-RU" b="1" i="1" dirty="0" err="1" smtClean="0"/>
              <a:t>φ</a:t>
            </a:r>
            <a:r>
              <a:rPr lang="ru-RU" b="1" dirty="0" smtClean="0"/>
              <a:t>(</a:t>
            </a:r>
            <a:r>
              <a:rPr lang="ru-RU" b="1" i="1" dirty="0" err="1" smtClean="0"/>
              <a:t>x</a:t>
            </a:r>
            <a:r>
              <a:rPr lang="ru-RU" b="1" dirty="0" smtClean="0"/>
              <a:t>) ≡ </a:t>
            </a:r>
            <a:r>
              <a:rPr lang="ru-RU" b="1" i="1" dirty="0" err="1" smtClean="0"/>
              <a:t>ψ</a:t>
            </a:r>
            <a:r>
              <a:rPr lang="ru-RU" b="1" dirty="0" smtClean="0"/>
              <a:t>(</a:t>
            </a:r>
            <a:r>
              <a:rPr lang="ru-RU" b="1" i="1" dirty="0" err="1" smtClean="0"/>
              <a:t>x</a:t>
            </a:r>
            <a:r>
              <a:rPr lang="ru-RU" b="1" dirty="0" smtClean="0"/>
              <a:t>), </a:t>
            </a:r>
            <a:r>
              <a:rPr lang="ru-RU" b="1" i="1" dirty="0" err="1" smtClean="0"/>
              <a:t>x</a:t>
            </a:r>
            <a:r>
              <a:rPr lang="ru-RU" b="1" dirty="0" smtClean="0"/>
              <a:t> </a:t>
            </a:r>
            <a:r>
              <a:rPr lang="ru-RU" b="1" dirty="0" err="1" smtClean="0"/>
              <a:t>ϵ </a:t>
            </a:r>
            <a:r>
              <a:rPr lang="ru-RU" b="1" dirty="0" smtClean="0"/>
              <a:t>R.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www.pm298.ru/reshenie/Mathem/rf010648.JP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072330" y="2214554"/>
            <a:ext cx="1233805" cy="250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</TotalTime>
  <Words>681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Периодическая функция</vt:lpstr>
      <vt:lpstr>Определение</vt:lpstr>
      <vt:lpstr>Признак</vt:lpstr>
      <vt:lpstr>Экстремумы функции</vt:lpstr>
      <vt:lpstr>Слайд 5</vt:lpstr>
      <vt:lpstr>Функция y=sinx – периодическая с периодом </vt:lpstr>
      <vt:lpstr>Слайд 7</vt:lpstr>
      <vt:lpstr>Слайд 8</vt:lpstr>
      <vt:lpstr>Задача</vt:lpstr>
      <vt:lpstr>Решение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Периодическая функция</dc:title>
  <dc:creator>User</dc:creator>
  <cp:lastModifiedBy>User</cp:lastModifiedBy>
  <cp:revision>6</cp:revision>
  <dcterms:created xsi:type="dcterms:W3CDTF">2012-10-14T16:44:04Z</dcterms:created>
  <dcterms:modified xsi:type="dcterms:W3CDTF">2012-10-14T17:39:05Z</dcterms:modified>
</cp:coreProperties>
</file>