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EDDFA-EA3F-47C8-8B71-32160B1A069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784EC-B54C-402A-AECB-B1DF2FC6D6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208D5A-E118-459D-82B1-EE37A83BE1D8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D72E16-7184-403D-8B54-5654E5CC904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8"/>
            <a:ext cx="7772400" cy="1728191"/>
          </a:xfrm>
        </p:spPr>
        <p:txBody>
          <a:bodyPr/>
          <a:lstStyle/>
          <a:p>
            <a:r>
              <a:rPr lang="ru-RU" dirty="0" smtClean="0"/>
              <a:t>Что такое мотивация?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204865"/>
            <a:ext cx="7772400" cy="2606447"/>
          </a:xfrm>
        </p:spPr>
        <p:txBody>
          <a:bodyPr>
            <a:normAutofit/>
          </a:bodyPr>
          <a:lstStyle/>
          <a:p>
            <a:r>
              <a:rPr lang="ru-RU" dirty="0" smtClean="0"/>
              <a:t>Это процесс который запускает направляет и поддерживает усилия направленные </a:t>
            </a:r>
            <a:r>
              <a:rPr lang="ru-RU" dirty="0" err="1" smtClean="0"/>
              <a:t>навыполнение</a:t>
            </a:r>
            <a:r>
              <a:rPr lang="ru-RU" dirty="0" smtClean="0"/>
              <a:t> учебной деятельности. Это сложная система образуемая мотивами, целями, реакциями на неудачу настойчивостью и установками </a:t>
            </a:r>
            <a:r>
              <a:rPr lang="ru-RU" dirty="0" err="1" smtClean="0"/>
              <a:t>обучающенося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формирование мотивации?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204284"/>
            <a:ext cx="8424936" cy="3108543"/>
          </a:xfrm>
          <a:prstGeom prst="rect">
            <a:avLst/>
          </a:prstGeom>
        </p:spPr>
        <p:txBody>
          <a:bodyPr wrap="square" anchor="ctr">
            <a:spAutoFit/>
            <a:scene3d>
              <a:camera prst="perspectiveLeft"/>
              <a:lightRig rig="threePt" dir="t"/>
            </a:scene3d>
          </a:bodyPr>
          <a:lstStyle/>
          <a:p>
            <a:r>
              <a:rPr lang="ru-RU" sz="2800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prstDash val="sysDot"/>
                </a:ln>
              </a:rPr>
              <a:t>Это воспитание у обучающихся идеалов, мировоззренческих ценностей принятых в нашем обществе, в сочетании с активным поведением воспитанника, что означает взаимосвязь осознаваемых и реально действующих мотивов, единство слова и дела, активную жизненную позицию учащегося</a:t>
            </a:r>
            <a:endParaRPr lang="ru-RU" sz="2800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prstDash val="sysDot"/>
              </a:ln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743200" y="3338513"/>
          <a:ext cx="3657600" cy="180975"/>
        </p:xfrm>
        <a:graphic>
          <a:graphicData uri="http://schemas.openxmlformats.org/presentationml/2006/ole">
            <p:oleObj spid="_x0000_s1026" name="Документ Wordpad" r:id="rId3" imgW="3657600" imgH="181440" progId="WordPad.Document.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ПРИЁМЫ МОТИВАЦИИ: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Исходная мотивация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Создает готовность к восприятию нового материала</a:t>
            </a:r>
          </a:p>
          <a:p>
            <a:r>
              <a:rPr lang="ru-RU" dirty="0" smtClean="0"/>
              <a:t>Концентрирует внимание на изучаемом вопросе</a:t>
            </a:r>
          </a:p>
          <a:p>
            <a:r>
              <a:rPr lang="ru-RU" dirty="0" smtClean="0"/>
              <a:t>Возбуждает мыслительную активность </a:t>
            </a:r>
          </a:p>
          <a:p>
            <a:r>
              <a:rPr lang="ru-RU" dirty="0" smtClean="0"/>
              <a:t>Стимулирует процессы обучения и учения</a:t>
            </a:r>
          </a:p>
          <a:p>
            <a:r>
              <a:rPr lang="ru-RU" dirty="0" smtClean="0"/>
              <a:t>Делает познаваемое личностно-значимым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Эмоциональные: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ПООЩРЕНИЕ</a:t>
            </a:r>
          </a:p>
          <a:p>
            <a:pPr algn="ctr"/>
            <a:r>
              <a:rPr lang="ru-RU" dirty="0" smtClean="0"/>
              <a:t>ПОРИЦАНИЕ</a:t>
            </a:r>
          </a:p>
          <a:p>
            <a:pPr algn="ctr"/>
            <a:r>
              <a:rPr lang="ru-RU" dirty="0" smtClean="0"/>
              <a:t>УЧЕБНО-ПОЗНОВАТЕЛЬНЫЕ ИГРЫ</a:t>
            </a:r>
          </a:p>
          <a:p>
            <a:pPr algn="ctr"/>
            <a:r>
              <a:rPr lang="ru-RU" dirty="0" smtClean="0"/>
              <a:t>СТИИМУЛУРУЮЩЕЕ ОЦЕНИВАНИЕ</a:t>
            </a:r>
          </a:p>
          <a:p>
            <a:pPr algn="ctr"/>
            <a:r>
              <a:rPr lang="ru-RU" dirty="0" smtClean="0"/>
              <a:t>СВОБОДНЫЙ ВЫБОР ЗАДАНИЯ</a:t>
            </a:r>
          </a:p>
          <a:p>
            <a:pPr algn="ctr"/>
            <a:r>
              <a:rPr lang="ru-RU" dirty="0" smtClean="0"/>
              <a:t>СОЗДАНИЕ ЯРКИХ НАГЛЯДНО-ОБРАЗНЫХ ПРЕДСТАВЛЕНИЙ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Познавательные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Опора на жизненный опыт обучающегося </a:t>
            </a:r>
          </a:p>
          <a:p>
            <a:r>
              <a:rPr lang="ru-RU" dirty="0" smtClean="0"/>
              <a:t>Активизация познавательных интересов</a:t>
            </a:r>
          </a:p>
          <a:p>
            <a:r>
              <a:rPr lang="ru-RU" dirty="0" smtClean="0"/>
              <a:t>Создание проблемных ситуаций</a:t>
            </a:r>
          </a:p>
          <a:p>
            <a:r>
              <a:rPr lang="ru-RU" dirty="0" smtClean="0"/>
              <a:t>Выполнение творческих заданий</a:t>
            </a:r>
          </a:p>
          <a:p>
            <a:r>
              <a:rPr lang="ru-RU" dirty="0" smtClean="0"/>
              <a:t>Побуждение к поиску альтернативных решений</a:t>
            </a:r>
          </a:p>
          <a:p>
            <a:r>
              <a:rPr lang="ru-RU" dirty="0" smtClean="0"/>
              <a:t>Использование метода «мозгового штурма»</a:t>
            </a:r>
          </a:p>
          <a:p>
            <a:r>
              <a:rPr lang="ru-RU" dirty="0" smtClean="0"/>
              <a:t>Использование сравнений, опытов, парадоксов</a:t>
            </a:r>
          </a:p>
          <a:p>
            <a:r>
              <a:rPr lang="ru-RU" dirty="0" smtClean="0"/>
              <a:t>Экскурс в историю</a:t>
            </a:r>
          </a:p>
          <a:p>
            <a:r>
              <a:rPr lang="ru-RU" dirty="0" smtClean="0"/>
              <a:t>Использование обучающей интеграции между обучающимися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Волевые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Предъявление учебных требований </a:t>
            </a:r>
          </a:p>
          <a:p>
            <a:r>
              <a:rPr lang="ru-RU" dirty="0" smtClean="0"/>
              <a:t>Информирование об обязательных результатах обучения</a:t>
            </a:r>
          </a:p>
          <a:p>
            <a:r>
              <a:rPr lang="ru-RU" dirty="0" smtClean="0"/>
              <a:t>Формирование ответственного отношения к учению</a:t>
            </a:r>
          </a:p>
          <a:p>
            <a:r>
              <a:rPr lang="ru-RU" dirty="0" smtClean="0"/>
              <a:t>Рефлексия поведения </a:t>
            </a:r>
          </a:p>
          <a:p>
            <a:r>
              <a:rPr lang="ru-RU" dirty="0" smtClean="0"/>
              <a:t>Создание ситуаций, в которых необходимо преодолеть познавательные затруднения </a:t>
            </a:r>
          </a:p>
          <a:p>
            <a:r>
              <a:rPr lang="ru-RU" dirty="0" smtClean="0"/>
              <a:t>Прогнозирование будущей деятельности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желания быть полезным обществу </a:t>
            </a:r>
          </a:p>
          <a:p>
            <a:r>
              <a:rPr lang="ru-RU" dirty="0" smtClean="0"/>
              <a:t>Сопереживание </a:t>
            </a:r>
          </a:p>
          <a:p>
            <a:r>
              <a:rPr lang="ru-RU" dirty="0" smtClean="0"/>
              <a:t>Создание ситуации взаимопомощи</a:t>
            </a:r>
          </a:p>
          <a:p>
            <a:r>
              <a:rPr lang="ru-RU" dirty="0" smtClean="0"/>
              <a:t>Поиск контактов и сотрудничества</a:t>
            </a:r>
          </a:p>
          <a:p>
            <a:r>
              <a:rPr lang="ru-RU" dirty="0" smtClean="0"/>
              <a:t>Заинтересованность результатами коллективной работы </a:t>
            </a:r>
          </a:p>
          <a:p>
            <a:r>
              <a:rPr lang="ru-RU" dirty="0" smtClean="0"/>
              <a:t>Взаимопроверка и рецензирование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390" y="980660"/>
            <a:ext cx="45719" cy="348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700" dirty="0" smtClean="0"/>
              <a:t>Воздействие осуществляет на эмоциональную сферу, направлено на формирование необходимых навыков в управлении своими чувствами, понимание своих эмоциональных состояний и причин, их порождающих</a:t>
            </a:r>
          </a:p>
          <a:p>
            <a:endParaRPr lang="ru-RU" sz="1800" dirty="0" smtClean="0"/>
          </a:p>
          <a:p>
            <a:r>
              <a:rPr lang="ru-RU" sz="1500" dirty="0" smtClean="0"/>
              <a:t>Создание ситуаций новизны, неожиданности, актуальности</a:t>
            </a:r>
          </a:p>
          <a:p>
            <a:r>
              <a:rPr lang="ru-RU" sz="1500" dirty="0" smtClean="0"/>
              <a:t>Пробуждение эмоциональных нравственных переживаний </a:t>
            </a:r>
          </a:p>
          <a:p>
            <a:r>
              <a:rPr lang="ru-RU" sz="1500" dirty="0" smtClean="0"/>
              <a:t>Познавательные игры, драматизации и театрализации</a:t>
            </a:r>
          </a:p>
          <a:p>
            <a:r>
              <a:rPr lang="ru-RU" sz="1500" dirty="0" smtClean="0"/>
              <a:t>Дискуссии</a:t>
            </a:r>
          </a:p>
          <a:p>
            <a:r>
              <a:rPr lang="ru-RU" sz="1500" dirty="0" smtClean="0"/>
              <a:t>Анализ жизненных ситуаций </a:t>
            </a:r>
          </a:p>
          <a:p>
            <a:r>
              <a:rPr lang="ru-RU" sz="1500" dirty="0" smtClean="0"/>
              <a:t>Создание ситуаций успеха в обучени</a:t>
            </a:r>
            <a:r>
              <a:rPr lang="ru-RU" sz="1600" dirty="0" smtClean="0"/>
              <a:t>и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700" dirty="0" smtClean="0"/>
              <a:t>Воздействие осуществляется на волевую сферу, направлено на развитие инициативы, уверенности в своих силах, развитие настойчивости, умения преодолевать трудности для достижения намеченной цели, формирование умений владеть собой, совершенствование навыков самостоятельного поведения</a:t>
            </a:r>
          </a:p>
          <a:p>
            <a:endParaRPr lang="ru-RU" sz="1700" dirty="0" smtClean="0"/>
          </a:p>
          <a:p>
            <a:r>
              <a:rPr lang="ru-RU" sz="1500" dirty="0" smtClean="0"/>
              <a:t>Разъяснение личной и общественной значимости учения</a:t>
            </a:r>
          </a:p>
          <a:p>
            <a:r>
              <a:rPr lang="ru-RU" sz="1500" dirty="0" smtClean="0"/>
              <a:t>Требование</a:t>
            </a:r>
          </a:p>
          <a:p>
            <a:r>
              <a:rPr lang="ru-RU" sz="1500" dirty="0" smtClean="0"/>
              <a:t>Упражнение</a:t>
            </a:r>
          </a:p>
          <a:p>
            <a:r>
              <a:rPr lang="ru-RU" sz="1500" dirty="0" smtClean="0"/>
              <a:t>Поощрения</a:t>
            </a:r>
          </a:p>
          <a:p>
            <a:r>
              <a:rPr lang="ru-RU" sz="1500" dirty="0" smtClean="0"/>
              <a:t>Наказания</a:t>
            </a:r>
            <a:endParaRPr lang="ru-RU" sz="15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5102225" y="260350"/>
            <a:ext cx="4041775" cy="10810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Методы стимулирования и мотивации долга и ответственности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260350"/>
            <a:ext cx="4040188" cy="108108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Методы стимулирования и мотивации интереса к учению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315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Документ Wordpad</vt:lpstr>
      <vt:lpstr>Что такое мотивация?</vt:lpstr>
      <vt:lpstr>Что такое формирование мотивации?</vt:lpstr>
      <vt:lpstr>ПРИЁМЫ МОТИВАЦИИ: Исходная мотивация</vt:lpstr>
      <vt:lpstr>Эмоциональные:</vt:lpstr>
      <vt:lpstr>Познавательные</vt:lpstr>
      <vt:lpstr>Волевые</vt:lpstr>
      <vt:lpstr>Социальные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мотивация?</dc:title>
  <dc:creator>a0409</dc:creator>
  <cp:lastModifiedBy>a0409</cp:lastModifiedBy>
  <cp:revision>11</cp:revision>
  <dcterms:created xsi:type="dcterms:W3CDTF">2015-02-02T12:31:04Z</dcterms:created>
  <dcterms:modified xsi:type="dcterms:W3CDTF">2015-02-02T14:15:05Z</dcterms:modified>
</cp:coreProperties>
</file>