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5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288" r:id="rId31"/>
    <p:sldId id="291" r:id="rId32"/>
    <p:sldId id="292" r:id="rId33"/>
    <p:sldId id="293" r:id="rId34"/>
    <p:sldId id="294" r:id="rId35"/>
    <p:sldId id="296" r:id="rId36"/>
    <p:sldId id="297" r:id="rId37"/>
    <p:sldId id="299" r:id="rId38"/>
    <p:sldId id="298" r:id="rId39"/>
    <p:sldId id="30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A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118" autoAdjust="0"/>
  </p:normalViewPr>
  <p:slideViewPr>
    <p:cSldViewPr>
      <p:cViewPr varScale="1">
        <p:scale>
          <a:sx n="75" d="100"/>
          <a:sy n="75" d="100"/>
        </p:scale>
        <p:origin x="-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F3702A-F372-485B-B27C-A5F36009B084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02B25E-FF0C-4A76-82EE-E5A0ECD3F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9380-B01A-41BB-9E8B-E622C9102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E32A-C340-4E8C-A723-6E9788076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4A73-3E64-4A38-AF72-179AA1D6C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F616-E12A-48B9-8071-B48BD0186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8E3C-2F6B-49A1-8C56-508CA3AD9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D718A-1556-4F21-9942-427780947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8000-1148-4820-8477-05ABDCBCB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592B-77B2-4C75-A293-07870ACC4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807E-2F98-4ED3-BE30-59961D39F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6B63-23B5-4F8E-967E-6B1082917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5FD1B-B268-402F-BAC1-4EF8B8696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03073C-384D-464A-8EF9-96318363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pn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eg"/><Relationship Id="rId11" Type="http://schemas.openxmlformats.org/officeDocument/2006/relationships/image" Target="../media/image146.jpeg"/><Relationship Id="rId5" Type="http://schemas.openxmlformats.org/officeDocument/2006/relationships/image" Target="../media/image140.jpeg"/><Relationship Id="rId10" Type="http://schemas.openxmlformats.org/officeDocument/2006/relationships/image" Target="../media/image145.jpeg"/><Relationship Id="rId4" Type="http://schemas.openxmlformats.org/officeDocument/2006/relationships/image" Target="../media/image139.jpeg"/><Relationship Id="rId9" Type="http://schemas.openxmlformats.org/officeDocument/2006/relationships/image" Target="../media/image1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41;&#1091;&#1084;&#1072;&#1075;&#1086;&#1082;&#1088;&#1091;&#1095;&#1077;&#1085;&#1080;&#1077;" TargetMode="External"/><Relationship Id="rId3" Type="http://schemas.openxmlformats.org/officeDocument/2006/relationships/hyperlink" Target="http://www.paperquillingart.com/" TargetMode="External"/><Relationship Id="rId7" Type="http://schemas.openxmlformats.org/officeDocument/2006/relationships/hyperlink" Target="http://www.by-hand.ru/item/view/19186" TargetMode="External"/><Relationship Id="rId2" Type="http://schemas.openxmlformats.org/officeDocument/2006/relationships/hyperlink" Target="http://community.livejournal.com/ru_quil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ntiki.ru/page/about/" TargetMode="External"/><Relationship Id="rId5" Type="http://schemas.openxmlformats.org/officeDocument/2006/relationships/hyperlink" Target="http://stranamasterov.ru/taxonomy/term/587" TargetMode="External"/><Relationship Id="rId4" Type="http://schemas.openxmlformats.org/officeDocument/2006/relationships/hyperlink" Target="http://paper-studio.ru/gallery1.htm" TargetMode="External"/><Relationship Id="rId9" Type="http://schemas.openxmlformats.org/officeDocument/2006/relationships/hyperlink" Target="http://narodnoe-tvorchestvo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Рисунок 7" descr="TR01038995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Блок-схема: знак завершения 10"/>
          <p:cNvSpPr/>
          <p:nvPr/>
        </p:nvSpPr>
        <p:spPr>
          <a:xfrm>
            <a:off x="1219200" y="228600"/>
            <a:ext cx="6934200" cy="990600"/>
          </a:xfrm>
          <a:prstGeom prst="flowChartTerminator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Творческое объединение «Мастерим бумажный мир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1676400" y="1371600"/>
            <a:ext cx="5638800" cy="2667000"/>
          </a:xfrm>
          <a:prstGeom prst="su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 разделу «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Квиллинг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0-конечная звезда 13"/>
          <p:cNvSpPr/>
          <p:nvPr/>
        </p:nvSpPr>
        <p:spPr>
          <a:xfrm>
            <a:off x="4267200" y="5410200"/>
            <a:ext cx="4724400" cy="1295400"/>
          </a:xfrm>
          <a:prstGeom prst="star10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Педагог дополнительного образования Сак Наталья Александровна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Техника </a:t>
            </a:r>
            <a:r>
              <a:rPr lang="ru-RU" dirty="0" err="1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квиллинга</a:t>
            </a:r>
            <a:endParaRPr lang="ru-RU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6096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На первый взгляд техника </a:t>
            </a:r>
            <a:r>
              <a:rPr lang="ru-RU" sz="2400" dirty="0" err="1" smtClean="0">
                <a:solidFill>
                  <a:schemeClr val="bg2"/>
                </a:solidFill>
              </a:rPr>
              <a:t>бумагокручения</a:t>
            </a:r>
            <a:r>
              <a:rPr lang="ru-RU" sz="2400" dirty="0" smtClean="0">
                <a:solidFill>
                  <a:schemeClr val="bg2"/>
                </a:solidFill>
              </a:rPr>
              <a:t> несложна. Полоска бумаги для </a:t>
            </a:r>
            <a:r>
              <a:rPr lang="ru-RU" sz="2400" dirty="0" err="1" smtClean="0">
                <a:solidFill>
                  <a:schemeClr val="bg2"/>
                </a:solidFill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</a:rPr>
              <a:t> свивается в плотную спираль. Начать навивку будет удобно, накрутив край бумажной ленты для квилинга на кончик острого шила или иглу с прорезью. Сформировав сердцевину спирали, продолжать работу целесообразно без использования инструмента для </a:t>
            </a:r>
            <a:r>
              <a:rPr lang="ru-RU" sz="2400" dirty="0" err="1" smtClean="0">
                <a:solidFill>
                  <a:schemeClr val="bg2"/>
                </a:solidFill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</a:rPr>
              <a:t>. Так Вы сможете подушечками пальцев почувствовать, однородно ли формируется рулон, и во время скорректировать усилия..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Documents and Settings\NATASHA\Рабочий стол\квиллинг\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2400"/>
            <a:ext cx="4114800" cy="275041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27" name="Picture 3" descr="C:\Documents and Settings\NATASHA\Рабочий стол\квиллинг\image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4103999" cy="2743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Техника </a:t>
            </a:r>
            <a:r>
              <a:rPr lang="ru-RU" dirty="0" err="1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квиллинга</a:t>
            </a:r>
            <a:endParaRPr lang="ru-RU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533400"/>
            <a:ext cx="9372600" cy="60198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В результате должна образоваться плотная спираль меньше сантиметра в диаметре. Она будет основой дальнейшего многообразия всех форм. После чего бумажная спираль распускается до нужного размера, и затем из неё формируется необходимая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квиллинговая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фигура.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Кончик бумаги прихватывается капелькой клея. Роллам можно придавать самые различные формы, выполняя сжатия и вмятины. </a:t>
            </a:r>
          </a:p>
        </p:txBody>
      </p:sp>
      <p:pic>
        <p:nvPicPr>
          <p:cNvPr id="2050" name="Picture 2" descr="C:\Documents and Settings\NATASHA\Рабочий стол\квиллинг\imag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401" y="2819400"/>
            <a:ext cx="2735999" cy="18288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1" name="Picture 3" descr="C:\Documents and Settings\NATASHA\Рабочий стол\квиллинг\image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5400" y="2819400"/>
            <a:ext cx="2622000" cy="17526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2" name="Picture 4" descr="C:\Documents and Settings\NATASHA\Рабочий стол\квиллинг\image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724400"/>
            <a:ext cx="3027750" cy="202381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3" name="Picture 5" descr="C:\Documents and Settings\NATASHA\Рабочий стол\квиллинг\image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8799" y="4648200"/>
            <a:ext cx="3078001" cy="20574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36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Базовые элементы для </a:t>
            </a:r>
            <a:r>
              <a:rPr lang="ru-RU" sz="3600" dirty="0" err="1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квиллинга</a:t>
            </a:r>
            <a:endParaRPr lang="ru-RU" sz="3600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49831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Всего существует 20 базовых элементов для квилинга, но принцип остаётся тем же: сворачиваем, прищипываем - используя свою фантазию Вы всегда сами можете придумать новые элементы квилинга</a:t>
            </a:r>
          </a:p>
          <a:p>
            <a:endParaRPr lang="ru-RU" dirty="0"/>
          </a:p>
        </p:txBody>
      </p:sp>
      <p:pic>
        <p:nvPicPr>
          <p:cNvPr id="3074" name="Picture 2" descr="C:\Documents and Settings\NATASHA\Рабочий стол\квиллинг\основные-части-квиллин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7854" y="1295400"/>
            <a:ext cx="4240509" cy="533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lvl="1"/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Ролл</a:t>
            </a:r>
            <a:b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Основным элементом в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квиллинге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является ролл. Для его выполнения берем бумажную ленту для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и инструмент для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 расщепленным концом. Вставляем конец ленты в инструмент и начинаем накручивать. Потом аккуратно снимаем ролл с инструмента, а свободный конец ленты фиксируем клеем.</a:t>
            </a:r>
            <a:endParaRPr lang="ru-RU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NATASHA\Рабочий стол\квиллинг\1309335326_img_631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838200"/>
            <a:ext cx="2438400" cy="182067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1" name="Picture 3" descr="C:\Documents and Settings\NATASHA\Рабочий стол\квиллинг\1309336516_img_631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05000"/>
            <a:ext cx="2362200" cy="176377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2" name="Picture 4" descr="C:\Documents and Settings\NATASHA\Рабочий стол\квиллинг\1309336578_img_6318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799" y="3505200"/>
            <a:ext cx="2551339" cy="1905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3" name="Picture 5" descr="C:\Documents and Settings\NATASHA\Рабочий стол\квиллинг\1309336556_img_632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876800"/>
            <a:ext cx="2514600" cy="18775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3124199" cy="1295400"/>
          </a:xfrm>
        </p:spPr>
        <p:txBody>
          <a:bodyPr/>
          <a:lstStyle/>
          <a:p>
            <a:pPr lvl="1"/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Капля</a:t>
            </a:r>
            <a:b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340350" cy="61261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Скрутите ленту в ролл. Поместите ролл в отверстие линейки с определенным диаметром и слегка распустите его. Сместите центр ролла и зафиксируйте клеем. Затем возьмите его большим и указательным пальцами и сожмите.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NATASHA\Рабочий стол\квиллинг\1309340966_img_632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1828800" cy="136550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75" name="Picture 3" descr="C:\Documents and Settings\NATASHA\Рабочий стол\квиллинг\1309340983_img_632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71600"/>
            <a:ext cx="2008414" cy="1499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76" name="Picture 4" descr="C:\Documents and Settings\NATASHA\Рабочий стол\квиллинг\1309341017_img_633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105400"/>
            <a:ext cx="2143125" cy="1600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77" name="Picture 5" descr="C:\Documents and Settings\NATASHA\Рабочий стол\квиллинг\1309341036_img_6330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743200"/>
            <a:ext cx="1956707" cy="146100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78" name="Picture 6" descr="C:\Documents and Settings\NATASHA\Рабочий стол\квиллинг\1309341041_img_6332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276600"/>
            <a:ext cx="1981200" cy="147929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79" name="Picture 7" descr="C:\Documents and Settings\NATASHA\Рабочий стол\квиллинг\1309341051_img_6331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546" y="4501896"/>
            <a:ext cx="1930854" cy="144170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Глаз</a:t>
            </a:r>
            <a:r>
              <a:rPr lang="ru-RU" dirty="0" smtClean="0">
                <a:solidFill>
                  <a:srgbClr val="DAFAFE"/>
                </a:solidFill>
              </a:rPr>
              <a:t/>
            </a:r>
            <a:br>
              <a:rPr lang="ru-RU" dirty="0" smtClean="0">
                <a:solidFill>
                  <a:srgbClr val="DAFAFE"/>
                </a:solidFill>
              </a:rPr>
            </a:br>
            <a:endParaRPr lang="ru-RU" dirty="0">
              <a:solidFill>
                <a:srgbClr val="DAFAF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953000" cy="586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Скрутите ленту в ролл. Поместите ролл в отверстие линейки с определенным диаметром и слегка распустите его. Зажмите его между большим и указательным пальцами, сожмите его сначала с одной стороны, а затем аналогичным образом со второй. Можно немного придать фигуре некую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ассиметрию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NATASHA\Рабочий стол\квиллинг\1309349126_img_6335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85800"/>
            <a:ext cx="2133600" cy="15930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099" name="Picture 3" descr="C:\Documents and Settings\NATASHA\Рабочий стол\квиллинг\1309349126_img_633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146" y="1828800"/>
            <a:ext cx="2143125" cy="1600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0" name="Picture 4" descr="C:\Documents and Settings\NATASHA\Рабочий стол\квиллинг\1309349145_img_634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172712"/>
            <a:ext cx="2286000" cy="17068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1" name="Picture 5" descr="C:\Documents and Settings\NATASHA\Рабочий стол\квиллинг\1309349155_img_633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895600"/>
            <a:ext cx="2160816" cy="161340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03" name="Picture 7" descr="C:\Documents and Settings\NATASHA\Рабочий стол\квиллинг\1309349188_img_6343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029200"/>
            <a:ext cx="2209800" cy="164998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648200" cy="1066800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Квадрат</a:t>
            </a:r>
            <a:r>
              <a:rPr lang="ru-RU" dirty="0" smtClean="0">
                <a:solidFill>
                  <a:srgbClr val="DAFAFE"/>
                </a:solidFill>
              </a:rPr>
              <a:t/>
            </a:r>
            <a:br>
              <a:rPr lang="ru-RU" dirty="0" smtClean="0">
                <a:solidFill>
                  <a:srgbClr val="DAFAFE"/>
                </a:solidFill>
              </a:rPr>
            </a:br>
            <a:endParaRPr lang="ru-RU" dirty="0">
              <a:solidFill>
                <a:srgbClr val="DAFAF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Скрутите ленту в ролл. Зажмите его между большим и указательным пальцами и сожмите. Затем поставьте фигуру на ребро и снова сожмите.</a:t>
            </a:r>
            <a:endParaRPr lang="ru-RU" sz="3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NATASHA\Рабочий стол\квиллинг\1309349656_img_6344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2386" y="762000"/>
            <a:ext cx="2245178" cy="16764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123" name="Picture 3" descr="C:\Documents and Settings\NATASHA\Рабочий стол\квиллинг\1309349611_img_634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168" y="1295400"/>
            <a:ext cx="2347232" cy="17526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124" name="Picture 4" descr="C:\Documents and Settings\NATASHA\Рабочий стол\квиллинг\1309349633_img_6346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895600"/>
            <a:ext cx="2286000" cy="170687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125" name="Picture 5" descr="C:\Documents and Settings\NATASHA\Рабочий стол\квиллинг\1309349660_img_6347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696208"/>
            <a:ext cx="2286000" cy="17068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126" name="Picture 6" descr="C:\Documents and Settings\NATASHA\Рабочий стол\квиллинг\1309349604_img_6348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876800"/>
            <a:ext cx="2057400" cy="179751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3124200" cy="1219200"/>
          </a:xfrm>
        </p:spPr>
        <p:txBody>
          <a:bodyPr/>
          <a:lstStyle/>
          <a:p>
            <a:r>
              <a:rPr lang="ru-RU" sz="32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Открытое сердце</a:t>
            </a:r>
            <a:br>
              <a:rPr lang="ru-RU" sz="32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0"/>
            <a:ext cx="5029200" cy="61261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Перегните ленту пополам. Скрутите часть ленты к центру сгиба с одной стороны, а затем проделайте то же с другой стороны. С итоговым элементом можно поэкспериментировать.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NATASHA\Рабочий стол\квиллинг\1309357874_img_635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2057400" cy="153619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147" name="Picture 3" descr="C:\Documents and Settings\NATASHA\Рабочий стол\квиллинг\1309357881_img_635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799" y="1752600"/>
            <a:ext cx="2143125" cy="1600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148" name="Picture 4" descr="C:\Documents and Settings\NATASHA\Рабочий стол\квиллинг\1309357925_img_635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91688"/>
            <a:ext cx="2057400" cy="153619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149" name="Picture 5" descr="C:\Documents and Settings\NATASHA\Рабочий стол\квиллинг\1309357937_img_6357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549904"/>
            <a:ext cx="1981200" cy="147929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150" name="Picture 6" descr="C:\Documents and Settings\NATASHA\Рабочий стол\квиллинг\1309357964_img_6353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799" y="5054600"/>
            <a:ext cx="2211161" cy="1651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lvl="1"/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Рожки</a:t>
            </a:r>
            <a:b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191000" cy="54102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  </a:t>
            </a:r>
            <a:r>
              <a:rPr lang="ru-RU" sz="3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Перегните ленту пополам. Скрутите часть ленты от центра сгиба с одной стороны, а затем проделайте то же с другой стороны.</a:t>
            </a:r>
            <a:endParaRPr lang="ru-RU" sz="3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NATASHA\Рабочий стол\квиллинг\1309359017_img_6358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838200"/>
            <a:ext cx="2347232" cy="17526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7171" name="Picture 3" descr="C:\Documents and Settings\NATASHA\Рабочий стол\квиллинг\1309359023_img_635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38200"/>
            <a:ext cx="2347233" cy="17526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7172" name="Picture 4" descr="C:\Documents and Settings\NATASHA\Рабочий стол\квиллинг\1309359051_img_636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00400"/>
            <a:ext cx="3505200" cy="26172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4040188" cy="12192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 S-ролл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Скрутите часть ленты в ролл, а затем проделайте то же с другой стороны, но в другом направлении.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533400"/>
            <a:ext cx="4041775" cy="12192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V-ролл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Перегните ленту пополам. Скрутите часть ленты от центра сгиба с одной стороны, а вторую часть - к центру.</a:t>
            </a:r>
          </a:p>
          <a:p>
            <a:endParaRPr lang="ru-RU" dirty="0"/>
          </a:p>
        </p:txBody>
      </p:sp>
      <p:pic>
        <p:nvPicPr>
          <p:cNvPr id="8194" name="Picture 2" descr="C:\Documents and Settings\NATASHA\Рабочий стол\квиллинг\1309359189_img_636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81400"/>
            <a:ext cx="2041072" cy="15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195" name="Picture 3" descr="C:\Documents and Settings\NATASHA\Рабочий стол\квиллинг\1309359177_img_636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0"/>
            <a:ext cx="2794907" cy="20868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197" name="Picture 5" descr="C:\Documents and Settings\NATASHA\Рабочий стол\квиллинг\1309375892_img_638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38600"/>
            <a:ext cx="1906361" cy="1423416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Picture 4" descr="C:\Documents and Settings\NATASHA\Рабочий стол\квиллинг\1309375883_img_638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648200"/>
            <a:ext cx="2718707" cy="20299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Из истории</a:t>
            </a:r>
            <a:endParaRPr lang="ru-RU" sz="5400" b="1" i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9436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английском языке это рукоделие называется «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quilling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— от слова «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quill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или «птичье перо». В отличие от оригами, родиной которого является Япония, искусство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бумагокручения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возникло в Европе в конце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XIV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 начале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века. В средневековой Европе монахини создавали изящные медальоны, закручивая на кончике птичьего пера бумагу с позолоченными краями. При близком рассмотрении эти миниатюрные бумажные шедевры создавали полную иллюзию того, что они изготовлены из тонких золотых полосок. </a:t>
            </a:r>
            <a:endParaRPr lang="en-US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 XV—XVI веке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квиллинг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считался искусством, в XIX веке — дамским развлечением (и чуть ли не единственным рукоделием, достойным благородных дам). Большую часть XX века оно было забыто. И только в конце прошлого столетия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квиллинг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снова стал превращаться в искусство. В Англии принцесса Елизавета всерьёз увлекалась искусством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и многие её творения хранятся в музее Виктории и Альберта в Лондоне.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 наши дни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бумагокручение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широко известно и популярно как хобби в странах Западной Европы, особенно в Англии и Германии. Но самое широкое распространение это искусство получило, когда оно «переехало» на Восток. Богатейшие традиции тончайшей графики и пластики, изготовления бумаги и работы с ней дали искусству бумажной пластики новую жизнь. </a:t>
            </a:r>
          </a:p>
          <a:p>
            <a:endParaRPr lang="ru-RU" sz="1800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33401"/>
            <a:ext cx="4040188" cy="45719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Сердце</a:t>
            </a:r>
            <a:endParaRPr lang="ru-RU" sz="3200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49831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Скрутите ленту в ролл, а затем сделайте небольшую вмятину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6096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Лист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9831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Проделайте шаги, как для фигуры "Глаз", а затем загните немного края.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NATASHA\Рабочий стол\квиллинг\1309359590_img_636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182" y="2743200"/>
            <a:ext cx="1939018" cy="14478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27" name="Picture 3" descr="C:\Documents and Settings\NATASHA\Рабочий стол\квиллинг\1309359603_img_637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146" y="2743200"/>
            <a:ext cx="1939018" cy="14478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28" name="Picture 4" descr="C:\Documents and Settings\NATASHA\Рабочий стол\квиллинг\1309359606_img_637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5839" y="4495800"/>
            <a:ext cx="2245179" cy="16764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29" name="Picture 5" descr="C:\Documents and Settings\NATASHA\Рабочий стол\квиллинг\1309359618_img_6376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8039" y="4495800"/>
            <a:ext cx="2245179" cy="16764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31" name="Picture 7" descr="C:\Documents and Settings\NATASHA\Рабочий стол\квиллинг\1309375571_img_6377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693" y="2590800"/>
            <a:ext cx="2041071" cy="1524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32" name="Picture 8" descr="C:\Documents and Settings\NATASHA\Рабочий стол\квиллинг\1309375615_img_6378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4293" y="2590800"/>
            <a:ext cx="2041071" cy="1524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33" name="Picture 9" descr="C:\Documents and Settings\NATASHA\Рабочий стол\квиллинг\1309375589_img_6379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4495800"/>
            <a:ext cx="2438400" cy="182067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Длинный листок</a:t>
            </a:r>
            <a:r>
              <a:rPr lang="ru-RU" dirty="0" smtClean="0">
                <a:solidFill>
                  <a:srgbClr val="DAFAFE"/>
                </a:solidFill>
              </a:rPr>
              <a:t/>
            </a:r>
            <a:br>
              <a:rPr lang="ru-RU" dirty="0" smtClean="0">
                <a:solidFill>
                  <a:srgbClr val="DAFAFE"/>
                </a:solidFill>
              </a:rPr>
            </a:br>
            <a:endParaRPr lang="ru-RU" dirty="0">
              <a:solidFill>
                <a:srgbClr val="DAFAF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Для этого элемента нам понадобится расческа-гребешок. Вставьте ленту между зубьями, сделайте один оборот, захватывая несколько зубьев и закрепите с помощью клея. При следующих оборотах захватывайте большее количество зубьев. Полученную фигуру снимите с расчески, закрепите свободный конец клеем и сожмите ее.</a:t>
            </a:r>
            <a:endParaRPr lang="ru-RU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NATASHA\Рабочий стол\квиллинг\1309376492_img_638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2286000" cy="17068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2" name="Picture 4" descr="C:\Documents and Settings\NATASHA\Рабочий стол\квиллинг\1309376521_img_638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2575832" cy="19232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3" name="Picture 5" descr="C:\Documents and Settings\NATASHA\Рабочий стол\квиллинг\1309376518_img_638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724400"/>
            <a:ext cx="2653393" cy="1981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4" name="Picture 6" descr="C:\Documents and Settings\NATASHA\Рабочий стол\квиллинг\1309376503_img_639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2836522" cy="217629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Цепочка</a:t>
            </a:r>
            <a:b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Для выполнения этого элемента нужно взять ленты двух цветов. Скрутите часть первой ленты в ролл. Затем скручивайте следующую ленту вместе с концом предыдущей и т.д.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030" name="Picture 6" descr="C:\Documents and Settings\NATASHA\Рабочий стол\квиллинг\1309377153_img_6394_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2041071" cy="15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1" name="Picture 7" descr="C:\Documents and Settings\NATASHA\Рабочий стол\квиллинг\1309377162_img_639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81200"/>
            <a:ext cx="1939018" cy="14478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2" name="Picture 8" descr="C:\Documents and Settings\NATASHA\Рабочий стол\квиллинг\1309377212_img_6398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0146" y="1981200"/>
            <a:ext cx="1939018" cy="14478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4" name="Picture 10" descr="C:\Documents and Settings\NATASHA\Рабочий стол\квиллинг\1309377237_img_640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0546" y="3352800"/>
            <a:ext cx="2216604" cy="16550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5" name="Picture 11" descr="C:\Documents and Settings\NATASHA\Рабочий стол\квиллинг\1309377225_img_6402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76600"/>
            <a:ext cx="2143125" cy="1600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6" name="Picture 12" descr="C:\Documents and Settings\NATASHA\Рабочий стол\квиллинг\1309377232_img_6404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800600"/>
            <a:ext cx="2514600" cy="18775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2400" y="685801"/>
            <a:ext cx="4344988" cy="45719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Ландыш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685800"/>
            <a:ext cx="4040188" cy="5440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Скрутите ленту в ролл, сделайте небольшую вмятину, а края немного загните.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533400"/>
            <a:ext cx="4041775" cy="6096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Тюльпан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685800"/>
            <a:ext cx="4041775" cy="5440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Скрутите ленту в ролл, сделайте небольшую вмятину при помощи другого конца инструмента.</a:t>
            </a:r>
          </a:p>
          <a:p>
            <a:endParaRPr lang="ru-RU" dirty="0"/>
          </a:p>
        </p:txBody>
      </p:sp>
      <p:pic>
        <p:nvPicPr>
          <p:cNvPr id="2050" name="Picture 2" descr="C:\Documents and Settings\NATASHA\Рабочий стол\квиллинг\1309377730_img_640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39" y="2286000"/>
            <a:ext cx="1939018" cy="14478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1" name="Picture 3" descr="C:\Documents and Settings\NATASHA\Рабочий стол\квиллинг\1309377700_img_640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048000"/>
            <a:ext cx="1981200" cy="147929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2" name="Picture 4" descr="C:\Documents and Settings\NATASHA\Рабочий стол\квиллинг\1309377652_img_640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648200"/>
            <a:ext cx="2743200" cy="204825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3" name="Picture 5" descr="C:\Documents and Settings\NATASHA\Рабочий стол\квиллинг\1309377895_img_641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5785" y="2819400"/>
            <a:ext cx="2245179" cy="16764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4" name="Picture 6" descr="C:\Documents and Settings\NATASHA\Рабочий стол\квиллинг\1309420190_img_6425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724400"/>
            <a:ext cx="2676525" cy="199847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10668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Треугольник</a:t>
            </a:r>
          </a:p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Скрутите ленту в ролл, сформируйте большим и указательным пальцем треугольн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ик.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4041775" cy="10668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Стрела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Скрутите ленту в ролл, один конец зажмите, а на другом сделайте вмятину.</a:t>
            </a:r>
          </a:p>
          <a:p>
            <a:endParaRPr lang="ru-RU" dirty="0"/>
          </a:p>
        </p:txBody>
      </p:sp>
      <p:pic>
        <p:nvPicPr>
          <p:cNvPr id="4098" name="Picture 2" descr="C:\Documents and Settings\NATASHA\Рабочий стол\квиллинг\b38c898100154a5baec048367cd7a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495800" cy="167770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099" name="Picture 3" descr="C:\Documents and Settings\NATASHA\Рабочий стол\квиллинг\10891752f26388e3dccfb36bacdfc7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6162" y="3657600"/>
            <a:ext cx="4517838" cy="168592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4040188" cy="60959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Звёздочка </a:t>
            </a:r>
            <a:endParaRPr lang="ru-RU" sz="3200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041775" cy="53339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Полумесяц и </a:t>
            </a:r>
          </a:p>
          <a:p>
            <a:pPr algn="ctr"/>
            <a:r>
              <a:rPr lang="ru-RU" sz="28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заячье ухо</a:t>
            </a:r>
            <a:endParaRPr lang="ru-RU" sz="2800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NATASHA\Рабочий стол\квиллинг\0_7d614_44227eab_X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1555102" cy="15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28" name="Picture 4" descr="C:\Documents and Settings\NATASHA\Рабочий стол\квиллинг\roll_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1447800"/>
            <a:ext cx="2000250" cy="14859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29" name="Picture 5" descr="C:\Documents and Settings\NATASHA\Рабочий стол\квиллинг\0_7d615_9c62f096_X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315462"/>
            <a:ext cx="1697516" cy="140893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0" name="Picture 6" descr="C:\Documents and Settings\NATASHA\Рабочий стол\квиллинг\kvilling_bazov_elem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200400"/>
            <a:ext cx="2133600" cy="170885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1" name="Picture 7" descr="C:\Documents and Settings\NATASHA\Рабочий стол\квиллинг\0_7d616_181072bb_X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105400"/>
            <a:ext cx="1676400" cy="142494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4" name="Picture 10" descr="C:\Documents and Settings\NATASHA\Рабочий стол\квиллинг\roll_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53000" y="1371601"/>
            <a:ext cx="1822349" cy="15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5" name="Picture 11" descr="C:\Documents and Settings\NATASHA\Рабочий стол\квиллинг\roll_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53000" y="3124200"/>
            <a:ext cx="1682453" cy="1600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6" name="Picture 12" descr="C:\Documents and Settings\NATASHA\Рабочий стол\квиллинг\Копия 12b05996cd4fed6ea20fa89f3350abd8.jpg"/>
          <p:cNvPicPr>
            <a:picLocks noChangeAspect="1" noChangeArrowheads="1"/>
          </p:cNvPicPr>
          <p:nvPr/>
        </p:nvPicPr>
        <p:blipFill>
          <a:blip r:embed="rId9" cstate="email">
            <a:lum contrast="28000"/>
          </a:blip>
          <a:srcRect/>
          <a:stretch>
            <a:fillRect/>
          </a:stretch>
        </p:blipFill>
        <p:spPr bwMode="auto">
          <a:xfrm>
            <a:off x="7010400" y="1600200"/>
            <a:ext cx="1571625" cy="10668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037" name="Picture 13" descr="C:\Documents and Settings\NATASHA\Рабочий стол\квиллинг\Копия основные-части-квиллинг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3105818"/>
            <a:ext cx="1219200" cy="15614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8" name="Picture 14" descr="C:\Documents and Settings\NATASHA\Рабочий стол\квиллинг\Копия (2) основные-части-квиллинга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81600" y="5029200"/>
            <a:ext cx="1562100" cy="126682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9" name="Picture 15" descr="C:\Documents and Settings\NATASHA\Рабочий стол\квиллинг\Копия (3) основные-части-квиллинга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3400" y="5105400"/>
            <a:ext cx="1438275" cy="14097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40" name="Picture 16" descr="C:\Documents and Settings\NATASHA\Рабочий стол\квиллинг\Копия grfq-171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2800" y="5105400"/>
            <a:ext cx="1409095" cy="1069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Бахромчатые цветы.</a:t>
            </a:r>
            <a:br>
              <a:rPr lang="ru-RU" sz="40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04800" y="609600"/>
            <a:ext cx="4343400" cy="60198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Отрезаем полоску цветной бумаги шириной 1 см и длиной как лист формата А4.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Делаем на ней поперечные надрезы по всей длине глубиной примерно 8 мм  через каждые 1-1.5 мм. Получается бахрома с основанием шириною примерно 2 мм. Резать нужно аккуратно, чтобы не разрезать полоску на части. Готовую бахрому наматываем на специальный инструмент или зубочистку, как и в обычном </a:t>
            </a:r>
            <a:r>
              <a:rPr lang="ru-RU" sz="18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квиллинге</a:t>
            </a:r>
            <a: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Аккуратно подклеиваем кончик и даём высохнуть клею. Получается бумажный  цилиндрик.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Осторожно отгибаем наружу бахрому. Вот и получился пушистый цветок.</a:t>
            </a:r>
          </a:p>
          <a:p>
            <a:pPr>
              <a:buNone/>
            </a:pP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Documents and Settings\NATASHA\Рабочий стол\квиллинг\298e3fbbdf6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609600"/>
            <a:ext cx="1323975" cy="18573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78" name="Picture 6" descr="C:\Documents and Settings\NATASHA\Рабочий стол\квиллинг\eef0edc8f9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609600"/>
            <a:ext cx="1762125" cy="1905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79" name="Picture 7" descr="C:\Documents and Settings\NATASHA\Рабочий стол\квиллинг\e0138bd229b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609600"/>
            <a:ext cx="1638300" cy="188595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80" name="Picture 8" descr="C:\Documents and Settings\NATASHA\Рабочий стол\квиллинг\d7d544281b9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00" y="2590800"/>
            <a:ext cx="1828800" cy="18288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82" name="Picture 10" descr="C:\Documents and Settings\NATASHA\Рабочий стол\квиллинг\ceb4d20e92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0800" y="2590800"/>
            <a:ext cx="1847850" cy="17526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083" name="Picture 11" descr="C:\Documents and Settings\NATASHA\Рабочий стол\квиллинг\4876450256a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4502919"/>
            <a:ext cx="2438400" cy="224135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Бахромчатые цветы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28600" y="1066800"/>
            <a:ext cx="4267200" cy="55626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Во втором варианте так же нарезаем бахрому, а затем приклеиваем к ней обычную узкую полоску для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(3мм),там, где основание"ворсинок"бахромы. Цвет узкой полоски подбираем таким, каким хотим сделать серединку  у  цветка. Накручиваем, начиная с конца узкой полоски. Из узкой полоски получается плоская серединка, а из бахромы — лепесточки. Подклеиваем кончик и даём высохнуть. Осталось только отогнуть лепестки.</a:t>
            </a:r>
            <a:endParaRPr lang="ru-RU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Documents and Settings\NATASHA\Рабочий стол\квиллинг\05198c9e076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066800"/>
            <a:ext cx="2076450" cy="176386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3" name="Picture 5" descr="C:\Documents and Settings\NATASHA\Рабочий стол\квиллинг\kwilling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752600"/>
            <a:ext cx="2608877" cy="168592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4" name="Picture 6" descr="C:\Documents and Settings\NATASHA\Рабочий стол\квиллинг\4c46f8300d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10000"/>
            <a:ext cx="2603090" cy="249574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6" name="Picture 8" descr="C:\Documents and Settings\NATASHA\Рабочий стол\квиллинг\6f0538b7d1c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352800"/>
            <a:ext cx="1914525" cy="202836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Розы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33400"/>
            <a:ext cx="9144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Отрежьте бумажную полоску шириной 10 мм и длиной 20 см, вставьте ее конец в щель иглы. Оберните ленту вокруг иглы три раза, зафиксируйте витки каплей клея. Загните ленту под прямым углом но направлению к себе, сделайте виток, укладывая ленту раструбом, так чтобы ее нижний край плотно прилегал к игле. Закрепите виток клеем и продолжайте загибать и закручивать ленту таким образом, подклеивая каждый виток, до тех пор пока не уложите всю ленту. Подверните конец ленты под розу и приклейте. Оставьте заготовку на игле, пока форма розы не зафиксируется настолько, чтобы цветок можно было снять, не повредив его. Подклейте витки в критических местах. Роза готова.</a:t>
            </a:r>
          </a:p>
          <a:p>
            <a:endParaRPr lang="ru-RU" sz="1400" dirty="0"/>
          </a:p>
        </p:txBody>
      </p:sp>
      <p:pic>
        <p:nvPicPr>
          <p:cNvPr id="1026" name="Picture 2" descr="C:\Documents and Settings\NATASHA\Рабочий стол\квиллинг\12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657600"/>
            <a:ext cx="4038600" cy="304914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C:\Documents and Settings\NATASHA\Рабочий стол\квиллинг\126432744983454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676649"/>
            <a:ext cx="3809999" cy="309562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Открытки с использованием </a:t>
            </a:r>
            <a:r>
              <a:rPr lang="ru-RU" sz="3600" b="1" dirty="0" err="1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квиллинга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NATASHA\Рабочий стол\квиллинг\rp60156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371600"/>
            <a:ext cx="1769928" cy="2743200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</p:pic>
      <p:pic>
        <p:nvPicPr>
          <p:cNvPr id="3075" name="Picture 3" descr="C:\Documents and Settings\NATASHA\Рабочий стол\квиллинг\rp60160_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1447800"/>
            <a:ext cx="1778174" cy="2676427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</p:pic>
      <p:pic>
        <p:nvPicPr>
          <p:cNvPr id="3076" name="Picture 4" descr="C:\Documents and Settings\NATASHA\Рабочий стол\квиллинг\rp60162_lar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5331" y="1447801"/>
            <a:ext cx="1888090" cy="2590800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</p:pic>
      <p:pic>
        <p:nvPicPr>
          <p:cNvPr id="3077" name="Picture 5" descr="C:\Documents and Settings\NATASHA\Рабочий стол\квиллинг\rp60159_lar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4114800"/>
            <a:ext cx="1753840" cy="2476408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</p:pic>
      <p:pic>
        <p:nvPicPr>
          <p:cNvPr id="3078" name="Picture 6" descr="C:\Documents and Settings\NATASHA\Рабочий стол\квиллинг\rp60163_larg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43400" y="4191000"/>
            <a:ext cx="1883250" cy="2486025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</p:pic>
      <p:pic>
        <p:nvPicPr>
          <p:cNvPr id="3079" name="Picture 7" descr="C:\Documents and Settings\NATASHA\Рабочий стол\квиллинг\rp60161_larg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" y="4267200"/>
            <a:ext cx="1676400" cy="2432947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</p:pic>
      <p:pic>
        <p:nvPicPr>
          <p:cNvPr id="3081" name="Picture 9" descr="C:\Documents and Settings\NATASHA\Рабочий стол\квиллинг\rp60158_larg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0" y="4215348"/>
            <a:ext cx="1728787" cy="2489180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04800"/>
            <a:ext cx="8763000" cy="992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Arial" pitchFamily="34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 Южной Корее существует целая Ассоциация любителей бумажной   пластики, объединяющая последователей самых разных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направлений бумажного творчества. </a:t>
            </a:r>
            <a:r>
              <a:rPr lang="ru-RU" sz="2000" dirty="0" smtClean="0">
                <a:solidFill>
                  <a:srgbClr val="002060"/>
                </a:solidFill>
              </a:rPr>
              <a:t>Корейская школа </a:t>
            </a:r>
            <a:r>
              <a:rPr lang="ru-RU" sz="2000" dirty="0" err="1" smtClean="0">
                <a:solidFill>
                  <a:srgbClr val="002060"/>
                </a:solidFill>
              </a:rPr>
              <a:t>квиллинга</a:t>
            </a:r>
            <a:r>
              <a:rPr lang="ru-RU" sz="2000" dirty="0" smtClean="0">
                <a:solidFill>
                  <a:srgbClr val="002060"/>
                </a:solidFill>
              </a:rPr>
              <a:t> (называют </a:t>
            </a:r>
            <a:r>
              <a:rPr lang="ru-RU" sz="2000" dirty="0" err="1" smtClean="0">
                <a:solidFill>
                  <a:srgbClr val="002060"/>
                </a:solidFill>
              </a:rPr>
              <a:t>бумагокручением</a:t>
            </a:r>
            <a:r>
              <a:rPr lang="ru-RU" sz="2000" dirty="0" smtClean="0">
                <a:solidFill>
                  <a:srgbClr val="002060"/>
                </a:solidFill>
              </a:rPr>
              <a:t>) несколько отличается от европейской. Современные европейские работы, как правило, состоят из небольшого числа деталей, они лаконичны, напоминают мозаики, украшают открытки и рамочки. Восточные же мастера создают сложные произведения, больше похожие на шедевры ювелирного искусства. Тончайшее объёмное «кружево» сплетается из сотен мелких деталей.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бумагой у нас связано представление о непрочности и недолговечности. Но </a:t>
            </a:r>
            <a:r>
              <a:rPr lang="ru-RU" sz="2000" dirty="0" err="1" smtClean="0">
                <a:solidFill>
                  <a:srgbClr val="002060"/>
                </a:solidFill>
              </a:rPr>
              <a:t>квиллинг</a:t>
            </a:r>
            <a:r>
              <a:rPr lang="ru-RU" sz="2000" dirty="0" smtClean="0">
                <a:solidFill>
                  <a:srgbClr val="002060"/>
                </a:solidFill>
              </a:rPr>
              <a:t> опровергает это утверждение – на филигранную объёмную подставку можно поставить, к примеру, чашку или положить тяжелую книгу, и ни один завиток бумажного кружева при этом не пострадает. Можно собрать из бумажных элементов вазу для конфет и спокойно использовать её по назначению — не развалится и не сломается. В общем, </a:t>
            </a:r>
            <a:r>
              <a:rPr lang="ru-RU" sz="2000" dirty="0" err="1" smtClean="0">
                <a:solidFill>
                  <a:srgbClr val="002060"/>
                </a:solidFill>
              </a:rPr>
              <a:t>квиллинг</a:t>
            </a:r>
            <a:r>
              <a:rPr lang="ru-RU" sz="2000" dirty="0" smtClean="0">
                <a:solidFill>
                  <a:srgbClr val="002060"/>
                </a:solidFill>
              </a:rPr>
              <a:t> — это возможность увидеть необычные возможности обычной бумаги.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pPr lvl="0" eaLnBrk="0" hangingPunct="0"/>
            <a:endParaRPr lang="en-U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sz="3200" dirty="0" smtClean="0">
              <a:latin typeface="Arial" pitchFamily="34" charset="0"/>
              <a:cs typeface="Times New Roman" pitchFamily="18" charset="0"/>
            </a:endParaRPr>
          </a:p>
          <a:p>
            <a:pPr lvl="0" eaLnBrk="0" hangingPunct="0"/>
            <a:endParaRPr lang="en-US" sz="3200" dirty="0" smtClean="0">
              <a:latin typeface="Arial" pitchFamily="34" charset="0"/>
              <a:cs typeface="Times New Roman" pitchFamily="18" charset="0"/>
            </a:endParaRPr>
          </a:p>
          <a:p>
            <a:pPr lvl="0" eaLnBrk="0" hangingPunct="0"/>
            <a:endParaRPr lang="en-US" sz="3200" dirty="0" smtClean="0">
              <a:latin typeface="Arial" pitchFamily="34" charset="0"/>
              <a:cs typeface="Times New Roman" pitchFamily="18" charset="0"/>
            </a:endParaRPr>
          </a:p>
          <a:p>
            <a:pPr lvl="0" eaLnBrk="0" hangingPunct="0"/>
            <a:endParaRPr lang="en-US" sz="3200" dirty="0" smtClean="0">
              <a:latin typeface="Arial" pitchFamily="34" charset="0"/>
              <a:cs typeface="Times New Roman" pitchFamily="18" charset="0"/>
            </a:endParaRPr>
          </a:p>
          <a:p>
            <a:pPr lvl="0" eaLnBrk="0" hangingPunct="0"/>
            <a:endParaRPr lang="en-US" sz="3200" dirty="0" smtClean="0">
              <a:latin typeface="Arial" pitchFamily="34" charset="0"/>
              <a:cs typeface="Times New Roman" pitchFamily="18" charset="0"/>
            </a:endParaRPr>
          </a:p>
          <a:p>
            <a:pPr lvl="0" eaLnBrk="0" hangingPunct="0"/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Панно Композиции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NATASHA\Рабочий стол\квиллинг\00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066097" cy="255508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7" name="Picture 3" descr="C:\Documents and Settings\NATASHA\Рабочий стол\квиллинг\1-299x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1600200"/>
            <a:ext cx="2847975" cy="381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8" name="Picture 4" descr="C:\Documents and Settings\NATASHA\Рабочий стол\квиллинг\1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962400"/>
            <a:ext cx="3352800" cy="267553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9" name="Picture 5" descr="C:\Documents and Settings\NATASHA\Рабочий стол\квиллинг\2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91300" y="1143000"/>
            <a:ext cx="2450592" cy="36576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30" name="Picture 6" descr="C:\Documents and Settings\NATASHA\Рабочий стол\квиллинг\68203431_01959e6e2c4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53200" y="4953000"/>
            <a:ext cx="2362200" cy="177165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Панно Композиции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C:\Documents and Settings\NATASHA\Рабочий стол\квиллинг\f533cedd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524000"/>
            <a:ext cx="3543300" cy="4724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098" name="Picture 2" descr="C:\Documents and Settings\NATASHA\Рабочий стол\квиллинг\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1524000"/>
            <a:ext cx="3529013" cy="470535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102" name="Picture 6" descr="F:\Разные работы и схемы\crw_19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0"/>
            <a:ext cx="7467600" cy="6858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Объёмные работы</a:t>
            </a:r>
            <a:r>
              <a:rPr lang="ru-RU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Вазы, шкатулки, шкатулки</a:t>
            </a:r>
            <a:endParaRPr lang="ru-RU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NATASHA\Рабочий стол\квиллинг\3-400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76400"/>
            <a:ext cx="2997200" cy="2247900"/>
          </a:xfrm>
          <a:prstGeom prst="rect">
            <a:avLst/>
          </a:prstGeom>
          <a:noFill/>
        </p:spPr>
      </p:pic>
      <p:pic>
        <p:nvPicPr>
          <p:cNvPr id="5123" name="Picture 3" descr="C:\Documents and Settings\NATASHA\Рабочий стол\квиллинг\Photo-480-400x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1676400"/>
            <a:ext cx="2971800" cy="2228850"/>
          </a:xfrm>
          <a:prstGeom prst="rect">
            <a:avLst/>
          </a:prstGeom>
          <a:noFill/>
        </p:spPr>
      </p:pic>
      <p:pic>
        <p:nvPicPr>
          <p:cNvPr id="5124" name="Picture 4" descr="C:\Documents and Settings\NATASHA\Рабочий стол\квиллинг\Photo-482-400x3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7600" y="4343400"/>
            <a:ext cx="2946400" cy="2209800"/>
          </a:xfrm>
          <a:prstGeom prst="rect">
            <a:avLst/>
          </a:prstGeom>
          <a:noFill/>
        </p:spPr>
      </p:pic>
      <p:pic>
        <p:nvPicPr>
          <p:cNvPr id="5125" name="Picture 5" descr="C:\Documents and Settings\NATASHA\Рабочий стол\квиллинг\Photo-484-400x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324350"/>
            <a:ext cx="3048000" cy="2286000"/>
          </a:xfrm>
          <a:prstGeom prst="rect">
            <a:avLst/>
          </a:prstGeom>
          <a:noFill/>
        </p:spPr>
      </p:pic>
      <p:pic>
        <p:nvPicPr>
          <p:cNvPr id="5127" name="Picture 7" descr="C:\Documents and Settings\NATASHA\Рабочий стол\квиллинг\648-400x3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9600" y="4343400"/>
            <a:ext cx="2946400" cy="2209800"/>
          </a:xfrm>
          <a:prstGeom prst="rect">
            <a:avLst/>
          </a:prstGeom>
          <a:noFill/>
        </p:spPr>
      </p:pic>
      <p:pic>
        <p:nvPicPr>
          <p:cNvPr id="5128" name="Picture 8" descr="C:\Documents and Settings\NATASHA\Рабочий стол\квиллинг\Photo-490-400x3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16764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Объёмные работы</a:t>
            </a:r>
            <a:r>
              <a:rPr lang="ru-RU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Композиции к праздникам</a:t>
            </a:r>
            <a:endParaRPr lang="ru-RU" sz="28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NATASHA\Рабочий стол\квиллинг\090e312eed07389c86f0ce798018753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1524000"/>
            <a:ext cx="2819400" cy="2116719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147" name="Picture 3" descr="C:\Documents and Settings\NATASHA\Рабочий стол\квиллинг\090e399bc7c0eda4fc738528e019cb6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114800"/>
            <a:ext cx="1942633" cy="25908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148" name="Picture 4" descr="C:\Documents and Settings\NATASHA\Рабочий стол\квиллинг\81265467_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1524000"/>
            <a:ext cx="1992104" cy="2438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157" name="Picture 13" descr="C:\Documents and Settings\NATASHA\Рабочий стол\квиллинг\Копия rp63051_lar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4419600"/>
            <a:ext cx="1840523" cy="2278743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7" name="Picture 12" descr="C:\Documents and Settings\NATASHA\Рабочий стол\квиллинг\rp59655_larg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1800" y="4114800"/>
            <a:ext cx="1870962" cy="256222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0" name="Picture 10" descr="C:\Documents and Settings\NATASHA\Рабочий стол\квиллинг\rp59925_larg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1524000"/>
            <a:ext cx="1981200" cy="246804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Головные уборы</a:t>
            </a:r>
            <a:b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Шляпы</a:t>
            </a:r>
            <a:endParaRPr lang="ru-RU" sz="32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C:\Documents and Settings\NATASHA\Рабочий стол\квиллинг\rp59920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5872" y="4038600"/>
            <a:ext cx="2976527" cy="233229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174" name="Picture 6" descr="C:\Documents and Settings\NATASHA\Рабочий стол\квиллинг\rp59918_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524000"/>
            <a:ext cx="3886200" cy="236366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175" name="Picture 7" descr="C:\Documents and Settings\NATASHA\Рабочий стол\квиллинг\rp59921_lar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01408" y="1447801"/>
            <a:ext cx="3209192" cy="2057400"/>
          </a:xfrm>
          <a:prstGeom prst="rect">
            <a:avLst/>
          </a:prstGeom>
          <a:noFill/>
        </p:spPr>
      </p:pic>
      <p:pic>
        <p:nvPicPr>
          <p:cNvPr id="7176" name="Picture 8" descr="C:\Documents and Settings\NATASHA\Рабочий стол\квиллинг\rp59919_lar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4038600"/>
            <a:ext cx="3291785" cy="248913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Фигурки людей и животных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NATASHA\Рабочий стол\квиллинг\0ed22f3d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0"/>
            <a:ext cx="4863265" cy="4343399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219" name="Picture 3" descr="C:\Documents and Settings\NATASHA\Рабочий стол\квиллинг\5095189d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4470" y="1524001"/>
            <a:ext cx="3285236" cy="44196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220" name="Picture 4" descr="C:\Documents and Settings\NATASHA\Рабочий стол\квиллинг\090ba43516d97da0cd48efa7fa539359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065408"/>
            <a:ext cx="4572000" cy="5792592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221" name="Picture 5" descr="C:\Documents and Settings\NATASHA\Рабочий стол\квиллинг\090b0dc43fc9827f1735e7d0296a4c2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707" y="1064249"/>
            <a:ext cx="4343294" cy="579375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222" name="Picture 6" descr="C:\Documents and Settings\NATASHA\Рабочий стол\квиллинг\1276f132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3340"/>
            <a:ext cx="8915400" cy="680466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223" name="Picture 7" descr="C:\Documents and Settings\NATASHA\Рабочий стол\квиллинг\f6ba5224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Работы детей </a:t>
            </a:r>
            <a:b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ТО «Мастерим бумажный мир»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F:\для сак\SP_A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447800"/>
            <a:ext cx="4275583" cy="4724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44" name="Picture 4" descr="F:\длясак1\P10001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447800"/>
            <a:ext cx="3543661" cy="4724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45" name="Picture 5" descr="F:\модульн.+открытки\PB2603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323626"/>
            <a:ext cx="8991600" cy="553437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47" name="Picture 7" descr="F:\оригами2010-11\IMG_10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254000"/>
            <a:ext cx="4953000" cy="6604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3" name="Picture 8" descr="F:\оригами2010-11\IMG_11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228600"/>
            <a:ext cx="4876800" cy="6629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4" name="Picture 9" descr="F:\оригами2010-11\IMG_12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28600"/>
            <a:ext cx="4804570" cy="6629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5" name="Picture 10" descr="F:\оригами2010-11\IMG_127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24400" y="228600"/>
            <a:ext cx="4419600" cy="6629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6" name="Picture 11" descr="F:\оригами2010-11\IMG_132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52400"/>
            <a:ext cx="5029200" cy="67056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7" name="Picture 12" descr="F:\оригами2010-11\IMG_134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8" name="Picture 14" descr="F:\оригами2010-11\IMG_149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690" y="23018"/>
            <a:ext cx="9113309" cy="683498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Работы детей ТО </a:t>
            </a:r>
            <a:b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«Мастерим бумажный мир»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F:\фото работ дет.оригами\BKDC1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601" y="3733800"/>
            <a:ext cx="2077352" cy="3124200"/>
          </a:xfrm>
          <a:prstGeom prst="rect">
            <a:avLst/>
          </a:prstGeom>
          <a:noFill/>
        </p:spPr>
      </p:pic>
      <p:pic>
        <p:nvPicPr>
          <p:cNvPr id="9" name="Picture 3" descr="F:\фото работ дет.оригами\BKDC14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295400"/>
            <a:ext cx="3429000" cy="2394273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2294" name="Picture 6" descr="F:\фотоработдетей2010\сак фото\P20805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4191000"/>
            <a:ext cx="3187249" cy="230704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2" name="Picture 5" descr="F:\Фото мод.оригами\S63002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09127" y="1219200"/>
            <a:ext cx="3721782" cy="2667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Работы детей</a:t>
            </a:r>
            <a:b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ТО «Мастерим бумажный мир»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F:\оригами2011-12\IMG_2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143000"/>
            <a:ext cx="2148482" cy="20574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267" name="Picture 3" descr="F:\оригами2011-12\IMG_26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43000"/>
            <a:ext cx="2133600" cy="207533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268" name="Picture 4" descr="F:\оригами2011-12\IMG_2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1131" y="1143000"/>
            <a:ext cx="2028669" cy="21336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269" name="Picture 5" descr="F:\оригами2011-12\IMG_27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1143000"/>
            <a:ext cx="2203642" cy="21336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270" name="Picture 6" descr="F:\оригами2011-12\IMG_33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95600" y="3505200"/>
            <a:ext cx="2255226" cy="2895600"/>
          </a:xfrm>
          <a:prstGeom prst="rect">
            <a:avLst/>
          </a:prstGeom>
          <a:noFill/>
        </p:spPr>
      </p:pic>
      <p:pic>
        <p:nvPicPr>
          <p:cNvPr id="11271" name="Picture 7" descr="F:\оригами2011-12\IMG_33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" y="3505200"/>
            <a:ext cx="2528552" cy="28956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275" name="Picture 11" descr="F:\оригами2011-12\IMG_362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34000" y="3657600"/>
            <a:ext cx="3657600" cy="27432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228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Используемая литература</a:t>
            </a:r>
            <a:b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и интернет ресурсы</a:t>
            </a:r>
            <a:endParaRPr lang="ru-RU" sz="36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1.Н.Г.Пищикова «Работа с бумагой в нетрадиционной технике»,Москва, 2006г.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2.Н.Г.Пищикова «Работа с бумагой в нетрадиционной технике - 2»,Москва, 2007г.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3.Уолтен  Х.«Узоры из бумажных лент» НИОЛА- ПРЕСС 2007г.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sz="2000" u="sng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2"/>
              </a:rPr>
              <a:t>http://community.livejournal.com/ru_quilling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квиллинг-сообщество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в ЖЖ </a:t>
            </a:r>
          </a:p>
          <a:p>
            <a:pPr>
              <a:buNone/>
            </a:pPr>
            <a:r>
              <a:rPr lang="ru-RU" sz="2000" u="sng" dirty="0" err="1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3"/>
              </a:rPr>
              <a:t>www.paperquillingart.com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– сайт корейской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квиллер-мастерицы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Клер Сан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Шуа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u="sng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4"/>
              </a:rPr>
              <a:t>http://paper-studio.ru/gallery1.htm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– галерея работ в технике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бумагокручения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студии бумажного творчества </a:t>
            </a:r>
          </a:p>
          <a:p>
            <a:pPr>
              <a:buNone/>
            </a:pPr>
            <a:r>
              <a:rPr lang="ru-RU" sz="2000" u="sng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5"/>
              </a:rPr>
              <a:t>http://stranamasterov.ru/taxonomy/term/587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– раздел «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» на сайте «Страна мастеров» </a:t>
            </a:r>
          </a:p>
          <a:p>
            <a:pPr>
              <a:buNone/>
            </a:pP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6"/>
              </a:rPr>
              <a:t>http://luntiki.ru/page/about/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- сайт для детей и родителей</a:t>
            </a:r>
          </a:p>
          <a:p>
            <a:pPr>
              <a:buNone/>
            </a:pP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7"/>
              </a:rPr>
              <a:t>http://www.by-hand.ru/item/view/19186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- сайт мастеров и мастериц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8"/>
              </a:rPr>
              <a:t>http://ru.wikipedia.org/wiki/Бумагокручение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9"/>
              </a:rPr>
              <a:t>http://narodnoe-tvorchestvo.ru/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-сайт «Творчество. Воображение.»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</a:rPr>
              <a:t>Материалы и </a:t>
            </a:r>
            <a:r>
              <a:rPr lang="ru-RU" dirty="0" err="1" smtClean="0">
                <a:solidFill>
                  <a:srgbClr val="DAFAFE"/>
                </a:solidFill>
              </a:rPr>
              <a:t>нструменты</a:t>
            </a:r>
            <a:endParaRPr lang="ru-RU" dirty="0">
              <a:solidFill>
                <a:srgbClr val="DAFAF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85800"/>
            <a:ext cx="8686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Для освоения техники </a:t>
            </a:r>
            <a:r>
              <a:rPr lang="ru-RU" sz="2400" dirty="0" err="1" smtClean="0">
                <a:solidFill>
                  <a:schemeClr val="bg2"/>
                </a:solidFill>
              </a:rPr>
              <a:t>бумагокручения</a:t>
            </a:r>
            <a:r>
              <a:rPr lang="ru-RU" sz="2400" dirty="0" smtClean="0">
                <a:solidFill>
                  <a:schemeClr val="bg2"/>
                </a:solidFill>
              </a:rPr>
              <a:t> не требуется, какого либо специального инструмента.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В Европе для скручивания полосок используют пластмассовый или металлический стержень с прорезью на конце. Некоторые и сами делают подобный инструмент, например, из стержня для шариковой ручки. В этом случае при скручивании получается деталь со слишком крупным и неровным отверстием в центре, но детям можно предложить и такой вариант.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Мастера восточной школы предпочитают выполнять закручивание при помощи тонкого шила, при этом кончик бумаги проскальзывает. Подобие его можно смастерить из толстой иглы и пробки. 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Дети также могут накручивать бумагу на зубочистку.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</a:rPr>
              <a:t>Бумага</a:t>
            </a:r>
            <a:endParaRPr lang="ru-RU" dirty="0">
              <a:solidFill>
                <a:srgbClr val="DAFAF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04800" y="609600"/>
            <a:ext cx="6248400" cy="62484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используется бумага различной плотности (от 116 до 160гр./кв.м), окрашенная в объёме, чтобы обе стороны и срез выглядели одинаково, хотя иногда срезу специально придают другой цвет. Наборы готовых нарезанных полосок бумаги для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(разноцветные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микс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и однотонные) можно купить в специализированных магазинах. Если же такой возможности нет, то можно нарезать полоски самостоятельно: ширина полосок для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обычно составляет 1—15 миллиметров, длина от 15 до 60 сантиметров</a:t>
            </a:r>
            <a: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NATASHA\Рабочий стол\квиллинг\Копия 0dfccae1df0f41fe96a18a95126b51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838200"/>
            <a:ext cx="2743200" cy="20374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F:\фото инструкц карта лотос\IMG_3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505200"/>
            <a:ext cx="2895600" cy="2171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Бумага</a:t>
            </a:r>
            <a:endParaRPr lang="ru-RU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52400" y="762000"/>
            <a:ext cx="6477000" cy="58674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Часто в процессе работы полоски для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разрезают на части, если требуется короткий отрезок, или склеивают вместе, если того требует размер детали. Иногда мастера соединяют полоски разных цветов для создания разноцветных спиралей.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Специальные полоски для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квиллинга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могут быть самых разных цветов и оттенков: белые, черные, цветные, блестящие, перламутровые, с постепенно изменяющимся по длине цветом, с двойным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тонированием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(одна сторона светлее, чем другая).</a:t>
            </a:r>
          </a:p>
          <a:p>
            <a:endParaRPr lang="ru-RU" sz="1800" dirty="0"/>
          </a:p>
        </p:txBody>
      </p:sp>
      <p:pic>
        <p:nvPicPr>
          <p:cNvPr id="5" name="Picture 3" descr="C:\Documents and Settings\NATASHA\Рабочий стол\квиллинг\Копия (2) 0dfccae1df0f41fe96a18a95126b51a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33400"/>
            <a:ext cx="2466975" cy="18350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0" name="Picture 2" descr="F:\фото инструкц карта лотос\IMG_33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2590800"/>
            <a:ext cx="2581275" cy="19350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Documents and Settings\NATASHA\Рабочий стол\квиллинг\DSC_2334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5666" y="4876800"/>
            <a:ext cx="2548011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086600" cy="91439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Инструмент для скручивания спиралей</a:t>
            </a:r>
            <a:endParaRPr lang="ru-RU" sz="3200" b="1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5715000" cy="5638800"/>
          </a:xfrm>
        </p:spPr>
        <p:txBody>
          <a:bodyPr/>
          <a:lstStyle/>
          <a:p>
            <a:pPr marL="0" lvl="1" algn="l">
              <a:buNone/>
            </a:pP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Желательно приобрести шило диаметром около одного миллиметра. Обычно шило имеет конусообразную форму, что может быть неудобно. В этом случае можно воспользоваться любым калёным стерженьком подходящего диаметра. Шило (стержень, зубочистка, толстая игла с прорезью  на верхушке) используется для намотки спирали из бумажной полосы. При этом необходимо контролировать усилие натяжения бумаги, ручка инструмента должна быть удобной для этой цели.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1" name="Picture 3" descr="C:\Documents and Settings\NATASHA\Рабочий стол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685800"/>
            <a:ext cx="314393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8" name="Picture 2" descr="C:\Documents and Settings\NATASHA\Рабочий стол\квиллинг\Копия (2) 62c41081e2c265126c8d1f77b6e49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953548"/>
            <a:ext cx="2590800" cy="19526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4800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Пинцет и ножницы.</a:t>
            </a:r>
            <a:endParaRPr lang="ru-RU" sz="4800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228600" y="914400"/>
            <a:ext cx="5181600" cy="57150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Кончики должны быть острыми, точно совмещёнными. Для выполнения работ высокой точности.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Зазубринки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на конце нежелательны, т.к. могут оставлять следы на бумаге. Усилие при сжатии должно быть удобным для Ваших рук, обеспечивая надёжный захват с наименьшим давлением. Как и пинцет, должны иметь заострённые концы. Для максимально точной нарезки бахромы.</a:t>
            </a:r>
          </a:p>
          <a:p>
            <a:endParaRPr lang="ru-RU" sz="2400" dirty="0"/>
          </a:p>
        </p:txBody>
      </p:sp>
      <p:pic>
        <p:nvPicPr>
          <p:cNvPr id="18435" name="Picture 3" descr="C:\Documents and Settings\NATASHA\Рабочий стол\image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4114800" cy="22098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2" descr="C:\Documents and Settings\NATASHA\Рабочий стол\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4038600" cy="19187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dirty="0" smtClean="0">
                <a:solidFill>
                  <a:srgbClr val="DAFAFE"/>
                </a:solidFill>
                <a:latin typeface="Arial" pitchFamily="34" charset="0"/>
                <a:cs typeface="Arial" pitchFamily="34" charset="0"/>
              </a:rPr>
              <a:t>Клей и другие инструменты</a:t>
            </a:r>
            <a:endParaRPr lang="ru-RU" dirty="0">
              <a:solidFill>
                <a:srgbClr val="DAFA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28600" y="1066800"/>
            <a:ext cx="5638800" cy="54102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Особых рекомендаций для клея нет. Однако он должен достаточно быстро высыхать и не оставлять следов. Попробуйте начать с ПВА или «Титана». При разметке будущей композиции понадобятся простейшие чертёжные инструменты: циркуль, линейка, карандаш. Существуют линейки с отверстиями разного диаметра, позволяющие создавать элементы точно заданного размера. Для этого скрученные спирали кладутся в отверстия линейки.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9458" name="Picture 2" descr="F:\фото инструкц карта лотос\IMG_33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1066800"/>
            <a:ext cx="2057400" cy="27432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3075" name="Picture 3" descr="C:\Documents and Settings\NATASHA\Рабочий стол\квиллинг\4-400x2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4038600"/>
            <a:ext cx="3505200" cy="26201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5">
      <a:dk1>
        <a:sysClr val="windowText" lastClr="000000"/>
      </a:dk1>
      <a:lt1>
        <a:srgbClr val="0042C7"/>
      </a:lt1>
      <a:dk2>
        <a:srgbClr val="20C8F7"/>
      </a:dk2>
      <a:lt2>
        <a:srgbClr val="0042C7"/>
      </a:lt2>
      <a:accent1>
        <a:srgbClr val="D2F4FD"/>
      </a:accent1>
      <a:accent2>
        <a:srgbClr val="A5E9FB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1793</Words>
  <Application>Microsoft PowerPoint</Application>
  <PresentationFormat>Экран (4:3)</PresentationFormat>
  <Paragraphs>134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Слайд 1</vt:lpstr>
      <vt:lpstr>Из истории</vt:lpstr>
      <vt:lpstr>Слайд 3</vt:lpstr>
      <vt:lpstr>Материалы и нструменты</vt:lpstr>
      <vt:lpstr>Бумага</vt:lpstr>
      <vt:lpstr>Бумага</vt:lpstr>
      <vt:lpstr>Инструмент для скручивания спиралей</vt:lpstr>
      <vt:lpstr>Пинцет и ножницы.</vt:lpstr>
      <vt:lpstr>Клей и другие инструменты</vt:lpstr>
      <vt:lpstr>Техника квиллинга</vt:lpstr>
      <vt:lpstr>Техника квиллинга</vt:lpstr>
      <vt:lpstr>Базовые элементы для квиллинга</vt:lpstr>
      <vt:lpstr>Ролл </vt:lpstr>
      <vt:lpstr>Капля </vt:lpstr>
      <vt:lpstr>Глаз </vt:lpstr>
      <vt:lpstr>Квадрат </vt:lpstr>
      <vt:lpstr>Открытое сердце </vt:lpstr>
      <vt:lpstr>Рожки </vt:lpstr>
      <vt:lpstr>Слайд 19</vt:lpstr>
      <vt:lpstr>Слайд 20</vt:lpstr>
      <vt:lpstr>Длинный листок </vt:lpstr>
      <vt:lpstr>Цепочка </vt:lpstr>
      <vt:lpstr>Слайд 23</vt:lpstr>
      <vt:lpstr>Слайд 24</vt:lpstr>
      <vt:lpstr>Слайд 25</vt:lpstr>
      <vt:lpstr>Бахромчатые цветы. </vt:lpstr>
      <vt:lpstr>Бахромчатые цветы</vt:lpstr>
      <vt:lpstr>Розы</vt:lpstr>
      <vt:lpstr>Открытки с использованием квиллинга</vt:lpstr>
      <vt:lpstr>Панно Композиции</vt:lpstr>
      <vt:lpstr>Панно Композиции</vt:lpstr>
      <vt:lpstr>Объёмные работы Вазы, шкатулки, шкатулки</vt:lpstr>
      <vt:lpstr>Объёмные работы Композиции к праздникам</vt:lpstr>
      <vt:lpstr>Головные уборы Шляпы</vt:lpstr>
      <vt:lpstr>Фигурки людей и животных</vt:lpstr>
      <vt:lpstr>Работы детей  ТО «Мастерим бумажный мир»</vt:lpstr>
      <vt:lpstr>Работы детей ТО  «Мастерим бумажный мир»</vt:lpstr>
      <vt:lpstr>Работы детей ТО «Мастерим бумажный мир»</vt:lpstr>
      <vt:lpstr>Используемая литература и интернет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.</cp:lastModifiedBy>
  <cp:revision>202</cp:revision>
  <cp:lastPrinted>1601-01-01T00:00:00Z</cp:lastPrinted>
  <dcterms:created xsi:type="dcterms:W3CDTF">1601-01-01T00:00:00Z</dcterms:created>
  <dcterms:modified xsi:type="dcterms:W3CDTF">2013-01-10T11:22:55Z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