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70" r:id="rId2"/>
    <p:sldId id="256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7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C3832-6324-43CF-997E-15D9D03F317D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9F90F-A6BE-45AF-85B2-B4BF37E17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«Кто с детских лет занимается математикой, то</a:t>
            </a:r>
            <a:r>
              <a:rPr lang="ru-RU" baseline="0" dirty="0" smtClean="0"/>
              <a:t> он</a:t>
            </a:r>
            <a:r>
              <a:rPr lang="ru-RU" dirty="0" smtClean="0"/>
              <a:t> развивает внимание, тренирует свой мозг, свою волю, воспитывает в себе настойчивость и упорство в достижении цели». А.</a:t>
            </a:r>
            <a:r>
              <a:rPr lang="ru-RU" baseline="0" dirty="0" smtClean="0"/>
              <a:t> И. Мордкович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0F-A6BE-45AF-85B2-B4BF37E179B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aseline="0" dirty="0" smtClean="0"/>
              <a:t>2. 72 : (6</a:t>
            </a:r>
            <a:r>
              <a:rPr lang="ru-RU" baseline="0" dirty="0" smtClean="0">
                <a:latin typeface="Verdana"/>
              </a:rPr>
              <a:t>·3) =4 (см)</a:t>
            </a: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0F-A6BE-45AF-85B2-B4BF37E179B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Подготовиться к контрольной работе:</a:t>
            </a:r>
          </a:p>
          <a:p>
            <a:pPr>
              <a:buFontTx/>
              <a:buChar char="-"/>
            </a:pPr>
            <a:r>
              <a:rPr lang="ru-RU" dirty="0" smtClean="0"/>
              <a:t>повторить правила;</a:t>
            </a:r>
          </a:p>
          <a:p>
            <a:pPr>
              <a:buFontTx/>
              <a:buChar char="-"/>
            </a:pPr>
            <a:r>
              <a:rPr lang="ru-RU" dirty="0" smtClean="0"/>
              <a:t>Решить</a:t>
            </a:r>
            <a:r>
              <a:rPr lang="ru-RU" baseline="0" dirty="0" smtClean="0"/>
              <a:t> №806 стр.123,</a:t>
            </a:r>
          </a:p>
          <a:p>
            <a:pPr>
              <a:buFontTx/>
              <a:buChar char="-"/>
            </a:pPr>
            <a:r>
              <a:rPr lang="ru-RU" baseline="0" dirty="0" smtClean="0"/>
              <a:t>            ,№835 стр. 129</a:t>
            </a:r>
          </a:p>
          <a:p>
            <a:pPr>
              <a:buFontTx/>
              <a:buChar char="-"/>
            </a:pPr>
            <a:r>
              <a:rPr lang="ru-RU" baseline="0" dirty="0" smtClean="0"/>
              <a:t>№ 846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0F-A6BE-45AF-85B2-B4BF37E179B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всем за активную работу на уроке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0F-A6BE-45AF-85B2-B4BF37E179B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baseline="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kern="12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 </a:t>
            </a:r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                              </a:t>
            </a:r>
            <a:endParaRPr lang="ru-RU" sz="1200" b="1" baseline="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baseline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а = 8 дм.  </a:t>
            </a:r>
            <a:r>
              <a:rPr lang="en-US" sz="1200" b="1" baseline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</a:t>
            </a:r>
            <a:r>
              <a:rPr lang="ru-RU" sz="1200" b="1" baseline="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- ?                                           64 дм² </a:t>
            </a:r>
            <a:endParaRPr lang="ru-RU" sz="12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baseline="0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0F-A6BE-45AF-85B2-B4BF37E179B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0F-A6BE-45AF-85B2-B4BF37E179B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см       1дм</a:t>
            </a:r>
            <a:r>
              <a:rPr lang="ru-RU" dirty="0" smtClean="0">
                <a:latin typeface="Verdana"/>
              </a:rPr>
              <a:t>³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0F-A6BE-45AF-85B2-B4BF37E179B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0F-A6BE-45AF-85B2-B4BF37E179B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  <a:p>
            <a:r>
              <a:rPr lang="en-US" baseline="0" dirty="0" smtClean="0"/>
              <a:t>V</a:t>
            </a:r>
            <a:r>
              <a:rPr lang="ru-RU" baseline="0" dirty="0" smtClean="0"/>
              <a:t> =11</a:t>
            </a:r>
            <a:r>
              <a:rPr lang="ru-RU" baseline="0" dirty="0" smtClean="0">
                <a:latin typeface="Verdana"/>
              </a:rPr>
              <a:t>·3·6  = 198 см³</a:t>
            </a:r>
            <a:endParaRPr lang="en-US" baseline="0" dirty="0" smtClean="0"/>
          </a:p>
          <a:p>
            <a:r>
              <a:rPr lang="en-US" baseline="0" dirty="0" smtClean="0"/>
              <a:t>V</a:t>
            </a:r>
            <a:r>
              <a:rPr lang="ru-RU" baseline="0" dirty="0" smtClean="0"/>
              <a:t>  =4</a:t>
            </a:r>
            <a:r>
              <a:rPr lang="ru-RU" baseline="0" dirty="0" smtClean="0">
                <a:latin typeface="Verdana"/>
              </a:rPr>
              <a:t>³ =</a:t>
            </a:r>
            <a:r>
              <a:rPr lang="ru-RU" baseline="0" dirty="0" smtClean="0"/>
              <a:t>4</a:t>
            </a:r>
            <a:r>
              <a:rPr lang="ru-RU" baseline="0" dirty="0" smtClean="0">
                <a:latin typeface="Verdana"/>
              </a:rPr>
              <a:t>·4·4 =64 см³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0F-A6BE-45AF-85B2-B4BF37E179B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Решение:</a:t>
            </a:r>
          </a:p>
          <a:p>
            <a:pPr marL="228600" indent="-228600">
              <a:buAutoNum type="arabicParenR"/>
            </a:pPr>
            <a:r>
              <a:rPr lang="ru-RU" baseline="0" dirty="0" smtClean="0"/>
              <a:t>40 – 10 =30 см – уровень воды в аквариуме;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V</a:t>
            </a:r>
            <a:r>
              <a:rPr lang="ru-RU" baseline="0" dirty="0" smtClean="0"/>
              <a:t>= 25</a:t>
            </a:r>
            <a:r>
              <a:rPr lang="ru-RU" baseline="0" dirty="0" smtClean="0">
                <a:latin typeface="Verdana"/>
              </a:rPr>
              <a:t>· 60 · 30 =45 000 см³ = 45 л.</a:t>
            </a:r>
          </a:p>
          <a:p>
            <a:pPr marL="228600" indent="-228600">
              <a:buNone/>
            </a:pPr>
            <a:endParaRPr lang="ru-RU" baseline="0" dirty="0" smtClean="0">
              <a:latin typeface="Verdana"/>
            </a:endParaRPr>
          </a:p>
          <a:p>
            <a:pPr marL="228600" indent="-228600">
              <a:buNone/>
            </a:pPr>
            <a:r>
              <a:rPr lang="ru-RU" baseline="0" dirty="0" smtClean="0">
                <a:latin typeface="Verdana"/>
              </a:rPr>
              <a:t>Ответ: 45 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0F-A6BE-45AF-85B2-B4BF37E179B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Решение:</a:t>
            </a:r>
          </a:p>
          <a:p>
            <a:r>
              <a:rPr lang="ru-RU" baseline="0" dirty="0" smtClean="0"/>
              <a:t> </a:t>
            </a:r>
            <a:r>
              <a:rPr lang="en-US" baseline="0" dirty="0" smtClean="0"/>
              <a:t>V = Sc</a:t>
            </a:r>
            <a:r>
              <a:rPr lang="ru-RU" baseline="0" dirty="0" smtClean="0"/>
              <a:t>;</a:t>
            </a:r>
          </a:p>
          <a:p>
            <a:r>
              <a:rPr lang="ru-RU" baseline="0" dirty="0" smtClean="0"/>
              <a:t>С = </a:t>
            </a:r>
            <a:r>
              <a:rPr lang="en-US" baseline="0" dirty="0" smtClean="0"/>
              <a:t>V </a:t>
            </a:r>
            <a:r>
              <a:rPr lang="ru-RU" baseline="0" dirty="0" smtClean="0"/>
              <a:t>: </a:t>
            </a:r>
            <a:r>
              <a:rPr lang="en-US" baseline="0" dirty="0" smtClean="0"/>
              <a:t>S</a:t>
            </a:r>
            <a:r>
              <a:rPr lang="ru-RU" baseline="0" dirty="0" smtClean="0"/>
              <a:t> = 96 : 24=4 см.</a:t>
            </a:r>
          </a:p>
          <a:p>
            <a:endParaRPr lang="ru-RU" baseline="0" dirty="0" smtClean="0"/>
          </a:p>
          <a:p>
            <a:r>
              <a:rPr lang="ru-RU" baseline="0" dirty="0" smtClean="0"/>
              <a:t>Ответ: 4 см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0F-A6BE-45AF-85B2-B4BF37E179B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9F90F-A6BE-45AF-85B2-B4BF37E179B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9556-74F8-47D2-A063-974D74279BB6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AEE7-E12B-457B-968A-F8936E158F4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9556-74F8-47D2-A063-974D74279BB6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AEE7-E12B-457B-968A-F8936E158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9556-74F8-47D2-A063-974D74279BB6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AEE7-E12B-457B-968A-F8936E158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9556-74F8-47D2-A063-974D74279BB6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AEE7-E12B-457B-968A-F8936E158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9556-74F8-47D2-A063-974D74279BB6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00AAEE7-E12B-457B-968A-F8936E158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9556-74F8-47D2-A063-974D74279BB6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AEE7-E12B-457B-968A-F8936E158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9556-74F8-47D2-A063-974D74279BB6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AEE7-E12B-457B-968A-F8936E158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9556-74F8-47D2-A063-974D74279BB6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AEE7-E12B-457B-968A-F8936E158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9556-74F8-47D2-A063-974D74279BB6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AEE7-E12B-457B-968A-F8936E158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9556-74F8-47D2-A063-974D74279BB6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AEE7-E12B-457B-968A-F8936E158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59556-74F8-47D2-A063-974D74279BB6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AAEE7-E12B-457B-968A-F8936E158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4E59556-74F8-47D2-A063-974D74279BB6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0AAEE7-E12B-457B-968A-F8936E158F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audio" Target="file:///C:\Documents%20and%20Settings\&#1058;&#1072;&#1090;&#1100;&#1103;&#1085;&#1072;\&#1052;&#1086;&#1080;%20&#1076;&#1086;&#1082;&#1091;&#1084;&#1077;&#1085;&#1090;&#1099;\ave_mariya%20&#1050;&#1080;&#1088;&#1082;&#1086;&#1088;&#1086;&#1074;.mp3" TargetMode="External"/><Relationship Id="rId1" Type="http://schemas.openxmlformats.org/officeDocument/2006/relationships/audio" Target="file:///F:\ave_mariya%20&#1050;&#1080;&#1088;&#1082;&#1086;&#1088;&#1086;&#1074;.mp3" TargetMode="Externa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285860"/>
            <a:ext cx="7429552" cy="2862322"/>
          </a:xfrm>
          <a:prstGeom prst="rect">
            <a:avLst/>
          </a:prstGeom>
          <a:effectLst>
            <a:outerShdw blurRad="50800" dist="38100" dir="5400000" algn="t" rotWithShape="0">
              <a:schemeClr val="accent3">
                <a:lumMod val="50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«Кто с детских лет занимается математикой, то он развивает внимание, тренирует свой мозг, свою волю, воспитывает в себе настойчивость и упорство в достижении цели». </a:t>
            </a:r>
          </a:p>
          <a:p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              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А. И. Мордкович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428604"/>
            <a:ext cx="8715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Задача 2.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Найдите высоту прямоугольного параллелепипеда,             если известна площадь его основания и объём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Куб 5"/>
          <p:cNvSpPr/>
          <p:nvPr/>
        </p:nvSpPr>
        <p:spPr>
          <a:xfrm>
            <a:off x="714348" y="2071678"/>
            <a:ext cx="3429024" cy="3429024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714348" y="4643446"/>
            <a:ext cx="857256" cy="85725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571604" y="4643446"/>
            <a:ext cx="257176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285720" y="3357562"/>
            <a:ext cx="2571768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28794" y="4786322"/>
            <a:ext cx="1071570" cy="646331"/>
          </a:xfrm>
          <a:prstGeom prst="rect">
            <a:avLst/>
          </a:prstGeom>
          <a:effectLst>
            <a:outerShdw blurRad="190500" dist="228600" dir="2700000" sy="90000" rotWithShape="0">
              <a:srgbClr val="000000">
                <a:alpha val="25500"/>
              </a:srgbClr>
            </a:outerShdw>
            <a:softEdge rad="127000"/>
          </a:effectLst>
        </p:spPr>
        <p:style>
          <a:lnRef idx="1">
            <a:schemeClr val="accent4"/>
          </a:lnRef>
          <a:fillRef idx="1001">
            <a:schemeClr val="lt1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endParaRPr lang="ru-RU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14810" y="3214686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9322" y="2071678"/>
            <a:ext cx="21431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24 см²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96 см³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= ?</a:t>
            </a:r>
          </a:p>
          <a:p>
            <a:endParaRPr lang="ru-RU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86380" y="4357694"/>
            <a:ext cx="36433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Решение: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 = Sc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 =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96 : 24=4 см.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Ответ: 4 см</a:t>
            </a:r>
          </a:p>
          <a:p>
            <a:endParaRPr lang="ru-RU" sz="2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КАРТИНКИ\Лес\asp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357354" y="-1357346"/>
            <a:ext cx="12192000" cy="9753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357166"/>
            <a:ext cx="97155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Физкультминутка</a:t>
            </a:r>
            <a:endParaRPr lang="ru-RU" sz="66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ave_mariya Киркор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9644098" y="7358090"/>
            <a:ext cx="795310" cy="795310"/>
          </a:xfrm>
          <a:prstGeom prst="rect">
            <a:avLst/>
          </a:prstGeom>
        </p:spPr>
      </p:pic>
      <p:pic>
        <p:nvPicPr>
          <p:cNvPr id="8" name="ave_mariya Киркоров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8715404" y="5929330"/>
            <a:ext cx="642942" cy="661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Вариант 1.</a:t>
            </a:r>
          </a:p>
          <a:p>
            <a:endParaRPr lang="ru-RU" sz="1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28600" indent="-228600"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</a:t>
            </a: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= 14·16·25 =5600 (см²)</a:t>
            </a:r>
          </a:p>
          <a:p>
            <a:pPr marL="228600" indent="-228600"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</a:t>
            </a: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 = 2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·</a:t>
            </a: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(14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·25 +14·16 + 16·25)=    =1948 (см²)</a:t>
            </a:r>
          </a:p>
          <a:p>
            <a:endParaRPr lang="ru-RU" sz="1800" dirty="0">
              <a:latin typeface="+mj-lt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57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Вариант 2.</a:t>
            </a:r>
          </a:p>
          <a:p>
            <a:endParaRPr lang="ru-RU" sz="1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28600" indent="-228600"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  </a:t>
            </a: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= 12·18·26 =5616 (см²)</a:t>
            </a:r>
          </a:p>
          <a:p>
            <a:pPr marL="228600" indent="-228600"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</a:t>
            </a: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 = 2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·</a:t>
            </a:r>
            <a:r>
              <a:rPr lang="en-US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(1</a:t>
            </a: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2·18 +12·26 + 18·26)    =</a:t>
            </a:r>
          </a:p>
          <a:p>
            <a:pPr marL="228600" indent="-228600">
              <a:buNone/>
            </a:pPr>
            <a:r>
              <a:rPr lang="ru-RU" sz="18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=1992 (см²)</a:t>
            </a:r>
            <a:endParaRPr lang="ru-RU" sz="18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3714752"/>
            <a:ext cx="2606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     105 : (5·3) =7 (см)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3714752"/>
            <a:ext cx="2414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    72 : (6·3) =4 (см)</a:t>
            </a:r>
          </a:p>
        </p:txBody>
      </p:sp>
      <p:pic>
        <p:nvPicPr>
          <p:cNvPr id="10" name="Picture 8" descr="crayon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5286388"/>
            <a:ext cx="1071570" cy="141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428604"/>
            <a:ext cx="6858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Домашнее задание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00174"/>
            <a:ext cx="821537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Подготовиться к контрольной работе: повторить правила</a:t>
            </a:r>
          </a:p>
          <a:p>
            <a:pPr marL="457200" indent="-457200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п.17-21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2.   Решить  №806  стр.123,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№835   стр. 129,</a:t>
            </a:r>
          </a:p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№ 846  стр.130.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Picture 8" descr="crayon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5214950"/>
            <a:ext cx="1357322" cy="134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690336"/>
            <a:ext cx="20716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690336"/>
            <a:ext cx="6429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1" y="642918"/>
            <a:ext cx="621510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Спасибо всем за активную</a:t>
            </a:r>
          </a:p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работу на уроке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7" name="Picture 3" descr="C:\Documents and Settings\Татьяна\Рабочий стол\анимашки 1\мультик\dis1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8926" y="4000504"/>
            <a:ext cx="2214578" cy="1928818"/>
          </a:xfrm>
          <a:prstGeom prst="rect">
            <a:avLst/>
          </a:prstGeom>
          <a:noFill/>
        </p:spPr>
      </p:pic>
      <p:pic>
        <p:nvPicPr>
          <p:cNvPr id="9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001024" y="6215082"/>
            <a:ext cx="428628" cy="295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74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Площади и объёмы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7200928" cy="3383450"/>
          </a:xfrm>
        </p:spPr>
        <p:txBody>
          <a:bodyPr anchor="ctr">
            <a:normAutofit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Обобщающий урок по математике</a:t>
            </a:r>
          </a:p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5 класс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                Подготовила и провела учитель математики </a:t>
            </a:r>
          </a:p>
          <a:p>
            <a:pPr algn="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МОУ «Средняя общеобразовательная школа №15»</a:t>
            </a:r>
          </a:p>
          <a:p>
            <a:pPr algn="r"/>
            <a:r>
              <a:rPr lang="ru-RU" sz="1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Т.А. Качурина</a:t>
            </a:r>
            <a:endParaRPr lang="ru-RU" sz="1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Куб 5"/>
          <p:cNvSpPr/>
          <p:nvPr/>
        </p:nvSpPr>
        <p:spPr>
          <a:xfrm>
            <a:off x="7500958" y="357166"/>
            <a:ext cx="928694" cy="785818"/>
          </a:xfrm>
          <a:prstGeom prst="cub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 descr="tanyarubcube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58352">
            <a:off x="117475" y="4587555"/>
            <a:ext cx="2911799" cy="1991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086600" cy="96201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Цель урока:  </a:t>
            </a: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обобщить и систематизировать учебный</a:t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  материал;  подготовить учащихся к      </a:t>
            </a:r>
            <a:b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                   контрольной  работе. </a:t>
            </a:r>
            <a:endParaRPr lang="ru-RU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500306"/>
            <a:ext cx="7643866" cy="328614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Задачи урока:</a:t>
            </a:r>
          </a:p>
          <a:p>
            <a:endParaRPr lang="ru-RU" sz="18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Проверить основные умения учащихся по теме; </a:t>
            </a:r>
          </a:p>
          <a:p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сформировать  навыки быстрого счёта.</a:t>
            </a:r>
          </a:p>
          <a:p>
            <a:pPr>
              <a:buFont typeface="Wingdings" pitchFamily="2" charset="2"/>
              <a:buChar char="Ø"/>
            </a:pPr>
            <a:endParaRPr lang="ru-RU" sz="18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Развивать внимание,  память, речь, логическое </a:t>
            </a:r>
          </a:p>
          <a:p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мышление,   самостоятельность.</a:t>
            </a:r>
          </a:p>
          <a:p>
            <a:pPr>
              <a:buFont typeface="Wingdings" pitchFamily="2" charset="2"/>
              <a:buChar char="Ø"/>
            </a:pPr>
            <a:endParaRPr lang="ru-RU" sz="18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Воспитывать чувство ответственности, уверенности </a:t>
            </a:r>
          </a:p>
          <a:p>
            <a:r>
              <a:rPr lang="ru-RU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в себе, умение работать в коллективе.</a:t>
            </a:r>
            <a:endParaRPr lang="ru-RU" sz="1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 descr="E:\Student107\web\images\book1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7819144" y="5688685"/>
            <a:ext cx="1163529" cy="851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Актуализация опорных знаний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428736"/>
            <a:ext cx="4429156" cy="40011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 Математическая разминка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000240"/>
            <a:ext cx="5306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а 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=10 см, 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в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= 20 см.  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- ?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86644" y="2000240"/>
            <a:ext cx="1075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 см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²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571744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 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5 м.  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S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- ?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286644" y="2500306"/>
            <a:ext cx="8851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25  м²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3143248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40 дм,   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3600 дм² . 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 -? 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15206" y="3143248"/>
            <a:ext cx="12144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90 дм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3714752"/>
            <a:ext cx="3857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36 м².        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 -?  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86644" y="3786190"/>
            <a:ext cx="785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 м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71604" y="4286256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80 см.        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 -? </a:t>
            </a:r>
            <a:endParaRPr lang="ru-RU" sz="2400" dirty="0"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358082" y="4357694"/>
            <a:ext cx="805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20 см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71604" y="4857760"/>
            <a:ext cx="44291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200 м,  </a:t>
            </a:r>
            <a:r>
              <a:rPr lang="ru-RU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40 м. 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 - ? 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358082" y="4714884"/>
            <a:ext cx="89528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                      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480 м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43042" y="5429264"/>
            <a:ext cx="3929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</a:t>
            </a:r>
            <a:r>
              <a:rPr lang="ru-RU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8 дм.      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- ? 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86644" y="5500702"/>
            <a:ext cx="10486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64 дм² </a:t>
            </a:r>
            <a:endParaRPr lang="ru-RU" sz="2000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. Из предложенного ряда геометрических фигур выберите те, которые имеют объём: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Цилиндр 2"/>
          <p:cNvSpPr/>
          <p:nvPr/>
        </p:nvSpPr>
        <p:spPr>
          <a:xfrm>
            <a:off x="1285852" y="2000240"/>
            <a:ext cx="1214446" cy="1571636"/>
          </a:xfrm>
          <a:prstGeom prst="can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уга 5"/>
          <p:cNvSpPr/>
          <p:nvPr/>
        </p:nvSpPr>
        <p:spPr>
          <a:xfrm>
            <a:off x="1285852" y="3143248"/>
            <a:ext cx="1214446" cy="500066"/>
          </a:xfrm>
          <a:prstGeom prst="arc">
            <a:avLst>
              <a:gd name="adj1" fmla="val 10898225"/>
              <a:gd name="adj2" fmla="val 21458508"/>
            </a:avLst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85786" y="1928802"/>
            <a:ext cx="357190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2500306"/>
            <a:ext cx="178595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14678" y="200024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357818" y="1785926"/>
            <a:ext cx="2286016" cy="1714512"/>
          </a:xfrm>
          <a:prstGeom prst="triangle">
            <a:avLst>
              <a:gd name="adj" fmla="val 50994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786446" y="178592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Куб 11"/>
          <p:cNvSpPr/>
          <p:nvPr/>
        </p:nvSpPr>
        <p:spPr>
          <a:xfrm>
            <a:off x="428596" y="4572008"/>
            <a:ext cx="2643206" cy="1285884"/>
          </a:xfrm>
          <a:prstGeom prst="cube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285720" y="435769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Е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7" name="Куб 56"/>
          <p:cNvSpPr/>
          <p:nvPr/>
        </p:nvSpPr>
        <p:spPr>
          <a:xfrm>
            <a:off x="4143372" y="4929198"/>
            <a:ext cx="1216152" cy="1216152"/>
          </a:xfrm>
          <a:prstGeom prst="cub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4071934" y="4429132"/>
            <a:ext cx="3990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9" name="Трапеция 58"/>
          <p:cNvSpPr/>
          <p:nvPr/>
        </p:nvSpPr>
        <p:spPr>
          <a:xfrm>
            <a:off x="6357950" y="4500570"/>
            <a:ext cx="2571768" cy="1643074"/>
          </a:xfrm>
          <a:prstGeom prst="trapezoid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6143636" y="4000504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10" grpId="0" animBg="1"/>
      <p:bldP spid="12" grpId="0" animBg="1"/>
      <p:bldP spid="57" grpId="0" animBg="1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3. Прочитайте записи. </a:t>
            </a:r>
            <a:b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   На какие группы их можно   разделить?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71472" y="2000240"/>
            <a:ext cx="1071570" cy="5715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71868" y="2000240"/>
            <a:ext cx="1214446" cy="5715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га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857356" y="2000240"/>
            <a:ext cx="1428760" cy="5715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дм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³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072066" y="2000240"/>
            <a:ext cx="1214446" cy="5715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²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71868" y="3214686"/>
            <a:ext cx="1214446" cy="5715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³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928794" y="3214686"/>
            <a:ext cx="1428760" cy="5715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км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00034" y="3214686"/>
            <a:ext cx="1143008" cy="5715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500826" y="2000240"/>
            <a:ext cx="1285884" cy="5715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072066" y="3214686"/>
            <a:ext cx="1214446" cy="5715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572264" y="3143248"/>
            <a:ext cx="1143008" cy="57150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т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207167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см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6578" y="200024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³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57818" y="321468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1071538" y="4572008"/>
            <a:ext cx="1428760" cy="5715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дм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³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143240" y="4572008"/>
            <a:ext cx="1285884" cy="5715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м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³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000628" y="4572008"/>
            <a:ext cx="1143008" cy="5715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786578" y="4572008"/>
            <a:ext cx="1214446" cy="571504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³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071538" y="5500702"/>
            <a:ext cx="1214446" cy="5715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га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143240" y="5500702"/>
            <a:ext cx="1214446" cy="5715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м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²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4929190" y="5500702"/>
            <a:ext cx="1214446" cy="5715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а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" name="Picture 7" descr="slovar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142852"/>
            <a:ext cx="102393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4. Из кубиков с ребром 1 см составлены фигуры.    </a:t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  Найдите их объём.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Куб 3"/>
          <p:cNvSpPr/>
          <p:nvPr/>
        </p:nvSpPr>
        <p:spPr>
          <a:xfrm>
            <a:off x="7572396" y="5429264"/>
            <a:ext cx="1071570" cy="1000132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 см³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857224" y="4929198"/>
            <a:ext cx="571504" cy="500066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Куб 17"/>
          <p:cNvSpPr/>
          <p:nvPr/>
        </p:nvSpPr>
        <p:spPr>
          <a:xfrm>
            <a:off x="428596" y="4572008"/>
            <a:ext cx="571504" cy="500066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Куб 18"/>
          <p:cNvSpPr/>
          <p:nvPr/>
        </p:nvSpPr>
        <p:spPr>
          <a:xfrm>
            <a:off x="857224" y="4572008"/>
            <a:ext cx="571504" cy="500066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Куб 19"/>
          <p:cNvSpPr/>
          <p:nvPr/>
        </p:nvSpPr>
        <p:spPr>
          <a:xfrm>
            <a:off x="428596" y="4214818"/>
            <a:ext cx="571504" cy="500066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Куб 21"/>
          <p:cNvSpPr/>
          <p:nvPr/>
        </p:nvSpPr>
        <p:spPr>
          <a:xfrm>
            <a:off x="1142976" y="2500306"/>
            <a:ext cx="571504" cy="500066"/>
          </a:xfrm>
          <a:prstGeom prst="cub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уб 22"/>
          <p:cNvSpPr/>
          <p:nvPr/>
        </p:nvSpPr>
        <p:spPr>
          <a:xfrm>
            <a:off x="714348" y="2143116"/>
            <a:ext cx="571504" cy="500066"/>
          </a:xfrm>
          <a:prstGeom prst="cub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уб 23"/>
          <p:cNvSpPr/>
          <p:nvPr/>
        </p:nvSpPr>
        <p:spPr>
          <a:xfrm>
            <a:off x="1142976" y="2143116"/>
            <a:ext cx="571504" cy="500066"/>
          </a:xfrm>
          <a:prstGeom prst="cub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уб 24"/>
          <p:cNvSpPr/>
          <p:nvPr/>
        </p:nvSpPr>
        <p:spPr>
          <a:xfrm>
            <a:off x="1571604" y="2143116"/>
            <a:ext cx="571504" cy="500066"/>
          </a:xfrm>
          <a:prstGeom prst="cub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уб 25"/>
          <p:cNvSpPr/>
          <p:nvPr/>
        </p:nvSpPr>
        <p:spPr>
          <a:xfrm>
            <a:off x="2000232" y="2143116"/>
            <a:ext cx="571504" cy="500066"/>
          </a:xfrm>
          <a:prstGeom prst="cub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Куб 26"/>
          <p:cNvSpPr/>
          <p:nvPr/>
        </p:nvSpPr>
        <p:spPr>
          <a:xfrm>
            <a:off x="2428860" y="2143116"/>
            <a:ext cx="571504" cy="500066"/>
          </a:xfrm>
          <a:prstGeom prst="cub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Куб 27"/>
          <p:cNvSpPr/>
          <p:nvPr/>
        </p:nvSpPr>
        <p:spPr>
          <a:xfrm>
            <a:off x="2428860" y="1785926"/>
            <a:ext cx="571504" cy="500066"/>
          </a:xfrm>
          <a:prstGeom prst="cub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Куб 28"/>
          <p:cNvSpPr/>
          <p:nvPr/>
        </p:nvSpPr>
        <p:spPr>
          <a:xfrm>
            <a:off x="4572000" y="2500306"/>
            <a:ext cx="571504" cy="500066"/>
          </a:xfrm>
          <a:prstGeom prst="cub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Куб 29"/>
          <p:cNvSpPr/>
          <p:nvPr/>
        </p:nvSpPr>
        <p:spPr>
          <a:xfrm>
            <a:off x="5000628" y="2500306"/>
            <a:ext cx="571504" cy="500066"/>
          </a:xfrm>
          <a:prstGeom prst="cub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Куб 30"/>
          <p:cNvSpPr/>
          <p:nvPr/>
        </p:nvSpPr>
        <p:spPr>
          <a:xfrm>
            <a:off x="5857884" y="3500438"/>
            <a:ext cx="571504" cy="500066"/>
          </a:xfrm>
          <a:prstGeom prst="cub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Куб 31"/>
          <p:cNvSpPr/>
          <p:nvPr/>
        </p:nvSpPr>
        <p:spPr>
          <a:xfrm>
            <a:off x="5857884" y="3143248"/>
            <a:ext cx="571504" cy="500066"/>
          </a:xfrm>
          <a:prstGeom prst="cub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уб 32"/>
          <p:cNvSpPr/>
          <p:nvPr/>
        </p:nvSpPr>
        <p:spPr>
          <a:xfrm>
            <a:off x="5429256" y="2857496"/>
            <a:ext cx="571504" cy="500066"/>
          </a:xfrm>
          <a:prstGeom prst="cub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уб 33"/>
          <p:cNvSpPr/>
          <p:nvPr/>
        </p:nvSpPr>
        <p:spPr>
          <a:xfrm>
            <a:off x="5857884" y="2857496"/>
            <a:ext cx="571504" cy="500066"/>
          </a:xfrm>
          <a:prstGeom prst="cub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Куб 34"/>
          <p:cNvSpPr/>
          <p:nvPr/>
        </p:nvSpPr>
        <p:spPr>
          <a:xfrm>
            <a:off x="4572000" y="2143116"/>
            <a:ext cx="571504" cy="500066"/>
          </a:xfrm>
          <a:prstGeom prst="cub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Куб 35"/>
          <p:cNvSpPr/>
          <p:nvPr/>
        </p:nvSpPr>
        <p:spPr>
          <a:xfrm>
            <a:off x="5000628" y="2143116"/>
            <a:ext cx="571504" cy="500066"/>
          </a:xfrm>
          <a:prstGeom prst="cub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Куб 36"/>
          <p:cNvSpPr/>
          <p:nvPr/>
        </p:nvSpPr>
        <p:spPr>
          <a:xfrm>
            <a:off x="5429256" y="2500306"/>
            <a:ext cx="571504" cy="500066"/>
          </a:xfrm>
          <a:prstGeom prst="cub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071538" y="3857628"/>
            <a:ext cx="94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 см³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3786190"/>
            <a:ext cx="513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0" name="Куб 39"/>
          <p:cNvSpPr/>
          <p:nvPr/>
        </p:nvSpPr>
        <p:spPr>
          <a:xfrm>
            <a:off x="2714612" y="5214950"/>
            <a:ext cx="571504" cy="500066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357158" y="2000240"/>
            <a:ext cx="442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357422" y="1285860"/>
            <a:ext cx="854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см³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143372" y="2143116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786314" y="1643050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 см³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Куб 47"/>
          <p:cNvSpPr/>
          <p:nvPr/>
        </p:nvSpPr>
        <p:spPr>
          <a:xfrm>
            <a:off x="3143240" y="5929330"/>
            <a:ext cx="571504" cy="500066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Куб 48"/>
          <p:cNvSpPr/>
          <p:nvPr/>
        </p:nvSpPr>
        <p:spPr>
          <a:xfrm>
            <a:off x="3143240" y="5572140"/>
            <a:ext cx="571504" cy="500066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Куб 49"/>
          <p:cNvSpPr/>
          <p:nvPr/>
        </p:nvSpPr>
        <p:spPr>
          <a:xfrm>
            <a:off x="3571868" y="5572140"/>
            <a:ext cx="571504" cy="500066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Куб 50"/>
          <p:cNvSpPr/>
          <p:nvPr/>
        </p:nvSpPr>
        <p:spPr>
          <a:xfrm>
            <a:off x="3143240" y="5214950"/>
            <a:ext cx="571504" cy="500066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Куб 51"/>
          <p:cNvSpPr/>
          <p:nvPr/>
        </p:nvSpPr>
        <p:spPr>
          <a:xfrm>
            <a:off x="3571868" y="5214950"/>
            <a:ext cx="571504" cy="500066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Куб 52"/>
          <p:cNvSpPr/>
          <p:nvPr/>
        </p:nvSpPr>
        <p:spPr>
          <a:xfrm>
            <a:off x="4000496" y="5572140"/>
            <a:ext cx="571504" cy="500066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Куб 53"/>
          <p:cNvSpPr/>
          <p:nvPr/>
        </p:nvSpPr>
        <p:spPr>
          <a:xfrm>
            <a:off x="4000496" y="5214950"/>
            <a:ext cx="571504" cy="500066"/>
          </a:xfrm>
          <a:prstGeom prst="cub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2857488" y="478632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3643306" y="4572008"/>
            <a:ext cx="942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8 см³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3" name="Picture 7" descr="raznoe26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30" y="214290"/>
            <a:ext cx="114298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4" grpId="0"/>
      <p:bldP spid="47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75724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4. Назовите измерения данных геометрических фигур.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357298"/>
            <a:ext cx="4040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Прямоугольный параллелепипед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7884" y="1357298"/>
            <a:ext cx="11798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Куб 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Куб 5"/>
          <p:cNvSpPr/>
          <p:nvPr/>
        </p:nvSpPr>
        <p:spPr>
          <a:xfrm>
            <a:off x="785786" y="2143116"/>
            <a:ext cx="2071702" cy="2428892"/>
          </a:xfrm>
          <a:prstGeom prst="cub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321439" y="3107529"/>
            <a:ext cx="192882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>
            <a:off x="1285852" y="4071942"/>
            <a:ext cx="1571636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785786" y="4071942"/>
            <a:ext cx="500066" cy="500066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642910" y="4714884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>
            <a:off x="7286644" y="4357694"/>
            <a:ext cx="28575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357422" y="4572008"/>
            <a:ext cx="5000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2214546" y="4714884"/>
            <a:ext cx="2857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857488" y="4071942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0800000">
            <a:off x="2857488" y="2143116"/>
            <a:ext cx="4286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5400000">
            <a:off x="2107389" y="3107529"/>
            <a:ext cx="192882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rot="5400000">
            <a:off x="2108183" y="3106735"/>
            <a:ext cx="1928826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5715008" y="4357694"/>
            <a:ext cx="285752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2607455" y="4107661"/>
            <a:ext cx="500066" cy="42862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785786" y="4714884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Куб 20"/>
          <p:cNvSpPr/>
          <p:nvPr/>
        </p:nvSpPr>
        <p:spPr>
          <a:xfrm>
            <a:off x="5857884" y="2428868"/>
            <a:ext cx="2000264" cy="1785950"/>
          </a:xfrm>
          <a:prstGeom prst="cub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857884" y="4429132"/>
            <a:ext cx="1571636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42976" y="478632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11 см</a:t>
            </a:r>
            <a:endParaRPr lang="ru-RU" sz="1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215074" y="4500570"/>
            <a:ext cx="617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см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2351704">
            <a:off x="2932486" y="4075754"/>
            <a:ext cx="461665" cy="62780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см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143240" y="2773122"/>
            <a:ext cx="461665" cy="525144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см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85786" y="5214950"/>
            <a:ext cx="8819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Длина 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42910" y="5500702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Ширина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85786" y="5786454"/>
            <a:ext cx="1013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Высота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1571604" y="5214950"/>
            <a:ext cx="984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11 см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714480" y="5500702"/>
            <a:ext cx="86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3 см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714480" y="5786454"/>
            <a:ext cx="86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6 см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1472" y="6286520"/>
            <a:ext cx="30290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=11·3·6  = 198 см³</a:t>
            </a: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357818" y="5643578"/>
            <a:ext cx="34290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=4³ =4·4·4 =64 см³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pic>
        <p:nvPicPr>
          <p:cNvPr id="3" name="Picture 3" descr="FISHTA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214818"/>
            <a:ext cx="3929090" cy="207170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1643050"/>
            <a:ext cx="87868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Задача 1.     Длина аквариума 60см, ширина 25 см, а высота 40 см.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Сколько литров воды надо влить в этот аквариум,           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чтобы уровень воды был ниже верхнего края</a:t>
            </a:r>
          </a:p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571744"/>
            <a:ext cx="32861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аквариума на 10 см? 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357158" y="4214818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357158" y="4500570"/>
            <a:ext cx="3571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85720" y="435769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14612" y="6286520"/>
            <a:ext cx="10715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60 см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7560436">
            <a:off x="729302" y="5992893"/>
            <a:ext cx="400110" cy="523541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25см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2800" y="5000636"/>
            <a:ext cx="400110" cy="573234"/>
          </a:xfrm>
          <a:prstGeom prst="rect">
            <a:avLst/>
          </a:prstGeom>
        </p:spPr>
        <p:txBody>
          <a:bodyPr vert="vert" wrap="square">
            <a:spAutoFit/>
          </a:bodyPr>
          <a:lstStyle/>
          <a:p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40 см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5016" y="3929066"/>
            <a:ext cx="369332" cy="928694"/>
          </a:xfrm>
          <a:prstGeom prst="rect">
            <a:avLst/>
          </a:prstGeom>
        </p:spPr>
        <p:txBody>
          <a:bodyPr vert="vert" wrap="square">
            <a:spAutoFit/>
          </a:bodyPr>
          <a:lstStyle/>
          <a:p>
            <a:r>
              <a:rPr lang="ru-RU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10</a:t>
            </a: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6314" y="4000504"/>
            <a:ext cx="4214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Решение:</a:t>
            </a:r>
          </a:p>
          <a:p>
            <a:endParaRPr lang="ru-RU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28600" indent="-228600">
              <a:buAutoNum type="arabicParenR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40 – 10 =30 см – уровень воды в аквариуме;</a:t>
            </a:r>
          </a:p>
          <a:p>
            <a:pPr marL="228600" indent="-228600"/>
            <a:endParaRPr lang="ru-RU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28600" indent="-228600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2)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= 25· 60 · 30 =45 000 см³ = 45 л.</a:t>
            </a:r>
          </a:p>
          <a:p>
            <a:pPr marL="228600" indent="-228600">
              <a:buNone/>
            </a:pPr>
            <a:endParaRPr lang="ru-RU" b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228600" indent="-228600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Ответ: 45 л.</a:t>
            </a:r>
            <a:endParaRPr lang="ru-RU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527</TotalTime>
  <Words>787</Words>
  <Application>Microsoft Office PowerPoint</Application>
  <PresentationFormat>Экран (4:3)</PresentationFormat>
  <Paragraphs>189</Paragraphs>
  <Slides>14</Slides>
  <Notes>12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Слайд 1</vt:lpstr>
      <vt:lpstr>Площади и объёмы</vt:lpstr>
      <vt:lpstr>Цель урока:  обобщить и систематизировать учебный                              материал;  подготовить учащихся к                                    контрольной  работе. </vt:lpstr>
      <vt:lpstr>Актуализация опорных знаний</vt:lpstr>
      <vt:lpstr>2. Из предложенного ряда геометрических фигур выберите те, которые имеют объём:</vt:lpstr>
      <vt:lpstr>3. Прочитайте записи.      На какие группы их можно   разделить?</vt:lpstr>
      <vt:lpstr>4. Из кубиков с ребром 1 см составлены фигуры.         Найдите их объём.  </vt:lpstr>
      <vt:lpstr>Слайд 8</vt:lpstr>
      <vt:lpstr>Решение задач</vt:lpstr>
      <vt:lpstr>Слайд 10</vt:lpstr>
      <vt:lpstr>Слайд 11</vt:lpstr>
      <vt:lpstr>Самостоятельная работа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Tatyana</dc:creator>
  <cp:lastModifiedBy>Tatyana</cp:lastModifiedBy>
  <cp:revision>57</cp:revision>
  <dcterms:created xsi:type="dcterms:W3CDTF">2009-12-17T19:41:27Z</dcterms:created>
  <dcterms:modified xsi:type="dcterms:W3CDTF">2010-01-26T20:33:07Z</dcterms:modified>
</cp:coreProperties>
</file>