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57" r:id="rId3"/>
    <p:sldId id="259" r:id="rId4"/>
    <p:sldId id="260" r:id="rId5"/>
    <p:sldId id="261" r:id="rId6"/>
    <p:sldId id="265" r:id="rId7"/>
    <p:sldId id="263" r:id="rId8"/>
    <p:sldId id="264" r:id="rId9"/>
    <p:sldId id="266" r:id="rId10"/>
    <p:sldId id="267" r:id="rId11"/>
    <p:sldId id="279" r:id="rId12"/>
    <p:sldId id="271" r:id="rId13"/>
    <p:sldId id="283" r:id="rId14"/>
    <p:sldId id="285" r:id="rId15"/>
    <p:sldId id="269" r:id="rId16"/>
    <p:sldId id="270" r:id="rId17"/>
    <p:sldId id="272" r:id="rId18"/>
    <p:sldId id="281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wmf"/><Relationship Id="rId4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png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7162D-16E7-4805-855D-7C843783FA57}" type="datetimeFigureOut">
              <a:rPr lang="ru-RU" smtClean="0"/>
              <a:pPr/>
              <a:t>06.09.2010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C00A-6389-4654-9A5A-7194F979B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170</a:t>
            </a:r>
          </a:p>
          <a:p>
            <a:r>
              <a:rPr lang="ru-RU" dirty="0" smtClean="0"/>
              <a:t>64</a:t>
            </a:r>
          </a:p>
          <a:p>
            <a:r>
              <a:rPr lang="ru-RU" dirty="0" smtClean="0"/>
              <a:t>312</a:t>
            </a:r>
          </a:p>
          <a:p>
            <a:r>
              <a:rPr lang="ru-RU" dirty="0" smtClean="0"/>
              <a:t>120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0C00A-6389-4654-9A5A-7194F979BA1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0C00A-6389-4654-9A5A-7194F979BA1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0C00A-6389-4654-9A5A-7194F979BA1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всем за активную работу на уроке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F90F-A6BE-45AF-85B2-B4BF37E179B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0695-8444-4D72-B7B3-B063133EC496}" type="datetimeFigureOut">
              <a:rPr lang="ru-RU" smtClean="0"/>
              <a:pPr/>
              <a:t>06.09.2010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7C3-8381-49A5-ABF4-E55FC1A16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0695-8444-4D72-B7B3-B063133EC496}" type="datetimeFigureOut">
              <a:rPr lang="ru-RU" smtClean="0"/>
              <a:pPr/>
              <a:t>06.09.2010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7C3-8381-49A5-ABF4-E55FC1A16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0695-8444-4D72-B7B3-B063133EC496}" type="datetimeFigureOut">
              <a:rPr lang="ru-RU" smtClean="0"/>
              <a:pPr/>
              <a:t>06.09.2010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7C3-8381-49A5-ABF4-E55FC1A16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0695-8444-4D72-B7B3-B063133EC496}" type="datetimeFigureOut">
              <a:rPr lang="ru-RU" smtClean="0"/>
              <a:pPr/>
              <a:t>06.09.2010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7C3-8381-49A5-ABF4-E55FC1A16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0695-8444-4D72-B7B3-B063133EC496}" type="datetimeFigureOut">
              <a:rPr lang="ru-RU" smtClean="0"/>
              <a:pPr/>
              <a:t>06.09.2010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7C3-8381-49A5-ABF4-E55FC1A16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0695-8444-4D72-B7B3-B063133EC496}" type="datetimeFigureOut">
              <a:rPr lang="ru-RU" smtClean="0"/>
              <a:pPr/>
              <a:t>06.09.2010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7C3-8381-49A5-ABF4-E55FC1A16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0695-8444-4D72-B7B3-B063133EC496}" type="datetimeFigureOut">
              <a:rPr lang="ru-RU" smtClean="0"/>
              <a:pPr/>
              <a:t>06.09.2010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7C3-8381-49A5-ABF4-E55FC1A16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0695-8444-4D72-B7B3-B063133EC496}" type="datetimeFigureOut">
              <a:rPr lang="ru-RU" smtClean="0"/>
              <a:pPr/>
              <a:t>06.09.2010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7C3-8381-49A5-ABF4-E55FC1A16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0695-8444-4D72-B7B3-B063133EC496}" type="datetimeFigureOut">
              <a:rPr lang="ru-RU" smtClean="0"/>
              <a:pPr/>
              <a:t>06.09.2010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7C3-8381-49A5-ABF4-E55FC1A16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0695-8444-4D72-B7B3-B063133EC496}" type="datetimeFigureOut">
              <a:rPr lang="ru-RU" smtClean="0"/>
              <a:pPr/>
              <a:t>06.09.2010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7C3-8381-49A5-ABF4-E55FC1A16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0695-8444-4D72-B7B3-B063133EC496}" type="datetimeFigureOut">
              <a:rPr lang="ru-RU" smtClean="0"/>
              <a:pPr/>
              <a:t>06.09.2010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87C3-8381-49A5-ABF4-E55FC1A16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C0695-8444-4D72-B7B3-B063133EC496}" type="datetimeFigureOut">
              <a:rPr lang="ru-RU" smtClean="0"/>
              <a:pPr/>
              <a:t>06.09.2010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187C3-8381-49A5-ABF4-E55FC1A1646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72;&#1095;&#1091;&#1088;&#1080;&#1085;&#1072;\ave_mariya%20&#1050;&#1080;&#1088;&#1082;&#1086;&#1088;&#1086;&#1074;.mp3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72;&#1095;&#1091;&#1088;&#1080;&#1085;&#1072;\f.shubert_serenada_muzgruz.ru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071678"/>
            <a:ext cx="7772400" cy="252890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«Доли. Обыкновенные дроби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».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5786454"/>
            <a:ext cx="5829296" cy="923916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Урок математики в 5 классе</a:t>
            </a:r>
          </a:p>
          <a:p>
            <a:pPr algn="l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подготовила и провела: Т.А. Качурина 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1429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«Средняя общеобразовательная школа №15»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643306" y="285728"/>
            <a:ext cx="2519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Задание</a:t>
            </a:r>
          </a:p>
        </p:txBody>
      </p:sp>
      <p:sp>
        <p:nvSpPr>
          <p:cNvPr id="31746" name="Text Box 1026"/>
          <p:cNvSpPr txBox="1">
            <a:spLocks noChangeArrowheads="1"/>
          </p:cNvSpPr>
          <p:nvPr/>
        </p:nvSpPr>
        <p:spPr bwMode="auto">
          <a:xfrm>
            <a:off x="755650" y="1196975"/>
            <a:ext cx="47450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Прочитайте дроби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spcBef>
                <a:spcPct val="50000"/>
              </a:spcBef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ru-RU" sz="2400" dirty="0"/>
          </a:p>
        </p:txBody>
      </p:sp>
      <p:sp>
        <p:nvSpPr>
          <p:cNvPr id="2057" name="Rectangle 10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1747" name="Object 1027"/>
          <p:cNvGraphicFramePr>
            <a:graphicFrameLocks noChangeAspect="1"/>
          </p:cNvGraphicFramePr>
          <p:nvPr/>
        </p:nvGraphicFramePr>
        <p:xfrm>
          <a:off x="2085975" y="1643063"/>
          <a:ext cx="4292600" cy="1182687"/>
        </p:xfrm>
        <a:graphic>
          <a:graphicData uri="http://schemas.openxmlformats.org/presentationml/2006/ole">
            <p:oleObj spid="_x0000_s3074" name="Формула" r:id="rId3" imgW="1422360" imgH="393480" progId="Equation.3">
              <p:embed/>
            </p:oleObj>
          </a:graphicData>
        </a:graphic>
      </p:graphicFrame>
      <p:sp>
        <p:nvSpPr>
          <p:cNvPr id="31749" name="Text Box 1029"/>
          <p:cNvSpPr txBox="1">
            <a:spLocks noChangeArrowheads="1"/>
          </p:cNvSpPr>
          <p:nvPr/>
        </p:nvSpPr>
        <p:spPr bwMode="auto">
          <a:xfrm>
            <a:off x="611188" y="2852739"/>
            <a:ext cx="7961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Назвать какая часть каждой фигуры закрашена?</a:t>
            </a:r>
          </a:p>
        </p:txBody>
      </p:sp>
      <p:sp>
        <p:nvSpPr>
          <p:cNvPr id="2059" name="Text Box 1030"/>
          <p:cNvSpPr txBox="1">
            <a:spLocks noChangeArrowheads="1"/>
          </p:cNvSpPr>
          <p:nvPr/>
        </p:nvSpPr>
        <p:spPr bwMode="auto">
          <a:xfrm>
            <a:off x="755650" y="45085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pSp>
        <p:nvGrpSpPr>
          <p:cNvPr id="2" name="Group 1064"/>
          <p:cNvGrpSpPr>
            <a:grpSpLocks/>
          </p:cNvGrpSpPr>
          <p:nvPr/>
        </p:nvGrpSpPr>
        <p:grpSpPr bwMode="auto">
          <a:xfrm>
            <a:off x="1000100" y="3643314"/>
            <a:ext cx="685800" cy="687387"/>
            <a:chOff x="612" y="2115"/>
            <a:chExt cx="432" cy="433"/>
          </a:xfrm>
        </p:grpSpPr>
        <p:sp>
          <p:nvSpPr>
            <p:cNvPr id="2082" name="Rectangle 1031"/>
            <p:cNvSpPr>
              <a:spLocks noChangeArrowheads="1"/>
            </p:cNvSpPr>
            <p:nvPr/>
          </p:nvSpPr>
          <p:spPr bwMode="auto">
            <a:xfrm>
              <a:off x="612" y="2115"/>
              <a:ext cx="432" cy="4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032"/>
            <p:cNvGrpSpPr>
              <a:grpSpLocks/>
            </p:cNvGrpSpPr>
            <p:nvPr/>
          </p:nvGrpSpPr>
          <p:grpSpPr bwMode="auto">
            <a:xfrm>
              <a:off x="612" y="2115"/>
              <a:ext cx="432" cy="433"/>
              <a:chOff x="4814" y="2606"/>
              <a:chExt cx="847" cy="837"/>
            </a:xfrm>
          </p:grpSpPr>
          <p:sp>
            <p:nvSpPr>
              <p:cNvPr id="2084" name="AutoShape 1033"/>
              <p:cNvSpPr>
                <a:spLocks noChangeArrowheads="1"/>
              </p:cNvSpPr>
              <p:nvPr/>
            </p:nvSpPr>
            <p:spPr bwMode="auto">
              <a:xfrm>
                <a:off x="5238" y="2607"/>
                <a:ext cx="423" cy="418"/>
              </a:xfrm>
              <a:prstGeom prst="rtTriangl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5" name="AutoShape 1034"/>
              <p:cNvSpPr>
                <a:spLocks noChangeArrowheads="1"/>
              </p:cNvSpPr>
              <p:nvPr/>
            </p:nvSpPr>
            <p:spPr bwMode="auto">
              <a:xfrm rot="5400000">
                <a:off x="5241" y="3022"/>
                <a:ext cx="418" cy="42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6" name="AutoShape 1035"/>
              <p:cNvSpPr>
                <a:spLocks noChangeArrowheads="1"/>
              </p:cNvSpPr>
              <p:nvPr/>
            </p:nvSpPr>
            <p:spPr bwMode="auto">
              <a:xfrm rot="10800000">
                <a:off x="4814" y="3025"/>
                <a:ext cx="422" cy="417"/>
              </a:xfrm>
              <a:prstGeom prst="rtTriangl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7" name="AutoShape 1036"/>
              <p:cNvSpPr>
                <a:spLocks noChangeArrowheads="1"/>
              </p:cNvSpPr>
              <p:nvPr/>
            </p:nvSpPr>
            <p:spPr bwMode="auto">
              <a:xfrm rot="-5400000">
                <a:off x="4817" y="2603"/>
                <a:ext cx="418" cy="424"/>
              </a:xfrm>
              <a:prstGeom prst="rtTriangl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31758" name="Object 1038"/>
          <p:cNvGraphicFramePr>
            <a:graphicFrameLocks noChangeAspect="1"/>
          </p:cNvGraphicFramePr>
          <p:nvPr/>
        </p:nvGraphicFramePr>
        <p:xfrm>
          <a:off x="2500298" y="3500438"/>
          <a:ext cx="895350" cy="923925"/>
        </p:xfrm>
        <a:graphic>
          <a:graphicData uri="http://schemas.openxmlformats.org/presentationml/2006/ole">
            <p:oleObj spid="_x0000_s3075" name="Точечный рисунок" r:id="rId4" imgW="895238" imgH="923810" progId="PBrush">
              <p:embed/>
            </p:oleObj>
          </a:graphicData>
        </a:graphic>
      </p:graphicFrame>
      <p:graphicFrame>
        <p:nvGraphicFramePr>
          <p:cNvPr id="31759" name="Object 1039"/>
          <p:cNvGraphicFramePr>
            <a:graphicFrameLocks noChangeAspect="1"/>
          </p:cNvGraphicFramePr>
          <p:nvPr/>
        </p:nvGraphicFramePr>
        <p:xfrm>
          <a:off x="4000496" y="3571876"/>
          <a:ext cx="1457325" cy="847725"/>
        </p:xfrm>
        <a:graphic>
          <a:graphicData uri="http://schemas.openxmlformats.org/presentationml/2006/ole">
            <p:oleObj spid="_x0000_s3076" name="Точечный рисунок" r:id="rId5" imgW="1457143" imgH="847843" progId="PBrush">
              <p:embed/>
            </p:oleObj>
          </a:graphicData>
        </a:graphic>
      </p:graphicFrame>
      <p:graphicFrame>
        <p:nvGraphicFramePr>
          <p:cNvPr id="31761" name="Object 1041"/>
          <p:cNvGraphicFramePr>
            <a:graphicFrameLocks noChangeAspect="1"/>
          </p:cNvGraphicFramePr>
          <p:nvPr/>
        </p:nvGraphicFramePr>
        <p:xfrm>
          <a:off x="6643702" y="3643314"/>
          <a:ext cx="1438275" cy="676275"/>
        </p:xfrm>
        <a:graphic>
          <a:graphicData uri="http://schemas.openxmlformats.org/presentationml/2006/ole">
            <p:oleObj spid="_x0000_s3077" name="Точечный рисунок" r:id="rId6" imgW="1438095" imgH="676369" progId="PBrush">
              <p:embed/>
            </p:oleObj>
          </a:graphicData>
        </a:graphic>
      </p:graphicFrame>
      <p:sp>
        <p:nvSpPr>
          <p:cNvPr id="31762" name="Text Box 1042"/>
          <p:cNvSpPr txBox="1">
            <a:spLocks noChangeArrowheads="1"/>
          </p:cNvSpPr>
          <p:nvPr/>
        </p:nvSpPr>
        <p:spPr bwMode="auto">
          <a:xfrm>
            <a:off x="611188" y="4508500"/>
            <a:ext cx="8137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3.Какую часть круга составляет доля на каждом из кругов?</a:t>
            </a:r>
          </a:p>
        </p:txBody>
      </p:sp>
      <p:grpSp>
        <p:nvGrpSpPr>
          <p:cNvPr id="4" name="Group 1063"/>
          <p:cNvGrpSpPr>
            <a:grpSpLocks/>
          </p:cNvGrpSpPr>
          <p:nvPr/>
        </p:nvGrpSpPr>
        <p:grpSpPr bwMode="auto">
          <a:xfrm>
            <a:off x="714348" y="5214950"/>
            <a:ext cx="971552" cy="969964"/>
            <a:chOff x="431" y="3339"/>
            <a:chExt cx="432" cy="431"/>
          </a:xfrm>
        </p:grpSpPr>
        <p:sp>
          <p:nvSpPr>
            <p:cNvPr id="2080" name="Oval 1044"/>
            <p:cNvSpPr>
              <a:spLocks noChangeArrowheads="1"/>
            </p:cNvSpPr>
            <p:nvPr/>
          </p:nvSpPr>
          <p:spPr bwMode="auto">
            <a:xfrm>
              <a:off x="431" y="3339"/>
              <a:ext cx="432" cy="43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Line 1045"/>
            <p:cNvSpPr>
              <a:spLocks noChangeShapeType="1"/>
            </p:cNvSpPr>
            <p:nvPr/>
          </p:nvSpPr>
          <p:spPr bwMode="auto">
            <a:xfrm>
              <a:off x="431" y="3555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061"/>
          <p:cNvGrpSpPr>
            <a:grpSpLocks/>
          </p:cNvGrpSpPr>
          <p:nvPr/>
        </p:nvGrpSpPr>
        <p:grpSpPr bwMode="auto">
          <a:xfrm>
            <a:off x="2714612" y="5214950"/>
            <a:ext cx="900114" cy="971552"/>
            <a:chOff x="1085" y="3357"/>
            <a:chExt cx="432" cy="432"/>
          </a:xfrm>
        </p:grpSpPr>
        <p:sp>
          <p:nvSpPr>
            <p:cNvPr id="2073" name="Oval 1046"/>
            <p:cNvSpPr>
              <a:spLocks noChangeArrowheads="1"/>
            </p:cNvSpPr>
            <p:nvPr/>
          </p:nvSpPr>
          <p:spPr bwMode="auto">
            <a:xfrm>
              <a:off x="1085" y="3357"/>
              <a:ext cx="432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Line 1047"/>
            <p:cNvSpPr>
              <a:spLocks noChangeShapeType="1"/>
            </p:cNvSpPr>
            <p:nvPr/>
          </p:nvSpPr>
          <p:spPr bwMode="auto">
            <a:xfrm>
              <a:off x="1301" y="3357"/>
              <a:ext cx="0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Line 1048"/>
            <p:cNvSpPr>
              <a:spLocks noChangeShapeType="1"/>
            </p:cNvSpPr>
            <p:nvPr/>
          </p:nvSpPr>
          <p:spPr bwMode="auto">
            <a:xfrm>
              <a:off x="1085" y="3573"/>
              <a:ext cx="432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Line 1049"/>
            <p:cNvSpPr>
              <a:spLocks noChangeShapeType="1"/>
            </p:cNvSpPr>
            <p:nvPr/>
          </p:nvSpPr>
          <p:spPr bwMode="auto">
            <a:xfrm>
              <a:off x="1156" y="3430"/>
              <a:ext cx="289" cy="287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Line 1050"/>
            <p:cNvSpPr>
              <a:spLocks noChangeShapeType="1"/>
            </p:cNvSpPr>
            <p:nvPr/>
          </p:nvSpPr>
          <p:spPr bwMode="auto">
            <a:xfrm flipH="1">
              <a:off x="1156" y="3430"/>
              <a:ext cx="289" cy="287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2078" name="AutoShape 1051"/>
            <p:cNvCxnSpPr>
              <a:cxnSpLocks noChangeShapeType="1"/>
              <a:stCxn id="2077" idx="0"/>
              <a:endCxn id="2077" idx="0"/>
            </p:cNvCxnSpPr>
            <p:nvPr/>
          </p:nvCxnSpPr>
          <p:spPr bwMode="auto">
            <a:xfrm>
              <a:off x="1445" y="3430"/>
              <a:ext cx="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079" name="Line 1052"/>
            <p:cNvSpPr>
              <a:spLocks noChangeShapeType="1"/>
            </p:cNvSpPr>
            <p:nvPr/>
          </p:nvSpPr>
          <p:spPr bwMode="auto">
            <a:xfrm>
              <a:off x="1445" y="343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060"/>
          <p:cNvGrpSpPr>
            <a:grpSpLocks/>
          </p:cNvGrpSpPr>
          <p:nvPr/>
        </p:nvGrpSpPr>
        <p:grpSpPr bwMode="auto">
          <a:xfrm>
            <a:off x="4786314" y="5143512"/>
            <a:ext cx="1000132" cy="971552"/>
            <a:chOff x="1746" y="3339"/>
            <a:chExt cx="432" cy="432"/>
          </a:xfrm>
        </p:grpSpPr>
        <p:sp>
          <p:nvSpPr>
            <p:cNvPr id="2070" name="Oval 1053"/>
            <p:cNvSpPr>
              <a:spLocks noChangeArrowheads="1"/>
            </p:cNvSpPr>
            <p:nvPr/>
          </p:nvSpPr>
          <p:spPr bwMode="auto">
            <a:xfrm>
              <a:off x="1746" y="3339"/>
              <a:ext cx="432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Line 1054"/>
            <p:cNvSpPr>
              <a:spLocks noChangeShapeType="1"/>
            </p:cNvSpPr>
            <p:nvPr/>
          </p:nvSpPr>
          <p:spPr bwMode="auto">
            <a:xfrm>
              <a:off x="1746" y="3555"/>
              <a:ext cx="432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Line 1055"/>
            <p:cNvSpPr>
              <a:spLocks noChangeShapeType="1"/>
            </p:cNvSpPr>
            <p:nvPr/>
          </p:nvSpPr>
          <p:spPr bwMode="auto">
            <a:xfrm>
              <a:off x="1961" y="3339"/>
              <a:ext cx="0" cy="432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1062"/>
          <p:cNvGrpSpPr>
            <a:grpSpLocks/>
          </p:cNvGrpSpPr>
          <p:nvPr/>
        </p:nvGrpSpPr>
        <p:grpSpPr bwMode="auto">
          <a:xfrm>
            <a:off x="6929454" y="5143512"/>
            <a:ext cx="1214446" cy="900114"/>
            <a:chOff x="3334" y="3385"/>
            <a:chExt cx="432" cy="432"/>
          </a:xfrm>
        </p:grpSpPr>
        <p:sp>
          <p:nvSpPr>
            <p:cNvPr id="2066" name="Oval 1056"/>
            <p:cNvSpPr>
              <a:spLocks noChangeArrowheads="1"/>
            </p:cNvSpPr>
            <p:nvPr/>
          </p:nvSpPr>
          <p:spPr bwMode="auto">
            <a:xfrm>
              <a:off x="3334" y="3385"/>
              <a:ext cx="432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Line 1057"/>
            <p:cNvSpPr>
              <a:spLocks noChangeShapeType="1"/>
            </p:cNvSpPr>
            <p:nvPr/>
          </p:nvSpPr>
          <p:spPr bwMode="auto">
            <a:xfrm flipV="1">
              <a:off x="3550" y="3457"/>
              <a:ext cx="143" cy="14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Line 1058"/>
            <p:cNvSpPr>
              <a:spLocks noChangeShapeType="1"/>
            </p:cNvSpPr>
            <p:nvPr/>
          </p:nvSpPr>
          <p:spPr bwMode="auto">
            <a:xfrm>
              <a:off x="3550" y="3601"/>
              <a:ext cx="57" cy="216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Line 1059"/>
            <p:cNvSpPr>
              <a:spLocks noChangeShapeType="1"/>
            </p:cNvSpPr>
            <p:nvPr/>
          </p:nvSpPr>
          <p:spPr bwMode="auto">
            <a:xfrm flipH="1">
              <a:off x="3334" y="3601"/>
              <a:ext cx="216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142976" y="3214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96311" y="3244334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86050" y="3214686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143768" y="3214686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00100" y="628652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00364" y="6286520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14942" y="6357958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429520" y="6215082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31746" grpId="0"/>
      <p:bldP spid="31749" grpId="0"/>
      <p:bldP spid="317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1" name="Picture 7" descr="MCj028069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643182"/>
            <a:ext cx="2941638" cy="3890962"/>
          </a:xfrm>
          <a:prstGeom prst="rect">
            <a:avLst/>
          </a:prstGeom>
          <a:noFill/>
        </p:spPr>
      </p:pic>
      <p:sp>
        <p:nvSpPr>
          <p:cNvPr id="134152" name="WordArt 8"/>
          <p:cNvSpPr>
            <a:spLocks noChangeArrowheads="1" noChangeShapeType="1" noTextEdit="1"/>
          </p:cNvSpPr>
          <p:nvPr/>
        </p:nvSpPr>
        <p:spPr bwMode="auto">
          <a:xfrm>
            <a:off x="1071538" y="214290"/>
            <a:ext cx="6858048" cy="13573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Задания из учебника</a:t>
            </a:r>
          </a:p>
        </p:txBody>
      </p:sp>
      <p:pic>
        <p:nvPicPr>
          <p:cNvPr id="134153" name="Picture 9" descr="00"/>
          <p:cNvPicPr>
            <a:picLocks noChangeAspect="1" noChangeArrowheads="1"/>
          </p:cNvPicPr>
          <p:nvPr/>
        </p:nvPicPr>
        <p:blipFill>
          <a:blip r:embed="rId3" cstate="print"/>
          <a:srcRect b="3474"/>
          <a:stretch>
            <a:fillRect/>
          </a:stretch>
        </p:blipFill>
        <p:spPr bwMode="auto">
          <a:xfrm rot="-463033">
            <a:off x="807929" y="2277768"/>
            <a:ext cx="2544762" cy="1875234"/>
          </a:xfrm>
          <a:prstGeom prst="rect">
            <a:avLst/>
          </a:prstGeom>
          <a:noFill/>
        </p:spPr>
      </p:pic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179388" y="5084763"/>
            <a:ext cx="439261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№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889 стр. 140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357166"/>
            <a:ext cx="5143536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Физкультминутка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ave_mariya Киркор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86776" y="6072206"/>
            <a:ext cx="500066" cy="376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" name="Text Box 1024"/>
          <p:cNvSpPr txBox="1">
            <a:spLocks noChangeArrowheads="1"/>
          </p:cNvSpPr>
          <p:nvPr/>
        </p:nvSpPr>
        <p:spPr bwMode="auto">
          <a:xfrm>
            <a:off x="2771775" y="333375"/>
            <a:ext cx="4752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Загадка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4817" name="Text Box 1025"/>
          <p:cNvSpPr txBox="1">
            <a:spLocks noChangeArrowheads="1"/>
          </p:cNvSpPr>
          <p:nvPr/>
        </p:nvSpPr>
        <p:spPr bwMode="auto">
          <a:xfrm>
            <a:off x="428596" y="1071546"/>
            <a:ext cx="8215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Правда, дети, я хорош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большой мешок похож.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морям в былые годы обгонял я пароходы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.</a:t>
            </a:r>
          </a:p>
        </p:txBody>
      </p:sp>
      <p:grpSp>
        <p:nvGrpSpPr>
          <p:cNvPr id="2" name="Group 1027"/>
          <p:cNvGrpSpPr>
            <a:grpSpLocks/>
          </p:cNvGrpSpPr>
          <p:nvPr/>
        </p:nvGrpSpPr>
        <p:grpSpPr bwMode="auto">
          <a:xfrm>
            <a:off x="395288" y="3644900"/>
            <a:ext cx="936625" cy="473075"/>
            <a:chOff x="2273" y="1878"/>
            <a:chExt cx="2114" cy="840"/>
          </a:xfrm>
        </p:grpSpPr>
        <p:sp>
          <p:nvSpPr>
            <p:cNvPr id="4168" name="Rectangle 1028"/>
            <p:cNvSpPr>
              <a:spLocks noChangeArrowheads="1"/>
            </p:cNvSpPr>
            <p:nvPr/>
          </p:nvSpPr>
          <p:spPr bwMode="auto">
            <a:xfrm>
              <a:off x="2273" y="1878"/>
              <a:ext cx="423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9" name="Rectangle 1029"/>
            <p:cNvSpPr>
              <a:spLocks noChangeArrowheads="1"/>
            </p:cNvSpPr>
            <p:nvPr/>
          </p:nvSpPr>
          <p:spPr bwMode="auto">
            <a:xfrm>
              <a:off x="2273" y="2296"/>
              <a:ext cx="422" cy="4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0" name="Rectangle 1030"/>
            <p:cNvSpPr>
              <a:spLocks noChangeArrowheads="1"/>
            </p:cNvSpPr>
            <p:nvPr/>
          </p:nvSpPr>
          <p:spPr bwMode="auto">
            <a:xfrm>
              <a:off x="2696" y="1878"/>
              <a:ext cx="421" cy="4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1" name="Rectangle 1031"/>
            <p:cNvSpPr>
              <a:spLocks noChangeArrowheads="1"/>
            </p:cNvSpPr>
            <p:nvPr/>
          </p:nvSpPr>
          <p:spPr bwMode="auto">
            <a:xfrm>
              <a:off x="2695" y="2297"/>
              <a:ext cx="423" cy="4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2" name="Rectangle 1032"/>
            <p:cNvSpPr>
              <a:spLocks noChangeArrowheads="1"/>
            </p:cNvSpPr>
            <p:nvPr/>
          </p:nvSpPr>
          <p:spPr bwMode="auto">
            <a:xfrm>
              <a:off x="3118" y="1879"/>
              <a:ext cx="422" cy="4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3" name="Rectangle 1033"/>
            <p:cNvSpPr>
              <a:spLocks noChangeArrowheads="1"/>
            </p:cNvSpPr>
            <p:nvPr/>
          </p:nvSpPr>
          <p:spPr bwMode="auto">
            <a:xfrm>
              <a:off x="3119" y="2296"/>
              <a:ext cx="423" cy="4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4" name="Rectangle 1034"/>
            <p:cNvSpPr>
              <a:spLocks noChangeArrowheads="1"/>
            </p:cNvSpPr>
            <p:nvPr/>
          </p:nvSpPr>
          <p:spPr bwMode="auto">
            <a:xfrm>
              <a:off x="3542" y="1879"/>
              <a:ext cx="422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5" name="Rectangle 1035"/>
            <p:cNvSpPr>
              <a:spLocks noChangeArrowheads="1"/>
            </p:cNvSpPr>
            <p:nvPr/>
          </p:nvSpPr>
          <p:spPr bwMode="auto">
            <a:xfrm>
              <a:off x="3542" y="2297"/>
              <a:ext cx="422" cy="4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76" name="Rectangle 1036"/>
            <p:cNvSpPr>
              <a:spLocks noChangeArrowheads="1"/>
            </p:cNvSpPr>
            <p:nvPr/>
          </p:nvSpPr>
          <p:spPr bwMode="auto">
            <a:xfrm>
              <a:off x="3965" y="1879"/>
              <a:ext cx="422" cy="4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080"/>
          <p:cNvGrpSpPr>
            <a:grpSpLocks/>
          </p:cNvGrpSpPr>
          <p:nvPr/>
        </p:nvGrpSpPr>
        <p:grpSpPr bwMode="auto">
          <a:xfrm>
            <a:off x="1547813" y="3644900"/>
            <a:ext cx="719137" cy="668338"/>
            <a:chOff x="2271" y="3133"/>
            <a:chExt cx="2118" cy="1255"/>
          </a:xfrm>
        </p:grpSpPr>
        <p:sp>
          <p:nvSpPr>
            <p:cNvPr id="4158" name="Rectangle 1081"/>
            <p:cNvSpPr>
              <a:spLocks noChangeArrowheads="1"/>
            </p:cNvSpPr>
            <p:nvPr/>
          </p:nvSpPr>
          <p:spPr bwMode="auto">
            <a:xfrm>
              <a:off x="2271" y="3133"/>
              <a:ext cx="423" cy="418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9" name="Rectangle 1082"/>
            <p:cNvSpPr>
              <a:spLocks noChangeArrowheads="1"/>
            </p:cNvSpPr>
            <p:nvPr/>
          </p:nvSpPr>
          <p:spPr bwMode="auto">
            <a:xfrm>
              <a:off x="3118" y="3551"/>
              <a:ext cx="422" cy="417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0" name="Rectangle 1083"/>
            <p:cNvSpPr>
              <a:spLocks noChangeArrowheads="1"/>
            </p:cNvSpPr>
            <p:nvPr/>
          </p:nvSpPr>
          <p:spPr bwMode="auto">
            <a:xfrm>
              <a:off x="2696" y="3551"/>
              <a:ext cx="422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Rectangle 1084"/>
            <p:cNvSpPr>
              <a:spLocks noChangeArrowheads="1"/>
            </p:cNvSpPr>
            <p:nvPr/>
          </p:nvSpPr>
          <p:spPr bwMode="auto">
            <a:xfrm>
              <a:off x="2696" y="3133"/>
              <a:ext cx="422" cy="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Rectangle 1085"/>
            <p:cNvSpPr>
              <a:spLocks noChangeArrowheads="1"/>
            </p:cNvSpPr>
            <p:nvPr/>
          </p:nvSpPr>
          <p:spPr bwMode="auto">
            <a:xfrm>
              <a:off x="2272" y="3551"/>
              <a:ext cx="422" cy="418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3" name="Rectangle 1086"/>
            <p:cNvSpPr>
              <a:spLocks noChangeArrowheads="1"/>
            </p:cNvSpPr>
            <p:nvPr/>
          </p:nvSpPr>
          <p:spPr bwMode="auto">
            <a:xfrm>
              <a:off x="3965" y="3133"/>
              <a:ext cx="424" cy="418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4" name="Rectangle 1087"/>
            <p:cNvSpPr>
              <a:spLocks noChangeArrowheads="1"/>
            </p:cNvSpPr>
            <p:nvPr/>
          </p:nvSpPr>
          <p:spPr bwMode="auto">
            <a:xfrm>
              <a:off x="3966" y="3551"/>
              <a:ext cx="423" cy="418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Rectangle 1088"/>
            <p:cNvSpPr>
              <a:spLocks noChangeArrowheads="1"/>
            </p:cNvSpPr>
            <p:nvPr/>
          </p:nvSpPr>
          <p:spPr bwMode="auto">
            <a:xfrm>
              <a:off x="3543" y="3133"/>
              <a:ext cx="422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Rectangle 1089"/>
            <p:cNvSpPr>
              <a:spLocks noChangeArrowheads="1"/>
            </p:cNvSpPr>
            <p:nvPr/>
          </p:nvSpPr>
          <p:spPr bwMode="auto">
            <a:xfrm>
              <a:off x="3543" y="3551"/>
              <a:ext cx="423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67" name="Rectangle 1090"/>
            <p:cNvSpPr>
              <a:spLocks noChangeArrowheads="1"/>
            </p:cNvSpPr>
            <p:nvPr/>
          </p:nvSpPr>
          <p:spPr bwMode="auto">
            <a:xfrm>
              <a:off x="3119" y="3969"/>
              <a:ext cx="423" cy="419"/>
            </a:xfrm>
            <a:prstGeom prst="rect">
              <a:avLst/>
            </a:prstGeom>
            <a:solidFill>
              <a:srgbClr val="8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91"/>
          <p:cNvGrpSpPr>
            <a:grpSpLocks/>
          </p:cNvGrpSpPr>
          <p:nvPr/>
        </p:nvGrpSpPr>
        <p:grpSpPr bwMode="auto">
          <a:xfrm>
            <a:off x="2700338" y="3644900"/>
            <a:ext cx="863600" cy="554038"/>
            <a:chOff x="2412" y="5084"/>
            <a:chExt cx="1412" cy="1115"/>
          </a:xfrm>
        </p:grpSpPr>
        <p:sp>
          <p:nvSpPr>
            <p:cNvPr id="4151" name="Rectangle 1092"/>
            <p:cNvSpPr>
              <a:spLocks noChangeArrowheads="1"/>
            </p:cNvSpPr>
            <p:nvPr/>
          </p:nvSpPr>
          <p:spPr bwMode="auto">
            <a:xfrm>
              <a:off x="2412" y="5084"/>
              <a:ext cx="706" cy="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Rectangle 1093"/>
            <p:cNvSpPr>
              <a:spLocks noChangeArrowheads="1"/>
            </p:cNvSpPr>
            <p:nvPr/>
          </p:nvSpPr>
          <p:spPr bwMode="auto">
            <a:xfrm>
              <a:off x="2695" y="5920"/>
              <a:ext cx="847" cy="27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Rectangle 1094"/>
            <p:cNvSpPr>
              <a:spLocks noChangeArrowheads="1"/>
            </p:cNvSpPr>
            <p:nvPr/>
          </p:nvSpPr>
          <p:spPr bwMode="auto">
            <a:xfrm>
              <a:off x="3118" y="5641"/>
              <a:ext cx="706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4" name="Rectangle 1095"/>
            <p:cNvSpPr>
              <a:spLocks noChangeArrowheads="1"/>
            </p:cNvSpPr>
            <p:nvPr/>
          </p:nvSpPr>
          <p:spPr bwMode="auto">
            <a:xfrm>
              <a:off x="2412" y="5641"/>
              <a:ext cx="705" cy="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Rectangle 1096"/>
            <p:cNvSpPr>
              <a:spLocks noChangeArrowheads="1"/>
            </p:cNvSpPr>
            <p:nvPr/>
          </p:nvSpPr>
          <p:spPr bwMode="auto">
            <a:xfrm>
              <a:off x="3118" y="5362"/>
              <a:ext cx="706" cy="27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Rectangle 1097"/>
            <p:cNvSpPr>
              <a:spLocks noChangeArrowheads="1"/>
            </p:cNvSpPr>
            <p:nvPr/>
          </p:nvSpPr>
          <p:spPr bwMode="auto">
            <a:xfrm>
              <a:off x="2412" y="5362"/>
              <a:ext cx="706" cy="27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7" name="Rectangle 1098"/>
            <p:cNvSpPr>
              <a:spLocks noChangeArrowheads="1"/>
            </p:cNvSpPr>
            <p:nvPr/>
          </p:nvSpPr>
          <p:spPr bwMode="auto">
            <a:xfrm>
              <a:off x="3118" y="5084"/>
              <a:ext cx="706" cy="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105"/>
          <p:cNvGrpSpPr>
            <a:grpSpLocks/>
          </p:cNvGrpSpPr>
          <p:nvPr/>
        </p:nvGrpSpPr>
        <p:grpSpPr bwMode="auto">
          <a:xfrm>
            <a:off x="4932363" y="3573463"/>
            <a:ext cx="1008062" cy="719137"/>
            <a:chOff x="1848" y="8847"/>
            <a:chExt cx="3389" cy="1671"/>
          </a:xfrm>
        </p:grpSpPr>
        <p:sp>
          <p:nvSpPr>
            <p:cNvPr id="4143" name="Rectangle 1106"/>
            <p:cNvSpPr>
              <a:spLocks noChangeArrowheads="1"/>
            </p:cNvSpPr>
            <p:nvPr/>
          </p:nvSpPr>
          <p:spPr bwMode="auto">
            <a:xfrm>
              <a:off x="1848" y="8847"/>
              <a:ext cx="1129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Rectangle 1107"/>
            <p:cNvSpPr>
              <a:spLocks noChangeArrowheads="1"/>
            </p:cNvSpPr>
            <p:nvPr/>
          </p:nvSpPr>
          <p:spPr bwMode="auto">
            <a:xfrm>
              <a:off x="1848" y="9265"/>
              <a:ext cx="1129" cy="418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Rectangle 1108"/>
            <p:cNvSpPr>
              <a:spLocks noChangeArrowheads="1"/>
            </p:cNvSpPr>
            <p:nvPr/>
          </p:nvSpPr>
          <p:spPr bwMode="auto">
            <a:xfrm>
              <a:off x="2977" y="8847"/>
              <a:ext cx="1129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Rectangle 1109"/>
            <p:cNvSpPr>
              <a:spLocks noChangeArrowheads="1"/>
            </p:cNvSpPr>
            <p:nvPr/>
          </p:nvSpPr>
          <p:spPr bwMode="auto">
            <a:xfrm>
              <a:off x="2977" y="9265"/>
              <a:ext cx="1129" cy="417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Rectangle 1110"/>
            <p:cNvSpPr>
              <a:spLocks noChangeArrowheads="1"/>
            </p:cNvSpPr>
            <p:nvPr/>
          </p:nvSpPr>
          <p:spPr bwMode="auto">
            <a:xfrm>
              <a:off x="2977" y="9682"/>
              <a:ext cx="1129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Rectangle 1111"/>
            <p:cNvSpPr>
              <a:spLocks noChangeArrowheads="1"/>
            </p:cNvSpPr>
            <p:nvPr/>
          </p:nvSpPr>
          <p:spPr bwMode="auto">
            <a:xfrm>
              <a:off x="4106" y="9682"/>
              <a:ext cx="1131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Rectangle 1112"/>
            <p:cNvSpPr>
              <a:spLocks noChangeArrowheads="1"/>
            </p:cNvSpPr>
            <p:nvPr/>
          </p:nvSpPr>
          <p:spPr bwMode="auto">
            <a:xfrm>
              <a:off x="2977" y="10100"/>
              <a:ext cx="1129" cy="418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Rectangle 1113"/>
            <p:cNvSpPr>
              <a:spLocks noChangeArrowheads="1"/>
            </p:cNvSpPr>
            <p:nvPr/>
          </p:nvSpPr>
          <p:spPr bwMode="auto">
            <a:xfrm>
              <a:off x="4106" y="10100"/>
              <a:ext cx="1130" cy="418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114"/>
          <p:cNvGrpSpPr>
            <a:grpSpLocks/>
          </p:cNvGrpSpPr>
          <p:nvPr/>
        </p:nvGrpSpPr>
        <p:grpSpPr bwMode="auto">
          <a:xfrm>
            <a:off x="6227763" y="3573463"/>
            <a:ext cx="649287" cy="863600"/>
            <a:chOff x="2412" y="11077"/>
            <a:chExt cx="1412" cy="2090"/>
          </a:xfrm>
        </p:grpSpPr>
        <p:sp>
          <p:nvSpPr>
            <p:cNvPr id="4138" name="Rectangle 1115"/>
            <p:cNvSpPr>
              <a:spLocks noChangeArrowheads="1"/>
            </p:cNvSpPr>
            <p:nvPr/>
          </p:nvSpPr>
          <p:spPr bwMode="auto">
            <a:xfrm>
              <a:off x="2412" y="11077"/>
              <a:ext cx="283" cy="13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Rectangle 1116"/>
            <p:cNvSpPr>
              <a:spLocks noChangeArrowheads="1"/>
            </p:cNvSpPr>
            <p:nvPr/>
          </p:nvSpPr>
          <p:spPr bwMode="auto">
            <a:xfrm>
              <a:off x="2695" y="11773"/>
              <a:ext cx="282" cy="139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Rectangle 1117"/>
            <p:cNvSpPr>
              <a:spLocks noChangeArrowheads="1"/>
            </p:cNvSpPr>
            <p:nvPr/>
          </p:nvSpPr>
          <p:spPr bwMode="auto">
            <a:xfrm>
              <a:off x="2977" y="11077"/>
              <a:ext cx="283" cy="1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Rectangle 1118"/>
            <p:cNvSpPr>
              <a:spLocks noChangeArrowheads="1"/>
            </p:cNvSpPr>
            <p:nvPr/>
          </p:nvSpPr>
          <p:spPr bwMode="auto">
            <a:xfrm>
              <a:off x="3260" y="11773"/>
              <a:ext cx="280" cy="1393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Rectangle 1119"/>
            <p:cNvSpPr>
              <a:spLocks noChangeArrowheads="1"/>
            </p:cNvSpPr>
            <p:nvPr/>
          </p:nvSpPr>
          <p:spPr bwMode="auto">
            <a:xfrm>
              <a:off x="3542" y="11077"/>
              <a:ext cx="282" cy="13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34917" name="Object 1125"/>
          <p:cNvGraphicFramePr>
            <a:graphicFrameLocks noChangeAspect="1"/>
          </p:cNvGraphicFramePr>
          <p:nvPr/>
        </p:nvGraphicFramePr>
        <p:xfrm>
          <a:off x="7451725" y="3644900"/>
          <a:ext cx="760413" cy="792163"/>
        </p:xfrm>
        <a:graphic>
          <a:graphicData uri="http://schemas.openxmlformats.org/presentationml/2006/ole">
            <p:oleObj spid="_x0000_s27650" name="Точечный рисунок" r:id="rId3" imgW="905001" imgH="942857" progId="PBrush">
              <p:embed/>
            </p:oleObj>
          </a:graphicData>
        </a:graphic>
      </p:graphicFrame>
      <p:graphicFrame>
        <p:nvGraphicFramePr>
          <p:cNvPr id="34920" name="Object 1128"/>
          <p:cNvGraphicFramePr>
            <a:graphicFrameLocks noChangeAspect="1"/>
          </p:cNvGraphicFramePr>
          <p:nvPr/>
        </p:nvGraphicFramePr>
        <p:xfrm>
          <a:off x="684213" y="2565400"/>
          <a:ext cx="319087" cy="825500"/>
        </p:xfrm>
        <a:graphic>
          <a:graphicData uri="http://schemas.openxmlformats.org/presentationml/2006/ole">
            <p:oleObj spid="_x0000_s27651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34921" name="Object 1129"/>
          <p:cNvGraphicFramePr>
            <a:graphicFrameLocks noChangeAspect="1"/>
          </p:cNvGraphicFramePr>
          <p:nvPr/>
        </p:nvGraphicFramePr>
        <p:xfrm>
          <a:off x="1692275" y="2565400"/>
          <a:ext cx="347663" cy="898525"/>
        </p:xfrm>
        <a:graphic>
          <a:graphicData uri="http://schemas.openxmlformats.org/presentationml/2006/ole">
            <p:oleObj spid="_x0000_s27652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34922" name="Object 1130"/>
          <p:cNvGraphicFramePr>
            <a:graphicFrameLocks noChangeAspect="1"/>
          </p:cNvGraphicFramePr>
          <p:nvPr/>
        </p:nvGraphicFramePr>
        <p:xfrm>
          <a:off x="2987675" y="2565400"/>
          <a:ext cx="344488" cy="969963"/>
        </p:xfrm>
        <a:graphic>
          <a:graphicData uri="http://schemas.openxmlformats.org/presentationml/2006/ole">
            <p:oleObj spid="_x0000_s27653" name="Формула" r:id="rId6" imgW="139680" imgH="393480" progId="Equation.3">
              <p:embed/>
            </p:oleObj>
          </a:graphicData>
        </a:graphic>
      </p:graphicFrame>
      <p:graphicFrame>
        <p:nvGraphicFramePr>
          <p:cNvPr id="34923" name="Object 1131"/>
          <p:cNvGraphicFramePr>
            <a:graphicFrameLocks noChangeAspect="1"/>
          </p:cNvGraphicFramePr>
          <p:nvPr/>
        </p:nvGraphicFramePr>
        <p:xfrm>
          <a:off x="4067175" y="2636838"/>
          <a:ext cx="446088" cy="863600"/>
        </p:xfrm>
        <a:graphic>
          <a:graphicData uri="http://schemas.openxmlformats.org/presentationml/2006/ole">
            <p:oleObj spid="_x0000_s27654" name="Формула" r:id="rId7" imgW="203040" imgH="393480" progId="Equation.3">
              <p:embed/>
            </p:oleObj>
          </a:graphicData>
        </a:graphic>
      </p:graphicFrame>
      <p:graphicFrame>
        <p:nvGraphicFramePr>
          <p:cNvPr id="34924" name="Object 1132"/>
          <p:cNvGraphicFramePr>
            <a:graphicFrameLocks noChangeAspect="1"/>
          </p:cNvGraphicFramePr>
          <p:nvPr/>
        </p:nvGraphicFramePr>
        <p:xfrm>
          <a:off x="5076825" y="2565400"/>
          <a:ext cx="347663" cy="896938"/>
        </p:xfrm>
        <a:graphic>
          <a:graphicData uri="http://schemas.openxmlformats.org/presentationml/2006/ole">
            <p:oleObj spid="_x0000_s27655" name="Формула" r:id="rId8" imgW="152280" imgH="393480" progId="Equation.3">
              <p:embed/>
            </p:oleObj>
          </a:graphicData>
        </a:graphic>
      </p:graphicFrame>
      <p:graphicFrame>
        <p:nvGraphicFramePr>
          <p:cNvPr id="34925" name="Object 1133"/>
          <p:cNvGraphicFramePr>
            <a:graphicFrameLocks noChangeAspect="1"/>
          </p:cNvGraphicFramePr>
          <p:nvPr/>
        </p:nvGraphicFramePr>
        <p:xfrm>
          <a:off x="6372225" y="2565400"/>
          <a:ext cx="347663" cy="896938"/>
        </p:xfrm>
        <a:graphic>
          <a:graphicData uri="http://schemas.openxmlformats.org/presentationml/2006/ole">
            <p:oleObj spid="_x0000_s27656" name="Формула" r:id="rId9" imgW="152280" imgH="393480" progId="Equation.3">
              <p:embed/>
            </p:oleObj>
          </a:graphicData>
        </a:graphic>
      </p:graphicFrame>
      <p:graphicFrame>
        <p:nvGraphicFramePr>
          <p:cNvPr id="34926" name="Object 1134"/>
          <p:cNvGraphicFramePr>
            <a:graphicFrameLocks noChangeAspect="1"/>
          </p:cNvGraphicFramePr>
          <p:nvPr/>
        </p:nvGraphicFramePr>
        <p:xfrm>
          <a:off x="7667625" y="2565400"/>
          <a:ext cx="344488" cy="969963"/>
        </p:xfrm>
        <a:graphic>
          <a:graphicData uri="http://schemas.openxmlformats.org/presentationml/2006/ole">
            <p:oleObj spid="_x0000_s27657" name="Формула" r:id="rId10" imgW="139680" imgH="393480" progId="Equation.3">
              <p:embed/>
            </p:oleObj>
          </a:graphicData>
        </a:graphic>
      </p:graphicFrame>
      <p:sp>
        <p:nvSpPr>
          <p:cNvPr id="34927" name="Text Box 1135"/>
          <p:cNvSpPr txBox="1">
            <a:spLocks noChangeArrowheads="1"/>
          </p:cNvSpPr>
          <p:nvPr/>
        </p:nvSpPr>
        <p:spPr bwMode="auto">
          <a:xfrm>
            <a:off x="468313" y="4581525"/>
            <a:ext cx="935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34929" name="Text Box 1137"/>
          <p:cNvSpPr txBox="1">
            <a:spLocks noChangeArrowheads="1"/>
          </p:cNvSpPr>
          <p:nvPr/>
        </p:nvSpPr>
        <p:spPr bwMode="auto">
          <a:xfrm>
            <a:off x="1619250" y="4581525"/>
            <a:ext cx="86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ь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930" name="Text Box 1138"/>
          <p:cNvSpPr txBox="1">
            <a:spLocks noChangeArrowheads="1"/>
          </p:cNvSpPr>
          <p:nvPr/>
        </p:nvSpPr>
        <p:spPr bwMode="auto">
          <a:xfrm>
            <a:off x="2916238" y="4581525"/>
            <a:ext cx="1081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</a:p>
        </p:txBody>
      </p:sp>
      <p:grpSp>
        <p:nvGrpSpPr>
          <p:cNvPr id="7" name="Group 1140"/>
          <p:cNvGrpSpPr>
            <a:grpSpLocks/>
          </p:cNvGrpSpPr>
          <p:nvPr/>
        </p:nvGrpSpPr>
        <p:grpSpPr bwMode="auto">
          <a:xfrm>
            <a:off x="3851275" y="3644900"/>
            <a:ext cx="801688" cy="690563"/>
            <a:chOff x="6520" y="4087"/>
            <a:chExt cx="989" cy="842"/>
          </a:xfrm>
        </p:grpSpPr>
        <p:grpSp>
          <p:nvGrpSpPr>
            <p:cNvPr id="8" name="Group 1141"/>
            <p:cNvGrpSpPr>
              <a:grpSpLocks/>
            </p:cNvGrpSpPr>
            <p:nvPr/>
          </p:nvGrpSpPr>
          <p:grpSpPr bwMode="auto">
            <a:xfrm>
              <a:off x="6520" y="4087"/>
              <a:ext cx="989" cy="840"/>
              <a:chOff x="6520" y="4087"/>
              <a:chExt cx="989" cy="840"/>
            </a:xfrm>
          </p:grpSpPr>
          <p:sp>
            <p:nvSpPr>
              <p:cNvPr id="4131" name="AutoShape 1142"/>
              <p:cNvSpPr>
                <a:spLocks noChangeArrowheads="1"/>
              </p:cNvSpPr>
              <p:nvPr/>
            </p:nvSpPr>
            <p:spPr bwMode="auto">
              <a:xfrm>
                <a:off x="6520" y="4089"/>
                <a:ext cx="989" cy="835"/>
              </a:xfrm>
              <a:prstGeom prst="hexagon">
                <a:avLst>
                  <a:gd name="adj" fmla="val 29611"/>
                  <a:gd name="vf" fmla="val 115470"/>
                </a:avLst>
              </a:prstGeom>
              <a:solidFill>
                <a:srgbClr val="FFFFFF"/>
              </a:solidFill>
              <a:ln w="127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2" name="Line 1143"/>
              <p:cNvSpPr>
                <a:spLocks noChangeShapeType="1"/>
              </p:cNvSpPr>
              <p:nvPr/>
            </p:nvSpPr>
            <p:spPr bwMode="auto">
              <a:xfrm>
                <a:off x="6520" y="4507"/>
                <a:ext cx="98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3" name="AutoShape 1144"/>
              <p:cNvSpPr>
                <a:spLocks noChangeArrowheads="1"/>
              </p:cNvSpPr>
              <p:nvPr/>
            </p:nvSpPr>
            <p:spPr bwMode="auto">
              <a:xfrm>
                <a:off x="6803" y="4507"/>
                <a:ext cx="427" cy="42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4" name="AutoShape 1145"/>
              <p:cNvSpPr>
                <a:spLocks noChangeArrowheads="1"/>
              </p:cNvSpPr>
              <p:nvPr/>
            </p:nvSpPr>
            <p:spPr bwMode="auto">
              <a:xfrm rot="7218546">
                <a:off x="6612" y="4178"/>
                <a:ext cx="465" cy="426"/>
              </a:xfrm>
              <a:prstGeom prst="triangle">
                <a:avLst>
                  <a:gd name="adj" fmla="val 51366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5" name="AutoShape 1146"/>
              <p:cNvSpPr>
                <a:spLocks noChangeArrowheads="1"/>
              </p:cNvSpPr>
              <p:nvPr/>
            </p:nvSpPr>
            <p:spPr bwMode="auto">
              <a:xfrm rot="-7158164">
                <a:off x="6986" y="4191"/>
                <a:ext cx="441" cy="447"/>
              </a:xfrm>
              <a:prstGeom prst="triangle">
                <a:avLst>
                  <a:gd name="adj" fmla="val 51333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6" name="AutoShape 1147"/>
              <p:cNvSpPr>
                <a:spLocks noChangeArrowheads="1"/>
              </p:cNvSpPr>
              <p:nvPr/>
            </p:nvSpPr>
            <p:spPr bwMode="auto">
              <a:xfrm rot="-3527219">
                <a:off x="6945" y="4381"/>
                <a:ext cx="486" cy="44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7" name="AutoShape 1148"/>
              <p:cNvSpPr>
                <a:spLocks noChangeArrowheads="1"/>
              </p:cNvSpPr>
              <p:nvPr/>
            </p:nvSpPr>
            <p:spPr bwMode="auto">
              <a:xfrm rot="-10545842">
                <a:off x="6788" y="4087"/>
                <a:ext cx="472" cy="419"/>
              </a:xfrm>
              <a:prstGeom prst="triangle">
                <a:avLst>
                  <a:gd name="adj" fmla="val 49199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1149"/>
            <p:cNvGrpSpPr>
              <a:grpSpLocks/>
            </p:cNvGrpSpPr>
            <p:nvPr/>
          </p:nvGrpSpPr>
          <p:grpSpPr bwMode="auto">
            <a:xfrm>
              <a:off x="6520" y="4089"/>
              <a:ext cx="989" cy="840"/>
              <a:chOff x="6520" y="4087"/>
              <a:chExt cx="989" cy="840"/>
            </a:xfrm>
          </p:grpSpPr>
          <p:sp>
            <p:nvSpPr>
              <p:cNvPr id="4124" name="AutoShape 1150"/>
              <p:cNvSpPr>
                <a:spLocks noChangeArrowheads="1"/>
              </p:cNvSpPr>
              <p:nvPr/>
            </p:nvSpPr>
            <p:spPr bwMode="auto">
              <a:xfrm>
                <a:off x="6520" y="4089"/>
                <a:ext cx="989" cy="835"/>
              </a:xfrm>
              <a:prstGeom prst="hexagon">
                <a:avLst>
                  <a:gd name="adj" fmla="val 29611"/>
                  <a:gd name="vf" fmla="val 115470"/>
                </a:avLst>
              </a:prstGeom>
              <a:solidFill>
                <a:srgbClr val="FFFFFF"/>
              </a:solidFill>
              <a:ln w="1270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5" name="Line 1151"/>
              <p:cNvSpPr>
                <a:spLocks noChangeShapeType="1"/>
              </p:cNvSpPr>
              <p:nvPr/>
            </p:nvSpPr>
            <p:spPr bwMode="auto">
              <a:xfrm>
                <a:off x="6520" y="4507"/>
                <a:ext cx="98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6" name="AutoShape 1152"/>
              <p:cNvSpPr>
                <a:spLocks noChangeArrowheads="1"/>
              </p:cNvSpPr>
              <p:nvPr/>
            </p:nvSpPr>
            <p:spPr bwMode="auto">
              <a:xfrm>
                <a:off x="6803" y="4507"/>
                <a:ext cx="427" cy="42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7" name="AutoShape 1153"/>
              <p:cNvSpPr>
                <a:spLocks noChangeArrowheads="1"/>
              </p:cNvSpPr>
              <p:nvPr/>
            </p:nvSpPr>
            <p:spPr bwMode="auto">
              <a:xfrm rot="7218546">
                <a:off x="6612" y="4178"/>
                <a:ext cx="465" cy="426"/>
              </a:xfrm>
              <a:prstGeom prst="triangle">
                <a:avLst>
                  <a:gd name="adj" fmla="val 51366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8" name="AutoShape 1154"/>
              <p:cNvSpPr>
                <a:spLocks noChangeArrowheads="1"/>
              </p:cNvSpPr>
              <p:nvPr/>
            </p:nvSpPr>
            <p:spPr bwMode="auto">
              <a:xfrm rot="-7158164">
                <a:off x="6986" y="4191"/>
                <a:ext cx="441" cy="447"/>
              </a:xfrm>
              <a:prstGeom prst="triangle">
                <a:avLst>
                  <a:gd name="adj" fmla="val 51333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9" name="AutoShape 1155"/>
              <p:cNvSpPr>
                <a:spLocks noChangeArrowheads="1"/>
              </p:cNvSpPr>
              <p:nvPr/>
            </p:nvSpPr>
            <p:spPr bwMode="auto">
              <a:xfrm rot="-3527219">
                <a:off x="6945" y="4381"/>
                <a:ext cx="486" cy="44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0" name="AutoShape 1156"/>
              <p:cNvSpPr>
                <a:spLocks noChangeArrowheads="1"/>
              </p:cNvSpPr>
              <p:nvPr/>
            </p:nvSpPr>
            <p:spPr bwMode="auto">
              <a:xfrm rot="-10545842">
                <a:off x="6788" y="4087"/>
                <a:ext cx="472" cy="419"/>
              </a:xfrm>
              <a:prstGeom prst="triangle">
                <a:avLst>
                  <a:gd name="adj" fmla="val 49199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4949" name="Text Box 1157"/>
          <p:cNvSpPr txBox="1">
            <a:spLocks noChangeArrowheads="1"/>
          </p:cNvSpPr>
          <p:nvPr/>
        </p:nvSpPr>
        <p:spPr bwMode="auto">
          <a:xfrm>
            <a:off x="3995738" y="4581525"/>
            <a:ext cx="935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950" name="Text Box 1158"/>
          <p:cNvSpPr txBox="1">
            <a:spLocks noChangeArrowheads="1"/>
          </p:cNvSpPr>
          <p:nvPr/>
        </p:nvSpPr>
        <p:spPr bwMode="auto">
          <a:xfrm>
            <a:off x="5292725" y="4581525"/>
            <a:ext cx="1079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34951" name="Text Box 1159"/>
          <p:cNvSpPr txBox="1">
            <a:spLocks noChangeArrowheads="1"/>
          </p:cNvSpPr>
          <p:nvPr/>
        </p:nvSpPr>
        <p:spPr bwMode="auto">
          <a:xfrm>
            <a:off x="6372225" y="4581525"/>
            <a:ext cx="1008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952" name="Text Box 1160"/>
          <p:cNvSpPr txBox="1">
            <a:spLocks noChangeArrowheads="1"/>
          </p:cNvSpPr>
          <p:nvPr/>
        </p:nvSpPr>
        <p:spPr bwMode="auto">
          <a:xfrm>
            <a:off x="7596188" y="4581525"/>
            <a:ext cx="86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" grpId="0"/>
      <p:bldP spid="34817" grpId="0"/>
      <p:bldP spid="34927" grpId="0"/>
      <p:bldP spid="34929" grpId="0"/>
      <p:bldP spid="34930" grpId="0"/>
      <p:bldP spid="34949" grpId="0"/>
      <p:bldP spid="34951" grpId="0"/>
      <p:bldP spid="349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4"/>
          <p:cNvSpPr txBox="1">
            <a:spLocks noChangeArrowheads="1"/>
          </p:cNvSpPr>
          <p:nvPr/>
        </p:nvSpPr>
        <p:spPr bwMode="auto">
          <a:xfrm>
            <a:off x="1763713" y="620713"/>
            <a:ext cx="48958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35841" name="Picture 1025" descr="дельф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24"/>
          <p:cNvSpPr txBox="1">
            <a:spLocks noChangeArrowheads="1"/>
          </p:cNvSpPr>
          <p:nvPr/>
        </p:nvSpPr>
        <p:spPr bwMode="auto">
          <a:xfrm>
            <a:off x="1692275" y="333375"/>
            <a:ext cx="6481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Лабораторная работа</a:t>
            </a:r>
          </a:p>
        </p:txBody>
      </p:sp>
      <p:sp>
        <p:nvSpPr>
          <p:cNvPr id="22531" name="Text Box 1025"/>
          <p:cNvSpPr txBox="1">
            <a:spLocks noChangeArrowheads="1"/>
          </p:cNvSpPr>
          <p:nvPr/>
        </p:nvSpPr>
        <p:spPr bwMode="auto">
          <a:xfrm>
            <a:off x="2700338" y="1196975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2532" name="Text Box 1026"/>
          <p:cNvSpPr txBox="1">
            <a:spLocks noChangeArrowheads="1"/>
          </p:cNvSpPr>
          <p:nvPr/>
        </p:nvSpPr>
        <p:spPr bwMode="auto">
          <a:xfrm>
            <a:off x="3143240" y="1000108"/>
            <a:ext cx="309562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Задание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22533" name="Picture 1027" descr="im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0010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700338" y="476250"/>
            <a:ext cx="3887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Ответы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619250" y="1844675"/>
            <a:ext cx="5329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3556" name="Picture 6" descr="im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572427" cy="512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57166"/>
            <a:ext cx="6072230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Рефлексия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2071678"/>
            <a:ext cx="7482048" cy="37856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914400" lvl="1" indent="-4572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Вам было на уроке:</a:t>
            </a:r>
          </a:p>
          <a:p>
            <a:pPr marL="457200" indent="-457200"/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а) легко;     б) обычно;    в) трудно.</a:t>
            </a:r>
          </a:p>
          <a:p>
            <a:pPr marL="457200" indent="-45720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</a:p>
          <a:p>
            <a:pPr marL="457200" indent="-45720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2.  Как усвоил новый материал ?</a:t>
            </a:r>
          </a:p>
          <a:p>
            <a:pPr marL="457200" indent="-457200"/>
            <a:endParaRPr lang="ru-RU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а)  усвоил, могу применить;</a:t>
            </a:r>
          </a:p>
          <a:p>
            <a:pPr marL="457200" indent="-45720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б)  не усвоил;  </a:t>
            </a:r>
          </a:p>
          <a:p>
            <a:pPr marL="457200" indent="-45720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в)  усвоил частично;</a:t>
            </a:r>
          </a:p>
          <a:p>
            <a:pPr marL="457200" indent="-45720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г)   усвоил, но затрудняюсь в применении.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260350"/>
            <a:ext cx="8569325" cy="5865813"/>
          </a:xfrm>
          <a:noFill/>
          <a:ln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Домашнее задание</a:t>
            </a:r>
          </a:p>
          <a:p>
            <a:pPr>
              <a:buNone/>
            </a:pPr>
            <a:endParaRPr lang="ru-RU" sz="2400" dirty="0" smtClean="0">
              <a:solidFill>
                <a:srgbClr val="003300"/>
              </a:solidFill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п.23,   № 925, 927   стр.144</a:t>
            </a:r>
          </a:p>
          <a:p>
            <a:pPr marL="457200" indent="-457200">
              <a:buNone/>
            </a:pPr>
            <a:endParaRPr lang="ru-RU" sz="2400" dirty="0" smtClean="0">
              <a:solidFill>
                <a:srgbClr val="0033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 Существует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 связь между математикой и музыкой, а в частности между обыкновенными дробями и музыкой? </a:t>
            </a:r>
          </a:p>
        </p:txBody>
      </p:sp>
      <p:pic>
        <p:nvPicPr>
          <p:cNvPr id="1546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286256"/>
            <a:ext cx="350046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690336"/>
            <a:ext cx="2071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90336"/>
            <a:ext cx="642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1" y="642918"/>
            <a:ext cx="62151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всем за активную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работу на уроке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Татьяна\Рабочий стол\анимашки 1\мультик\dis1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000504"/>
            <a:ext cx="2214578" cy="1928818"/>
          </a:xfrm>
          <a:prstGeom prst="rect">
            <a:avLst/>
          </a:prstGeom>
          <a:noFill/>
        </p:spPr>
      </p:pic>
      <p:pic>
        <p:nvPicPr>
          <p:cNvPr id="8" name="f.shubert_serenada_muzgruz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71527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" y="-357214"/>
            <a:ext cx="9129713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048000"/>
            <a:ext cx="8010556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8197" name="Picture 5" descr="H:\Documents and Settings\Admin\Мои документы\анимашки\BIRDS\AN15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1071546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:\Documents and Settings\Admin\Мои документы\картинки\Анимашки\Анимашки_ClipArt\BD13634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1390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143116"/>
            <a:ext cx="8501122" cy="30469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«Через математические   знания, полученные в школе, лежит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широкая дорога к огромным почти необозримым областям труда и открытий».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А. Маркушевич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Устный счёт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1285860"/>
            <a:ext cx="5034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а)Восстановите цепочку вычислений.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928802"/>
            <a:ext cx="714380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15272" y="1928802"/>
            <a:ext cx="714380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285984" y="1857364"/>
            <a:ext cx="914400" cy="6429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28992" y="2428868"/>
            <a:ext cx="914400" cy="6429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14876" y="1857364"/>
            <a:ext cx="914400" cy="6429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43636" y="2357430"/>
            <a:ext cx="914400" cy="6429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4" idx="3"/>
            <a:endCxn id="6" idx="2"/>
          </p:cNvCxnSpPr>
          <p:nvPr/>
        </p:nvCxnSpPr>
        <p:spPr>
          <a:xfrm>
            <a:off x="1643042" y="217883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214678" y="2214554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1"/>
          </p:cNvCxnSpPr>
          <p:nvPr/>
        </p:nvCxnSpPr>
        <p:spPr>
          <a:xfrm>
            <a:off x="5643570" y="2214554"/>
            <a:ext cx="633977" cy="237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7"/>
            <a:endCxn id="5" idx="1"/>
          </p:cNvCxnSpPr>
          <p:nvPr/>
        </p:nvCxnSpPr>
        <p:spPr>
          <a:xfrm rot="5400000" flipH="1" flipV="1">
            <a:off x="7183322" y="1919638"/>
            <a:ext cx="272752" cy="7911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6"/>
            <a:endCxn id="8" idx="3"/>
          </p:cNvCxnSpPr>
          <p:nvPr/>
        </p:nvCxnSpPr>
        <p:spPr>
          <a:xfrm flipV="1">
            <a:off x="4343392" y="2406149"/>
            <a:ext cx="505395" cy="344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85918" y="171448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·3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175963">
            <a:off x="3259756" y="1944313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- 45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9369025">
            <a:off x="4411170" y="2623095"/>
            <a:ext cx="582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: 15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287751">
            <a:off x="5762835" y="1948726"/>
            <a:ext cx="569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· 17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0469349">
            <a:off x="6965797" y="1932393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+ 49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715272" y="1928802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57950" y="2500306"/>
            <a:ext cx="512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51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00628" y="200024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2571744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45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200024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90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00100" y="1928802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28860" y="2714620"/>
            <a:ext cx="513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643306" y="3143248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072066" y="2643182"/>
            <a:ext cx="508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357950" y="3071810"/>
            <a:ext cx="516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2844" y="3643314"/>
            <a:ext cx="864399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       б) Вычислите и расположите в порядке возрастания.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        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17 · 10            Б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         16 ·  4             Д</a:t>
            </a:r>
            <a:endParaRPr lang="ru-RU" sz="2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         936 : 3            И</a:t>
            </a:r>
            <a:endParaRPr lang="ru-RU" sz="2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         10²                  Р</a:t>
            </a:r>
            <a:endParaRPr lang="ru-RU" sz="24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          5!                   О</a:t>
            </a:r>
            <a:endParaRPr lang="ru-RU" sz="2400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43570" y="414338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170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5008" y="4500570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64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5008" y="485776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312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715008" y="5643578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120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5008" y="521495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86578" y="4786322"/>
            <a:ext cx="2071702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ДРОБИ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3108" y="285728"/>
            <a:ext cx="664373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Цель урока: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познакомить учащихся  с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понятиями дроби,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доли   и    их   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одержательным    смыслом.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Задачи: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научить учащихся правильно читать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записывать   обыкновенные дроби,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изображать их на координатном луче 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развивать внимание, память, мышление,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умение правильно    выражать свои мысли;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воспитывать чувство ответственности,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уверенности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 себе, умение работать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в коллективе.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3" name="Picture 5" descr="MCj037014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185738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419475" y="333375"/>
            <a:ext cx="30972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Задача</a:t>
            </a:r>
          </a:p>
        </p:txBody>
      </p:sp>
      <p:pic>
        <p:nvPicPr>
          <p:cNvPr id="41984" name="Picture 1024" descr="SO0015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253205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Text Box 1025"/>
          <p:cNvSpPr txBox="1">
            <a:spLocks noChangeArrowheads="1"/>
          </p:cNvSpPr>
          <p:nvPr/>
        </p:nvSpPr>
        <p:spPr bwMode="auto">
          <a:xfrm>
            <a:off x="3428992" y="1785926"/>
            <a:ext cx="5111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Данный торт разделить на 8 человек поровну</a:t>
            </a:r>
          </a:p>
        </p:txBody>
      </p:sp>
      <p:pic>
        <p:nvPicPr>
          <p:cNvPr id="41986" name="Picture 1026" descr="Gravura 5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33750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1027"/>
          <p:cNvSpPr txBox="1">
            <a:spLocks noChangeArrowheads="1"/>
          </p:cNvSpPr>
          <p:nvPr/>
        </p:nvSpPr>
        <p:spPr bwMode="auto">
          <a:xfrm>
            <a:off x="714348" y="4929198"/>
            <a:ext cx="43577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Сколько досталось каждому?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41985" grpId="0"/>
      <p:bldP spid="419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" name="Text Box 1024"/>
          <p:cNvSpPr txBox="1">
            <a:spLocks noChangeArrowheads="1"/>
          </p:cNvSpPr>
          <p:nvPr/>
        </p:nvSpPr>
        <p:spPr bwMode="auto">
          <a:xfrm>
            <a:off x="611188" y="476250"/>
            <a:ext cx="77771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Обыкновенной дробью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называют одну или несколько долей числа (величины)</a:t>
            </a:r>
          </a:p>
        </p:txBody>
      </p:sp>
      <p:pic>
        <p:nvPicPr>
          <p:cNvPr id="43010" name="Picture 1026" descr="i?id=4744799&amp;tov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235200"/>
            <a:ext cx="10795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1027" descr="FD0043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636838"/>
            <a:ext cx="86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028" descr="FD0043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428868"/>
            <a:ext cx="86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029" descr="FD0043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060575"/>
            <a:ext cx="86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030" descr="FD0043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276475"/>
            <a:ext cx="86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1032" descr="FD0043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844675"/>
            <a:ext cx="863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1036"/>
          <p:cNvSpPr txBox="1">
            <a:spLocks noChangeArrowheads="1"/>
          </p:cNvSpPr>
          <p:nvPr/>
        </p:nvSpPr>
        <p:spPr bwMode="auto">
          <a:xfrm>
            <a:off x="1142976" y="4286256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14348" y="400050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4857760"/>
            <a:ext cx="1428760" cy="2143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5786" y="5143512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2071670" y="4143380"/>
            <a:ext cx="758175" cy="129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2214548" y="5701888"/>
            <a:ext cx="785817" cy="227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57554" y="3857628"/>
            <a:ext cx="142876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числитель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57554" y="5857892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знаменатель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57554" y="4714884"/>
            <a:ext cx="1605119" cy="36933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черта дроби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29388" y="5286388"/>
            <a:ext cx="1666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сколько ?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388" y="4143380"/>
            <a:ext cx="1410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Сколько  ?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57950" y="4786322"/>
            <a:ext cx="1571636" cy="71438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" grpId="0"/>
      <p:bldP spid="20" grpId="0"/>
      <p:bldP spid="22" grpId="0"/>
      <p:bldP spid="28" grpId="0"/>
      <p:bldP spid="29" grpId="0"/>
      <p:bldP spid="30" grpId="0" animBg="1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357166"/>
            <a:ext cx="4234877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Практическая часть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000240"/>
            <a:ext cx="792961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1 круг делим на 2 части. Что получим?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2 круг делим на 4 части.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1 квадрат делим на две части по   диагонали, </a:t>
            </a:r>
          </a:p>
          <a:p>
            <a:pPr marL="342900" indent="-34290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а второй на два прямоугольника.</a:t>
            </a:r>
          </a:p>
          <a:p>
            <a:pPr marL="342900" indent="-342900">
              <a:buAutoNum type="arabicPeriod" startAt="4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3 квадрат на 3 равные части.</a:t>
            </a:r>
          </a:p>
          <a:p>
            <a:pPr marL="342900" indent="-342900">
              <a:buAutoNum type="arabicPeriod" startAt="4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Прямоугольники на 4 и 6 частей.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MCj028069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08" y="4786322"/>
            <a:ext cx="207173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84294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Запомни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6400800" cy="4038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85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чтении дробей надо помнить: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числитель дроби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количественное числительное женского рода (Одна, две, три, четыре и т.д.), а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знаменатель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порядковое числительное (восьмая, сорок первая, двести пятая и т.д.). Например,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одна шестая,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восемь десятых.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714348" y="4286256"/>
          <a:ext cx="714380" cy="500066"/>
        </p:xfrm>
        <a:graphic>
          <a:graphicData uri="http://schemas.openxmlformats.org/presentationml/2006/ole">
            <p:oleObj spid="_x0000_s1026" name="Формула" r:id="rId4" imgW="152280" imgH="393480" progId="Equation.3">
              <p:embed/>
            </p:oleObj>
          </a:graphicData>
        </a:graphic>
      </p:graphicFrame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85786" y="5000636"/>
          <a:ext cx="500066" cy="571504"/>
        </p:xfrm>
        <a:graphic>
          <a:graphicData uri="http://schemas.openxmlformats.org/presentationml/2006/ole">
            <p:oleObj spid="_x0000_s1027" name="Формула" r:id="rId5" imgW="203112" imgH="393529" progId="Equation.3">
              <p:embed/>
            </p:oleObj>
          </a:graphicData>
        </a:graphic>
      </p:graphicFrame>
      <p:pic>
        <p:nvPicPr>
          <p:cNvPr id="8" name="Picture 7" descr="MCj028069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08" y="4429132"/>
            <a:ext cx="242889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4"/>
          <p:cNvSpPr txBox="1">
            <a:spLocks noChangeArrowheads="1"/>
          </p:cNvSpPr>
          <p:nvPr/>
        </p:nvSpPr>
        <p:spPr bwMode="auto">
          <a:xfrm>
            <a:off x="1763713" y="981075"/>
            <a:ext cx="2308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34" name="Text Box 8"/>
          <p:cNvSpPr txBox="1">
            <a:spLocks noChangeArrowheads="1"/>
          </p:cNvSpPr>
          <p:nvPr/>
        </p:nvSpPr>
        <p:spPr bwMode="auto">
          <a:xfrm>
            <a:off x="3857620" y="928670"/>
            <a:ext cx="57308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2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Text Box 24"/>
          <p:cNvSpPr txBox="1">
            <a:spLocks noChangeArrowheads="1"/>
          </p:cNvSpPr>
          <p:nvPr/>
        </p:nvSpPr>
        <p:spPr bwMode="auto">
          <a:xfrm>
            <a:off x="1000100" y="2857496"/>
            <a:ext cx="5976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38" name="Text Box 41"/>
          <p:cNvSpPr txBox="1">
            <a:spLocks noChangeArrowheads="1"/>
          </p:cNvSpPr>
          <p:nvPr/>
        </p:nvSpPr>
        <p:spPr bwMode="auto">
          <a:xfrm>
            <a:off x="1476375" y="3068638"/>
            <a:ext cx="619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>
            <a:off x="1992313" y="3352800"/>
            <a:ext cx="4000500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8956" name="Line 44"/>
          <p:cNvSpPr>
            <a:spLocks noChangeShapeType="1"/>
          </p:cNvSpPr>
          <p:nvPr/>
        </p:nvSpPr>
        <p:spPr bwMode="auto">
          <a:xfrm>
            <a:off x="2678113" y="3238500"/>
            <a:ext cx="1587" cy="230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7" name="Line 45"/>
          <p:cNvSpPr>
            <a:spLocks noChangeShapeType="1"/>
          </p:cNvSpPr>
          <p:nvPr/>
        </p:nvSpPr>
        <p:spPr bwMode="auto">
          <a:xfrm>
            <a:off x="2335213" y="3238500"/>
            <a:ext cx="1587" cy="230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58" name="Line 46"/>
          <p:cNvSpPr>
            <a:spLocks noChangeShapeType="1"/>
          </p:cNvSpPr>
          <p:nvPr/>
        </p:nvSpPr>
        <p:spPr bwMode="auto">
          <a:xfrm>
            <a:off x="3021013" y="3238500"/>
            <a:ext cx="1587" cy="230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" name="Line 47"/>
          <p:cNvSpPr>
            <a:spLocks noChangeShapeType="1"/>
          </p:cNvSpPr>
          <p:nvPr/>
        </p:nvSpPr>
        <p:spPr bwMode="auto">
          <a:xfrm>
            <a:off x="3363913" y="3238500"/>
            <a:ext cx="1587" cy="230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0" name="Line 48"/>
          <p:cNvSpPr>
            <a:spLocks noChangeShapeType="1"/>
          </p:cNvSpPr>
          <p:nvPr/>
        </p:nvSpPr>
        <p:spPr bwMode="auto">
          <a:xfrm>
            <a:off x="3706813" y="3238500"/>
            <a:ext cx="3175" cy="230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1" name="Line 49"/>
          <p:cNvSpPr>
            <a:spLocks noChangeShapeType="1"/>
          </p:cNvSpPr>
          <p:nvPr/>
        </p:nvSpPr>
        <p:spPr bwMode="auto">
          <a:xfrm>
            <a:off x="1992313" y="3238500"/>
            <a:ext cx="1587" cy="230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62" name="Text Box 50"/>
          <p:cNvSpPr txBox="1">
            <a:spLocks noChangeArrowheads="1"/>
          </p:cNvSpPr>
          <p:nvPr/>
        </p:nvSpPr>
        <p:spPr bwMode="auto">
          <a:xfrm>
            <a:off x="1763713" y="3581400"/>
            <a:ext cx="7985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963" name="Text Box 51"/>
          <p:cNvSpPr txBox="1">
            <a:spLocks noChangeArrowheads="1"/>
          </p:cNvSpPr>
          <p:nvPr/>
        </p:nvSpPr>
        <p:spPr bwMode="auto">
          <a:xfrm>
            <a:off x="1835150" y="2708275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3500430" y="2714620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3563938" y="3644900"/>
            <a:ext cx="914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Text Box 54"/>
          <p:cNvSpPr txBox="1">
            <a:spLocks noChangeArrowheads="1"/>
          </p:cNvSpPr>
          <p:nvPr/>
        </p:nvSpPr>
        <p:spPr bwMode="auto">
          <a:xfrm>
            <a:off x="2220913" y="2781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51" name="Text Box 55"/>
          <p:cNvSpPr txBox="1">
            <a:spLocks noChangeArrowheads="1"/>
          </p:cNvSpPr>
          <p:nvPr/>
        </p:nvSpPr>
        <p:spPr bwMode="auto">
          <a:xfrm>
            <a:off x="2563813" y="2781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52" name="Text Box 56"/>
          <p:cNvSpPr txBox="1">
            <a:spLocks noChangeArrowheads="1"/>
          </p:cNvSpPr>
          <p:nvPr/>
        </p:nvSpPr>
        <p:spPr bwMode="auto">
          <a:xfrm>
            <a:off x="2906713" y="2781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8969" name="Text Box 57"/>
          <p:cNvSpPr txBox="1">
            <a:spLocks noChangeArrowheads="1"/>
          </p:cNvSpPr>
          <p:nvPr/>
        </p:nvSpPr>
        <p:spPr bwMode="auto">
          <a:xfrm>
            <a:off x="2484438" y="3644900"/>
            <a:ext cx="4572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5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8970" name="Object 58"/>
          <p:cNvGraphicFramePr>
            <a:graphicFrameLocks noChangeAspect="1"/>
          </p:cNvGraphicFramePr>
          <p:nvPr/>
        </p:nvGraphicFramePr>
        <p:xfrm>
          <a:off x="2195513" y="2565400"/>
          <a:ext cx="247650" cy="677863"/>
        </p:xfrm>
        <a:graphic>
          <a:graphicData uri="http://schemas.openxmlformats.org/presentationml/2006/ole">
            <p:oleObj spid="_x0000_s2051" name="Equation" r:id="rId3" imgW="139639" imgH="393529" progId="Equation.3">
              <p:embed/>
            </p:oleObj>
          </a:graphicData>
        </a:graphic>
      </p:graphicFrame>
      <p:sp>
        <p:nvSpPr>
          <p:cNvPr id="1055" name="Rectangle 6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8972" name="Object 60"/>
          <p:cNvGraphicFramePr>
            <a:graphicFrameLocks noChangeAspect="1"/>
          </p:cNvGraphicFramePr>
          <p:nvPr/>
        </p:nvGraphicFramePr>
        <p:xfrm>
          <a:off x="2555875" y="2565400"/>
          <a:ext cx="263525" cy="677863"/>
        </p:xfrm>
        <a:graphic>
          <a:graphicData uri="http://schemas.openxmlformats.org/presentationml/2006/ole">
            <p:oleObj spid="_x0000_s2052" name="Equation" r:id="rId4" imgW="152334" imgH="393529" progId="Equation.3">
              <p:embed/>
            </p:oleObj>
          </a:graphicData>
        </a:graphic>
      </p:graphicFrame>
      <p:sp>
        <p:nvSpPr>
          <p:cNvPr id="1056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8974" name="Object 62"/>
          <p:cNvGraphicFramePr>
            <a:graphicFrameLocks noChangeAspect="1"/>
          </p:cNvGraphicFramePr>
          <p:nvPr/>
        </p:nvGraphicFramePr>
        <p:xfrm>
          <a:off x="2916238" y="2565400"/>
          <a:ext cx="249237" cy="679450"/>
        </p:xfrm>
        <a:graphic>
          <a:graphicData uri="http://schemas.openxmlformats.org/presentationml/2006/ole">
            <p:oleObj spid="_x0000_s2053" name="Equation" r:id="rId5" imgW="139639" imgH="393529" progId="Equation.3">
              <p:embed/>
            </p:oleObj>
          </a:graphicData>
        </a:graphic>
      </p:graphicFrame>
      <p:sp>
        <p:nvSpPr>
          <p:cNvPr id="1057" name="Rectangle 6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8976" name="Object 64"/>
          <p:cNvGraphicFramePr>
            <a:graphicFrameLocks noChangeAspect="1"/>
          </p:cNvGraphicFramePr>
          <p:nvPr/>
        </p:nvGraphicFramePr>
        <p:xfrm>
          <a:off x="3276600" y="2565400"/>
          <a:ext cx="263525" cy="679450"/>
        </p:xfrm>
        <a:graphic>
          <a:graphicData uri="http://schemas.openxmlformats.org/presentationml/2006/ole">
            <p:oleObj spid="_x0000_s2054" name="Equation" r:id="rId6" imgW="152334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5" grpId="0" animBg="1"/>
      <p:bldP spid="38956" grpId="0" animBg="1"/>
      <p:bldP spid="38957" grpId="0" animBg="1"/>
      <p:bldP spid="38958" grpId="0" animBg="1"/>
      <p:bldP spid="1043" grpId="0" animBg="1"/>
      <p:bldP spid="38962" grpId="0"/>
      <p:bldP spid="38964" grpId="0"/>
      <p:bldP spid="38965" grpId="0"/>
      <p:bldP spid="3896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491</Words>
  <Application>Microsoft Office PowerPoint</Application>
  <PresentationFormat>Экран (4:3)</PresentationFormat>
  <Paragraphs>139</Paragraphs>
  <Slides>19</Slides>
  <Notes>4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Тема Office</vt:lpstr>
      <vt:lpstr>Формула</vt:lpstr>
      <vt:lpstr>Equation</vt:lpstr>
      <vt:lpstr>Точечный рисунок</vt:lpstr>
      <vt:lpstr>Тема:  «Доли. Обыкновенные дроби».  </vt:lpstr>
      <vt:lpstr>.          </vt:lpstr>
      <vt:lpstr>Устный счёт</vt:lpstr>
      <vt:lpstr>Слайд 4</vt:lpstr>
      <vt:lpstr>Слайд 5</vt:lpstr>
      <vt:lpstr>Слайд 6</vt:lpstr>
      <vt:lpstr>Слайд 7</vt:lpstr>
      <vt:lpstr>Запомни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«Через математические   знания, полученные в школе, лежит  широкая дорога к огромным почти необозримым областям труда и открытий».                                                                                                    А. Маркушевич</dc:title>
  <dc:creator>Tatyana</dc:creator>
  <cp:lastModifiedBy>Tatyana</cp:lastModifiedBy>
  <cp:revision>33</cp:revision>
  <dcterms:created xsi:type="dcterms:W3CDTF">2009-12-23T20:02:19Z</dcterms:created>
  <dcterms:modified xsi:type="dcterms:W3CDTF">2010-09-06T13:16:42Z</dcterms:modified>
</cp:coreProperties>
</file>