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7" r:id="rId2"/>
    <p:sldId id="291" r:id="rId3"/>
    <p:sldId id="314" r:id="rId4"/>
    <p:sldId id="258" r:id="rId5"/>
    <p:sldId id="316" r:id="rId6"/>
    <p:sldId id="292" r:id="rId7"/>
    <p:sldId id="285" r:id="rId8"/>
    <p:sldId id="286" r:id="rId9"/>
    <p:sldId id="299" r:id="rId10"/>
    <p:sldId id="300" r:id="rId11"/>
    <p:sldId id="318" r:id="rId12"/>
    <p:sldId id="319" r:id="rId13"/>
    <p:sldId id="298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682"/>
    <a:srgbClr val="A7D632"/>
    <a:srgbClr val="3366FF"/>
    <a:srgbClr val="502FA1"/>
    <a:srgbClr val="40802C"/>
    <a:srgbClr val="6600CC"/>
    <a:srgbClr val="B1ED7B"/>
    <a:srgbClr val="CFF4AE"/>
    <a:srgbClr val="78B832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07" autoAdjust="0"/>
  </p:normalViewPr>
  <p:slideViewPr>
    <p:cSldViewPr>
      <p:cViewPr varScale="1">
        <p:scale>
          <a:sx n="77" d="100"/>
          <a:sy n="77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F3DAD-4713-4BA8-B3D8-1EBD270E183E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08909-A546-4F32-9A0C-78115D96C5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8392"/>
            <a:ext cx="8820472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</a:t>
            </a:r>
            <a:r>
              <a:rPr lang="ru-RU" sz="4800" dirty="0" smtClean="0">
                <a:solidFill>
                  <a:srgbClr val="FF0000"/>
                </a:solidFill>
              </a:rPr>
              <a:t/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6600CC"/>
                </a:solidFill>
              </a:rPr>
              <a:t>Учение с увлечением: </a:t>
            </a:r>
            <a:br>
              <a:rPr lang="ru-RU" sz="4000" dirty="0" smtClean="0">
                <a:solidFill>
                  <a:srgbClr val="6600CC"/>
                </a:solidFill>
              </a:rPr>
            </a:br>
            <a:r>
              <a:rPr lang="ru-RU" sz="4000" dirty="0" smtClean="0">
                <a:solidFill>
                  <a:srgbClr val="6600CC"/>
                </a:solidFill>
              </a:rPr>
              <a:t>методы проблемного обучения в освоении теоретических основ изобразительного искусства</a:t>
            </a:r>
            <a:br>
              <a:rPr lang="ru-RU" sz="4000" dirty="0" smtClean="0">
                <a:solidFill>
                  <a:srgbClr val="6600CC"/>
                </a:solidFill>
              </a:rPr>
            </a:br>
            <a:endParaRPr lang="ru-RU" sz="4000" i="1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04664"/>
            <a:ext cx="2143125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0"/>
            <a:ext cx="8820472" cy="79208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67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Дворец</a:t>
            </a:r>
            <a:r>
              <a:rPr kumimoji="0" lang="ru-RU" sz="3100" b="1" i="0" u="none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детского (юношеского) творчества г. Читы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6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15816" y="4365104"/>
            <a:ext cx="5940152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Маргарита Викторовна Бологова.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ПДО, руководитель ОДК студии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noProof="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изобразительного искусства «Росинка»</a:t>
            </a:r>
            <a:endParaRPr kumimoji="0" lang="ru-RU" sz="2400" b="1" i="1" u="none" strike="noStrike" kern="1200" cap="none" spc="0" normalizeH="0" baseline="0" noProof="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Трудности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Слабая управляемость процессом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Прогнозируемость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Требует профессиональной методической подготовки педагога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Может вызвать затруднения у детей привыкших к наглядно-иллюстративным и репродуктивным методам    обучения.</a:t>
            </a:r>
          </a:p>
          <a:p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endParaRPr lang="ru-RU" dirty="0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29600" cy="1368152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800" b="1" dirty="0" smtClean="0">
                <a:solidFill>
                  <a:srgbClr val="6600CC"/>
                </a:solidFill>
                <a:latin typeface="+mj-lt"/>
              </a:rPr>
              <a:t>Условия реализации проекта</a:t>
            </a:r>
            <a:endParaRPr lang="ru-RU" sz="12800" dirty="0" smtClean="0">
              <a:solidFill>
                <a:srgbClr val="6600CC"/>
              </a:solidFill>
              <a:latin typeface="+mj-lt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b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i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3096344" cy="5328592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b="1" dirty="0" smtClean="0">
                <a:solidFill>
                  <a:srgbClr val="6600CC"/>
                </a:solidFill>
              </a:rPr>
              <a:t>Кадровые:</a:t>
            </a:r>
            <a:r>
              <a:rPr lang="ru-RU" dirty="0" smtClean="0">
                <a:solidFill>
                  <a:srgbClr val="6600CC"/>
                </a:solidFill>
              </a:rPr>
              <a:t> 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-образование педагога - высшее  педагогическое, диплом  </a:t>
            </a:r>
            <a:r>
              <a:rPr lang="ru-RU" sz="1400" dirty="0" err="1" smtClean="0">
                <a:solidFill>
                  <a:srgbClr val="6600CC"/>
                </a:solidFill>
              </a:rPr>
              <a:t>ЗабГГПУ</a:t>
            </a:r>
            <a:r>
              <a:rPr lang="ru-RU" sz="1400" dirty="0" smtClean="0">
                <a:solidFill>
                  <a:srgbClr val="6600CC"/>
                </a:solidFill>
              </a:rPr>
              <a:t>, факультет художественного образования, специальность учитель изобразительного искусства,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-высшая квалификационная категория педагога,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-17 летний опыт работы в дополнительном образовании.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-Педагог имеет звание Почётный работник образования РФ., награждён знаком «За нагрудным знаком «За заслуги в развитии дополнительного образования Читинской области», является обладателем Гранта Мэра г.Читы за педагогическое мастерство и значительный вклад в образование.</a:t>
            </a:r>
          </a:p>
          <a:p>
            <a:pPr algn="ctr"/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764704"/>
            <a:ext cx="5400600" cy="1224136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b="1" dirty="0" smtClean="0">
                <a:solidFill>
                  <a:srgbClr val="6600CC"/>
                </a:solidFill>
              </a:rPr>
              <a:t>Организационные:</a:t>
            </a:r>
            <a:r>
              <a:rPr lang="ru-RU" dirty="0" smtClean="0">
                <a:solidFill>
                  <a:srgbClr val="6600CC"/>
                </a:solidFill>
              </a:rPr>
              <a:t> </a:t>
            </a: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студийная форма работы,</a:t>
            </a: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комплексная. модульно-блочная система организации образовательного процесса;</a:t>
            </a:r>
          </a:p>
          <a:p>
            <a:pPr algn="ctr"/>
            <a:endParaRPr lang="ru-RU" sz="1500" dirty="0">
              <a:solidFill>
                <a:srgbClr val="66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1988840"/>
            <a:ext cx="5400600" cy="1800200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b="1" dirty="0" smtClean="0">
                <a:solidFill>
                  <a:srgbClr val="6600CC"/>
                </a:solidFill>
              </a:rPr>
              <a:t>Программно-методические</a:t>
            </a:r>
            <a:r>
              <a:rPr lang="ru-RU" b="1" dirty="0" smtClean="0">
                <a:solidFill>
                  <a:srgbClr val="6600CC"/>
                </a:solidFill>
              </a:rPr>
              <a:t>: </a:t>
            </a:r>
            <a:endParaRPr lang="ru-RU" dirty="0" smtClean="0">
              <a:solidFill>
                <a:srgbClr val="6600CC"/>
              </a:solidFill>
            </a:endParaRP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апробированная  авторская программа, </a:t>
            </a: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методические разработки, УМК,</a:t>
            </a: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дидактический материал,</a:t>
            </a:r>
          </a:p>
          <a:p>
            <a:pPr lvl="0"/>
            <a:r>
              <a:rPr lang="ru-RU" sz="1500" dirty="0" smtClean="0">
                <a:solidFill>
                  <a:srgbClr val="6600CC"/>
                </a:solidFill>
              </a:rPr>
              <a:t>разработанные  критерии и показатели оценивания детских творческих работ. </a:t>
            </a:r>
          </a:p>
          <a:p>
            <a:pPr algn="ctr"/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9872" y="3861048"/>
            <a:ext cx="5364088" cy="2232248"/>
          </a:xfrm>
          <a:prstGeom prst="rect">
            <a:avLst/>
          </a:prstGeom>
          <a:solidFill>
            <a:schemeClr val="tx2"/>
          </a:solidFill>
          <a:ln>
            <a:solidFill>
              <a:schemeClr val="accent5">
                <a:lumMod val="75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sz="1400" b="1" dirty="0" smtClean="0">
                <a:solidFill>
                  <a:srgbClr val="6600CC"/>
                </a:solidFill>
              </a:rPr>
              <a:t>Материальные</a:t>
            </a:r>
            <a:endParaRPr lang="ru-RU" sz="1400" dirty="0" smtClean="0">
              <a:solidFill>
                <a:srgbClr val="6600CC"/>
              </a:solidFill>
            </a:endParaRP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Учебный кабинет, отвечающий нормам </a:t>
            </a:r>
            <a:r>
              <a:rPr lang="ru-RU" sz="1400" dirty="0" err="1" smtClean="0">
                <a:solidFill>
                  <a:srgbClr val="6600CC"/>
                </a:solidFill>
              </a:rPr>
              <a:t>СанПина</a:t>
            </a:r>
            <a:r>
              <a:rPr lang="ru-RU" sz="1400" dirty="0" smtClean="0">
                <a:solidFill>
                  <a:srgbClr val="6600CC"/>
                </a:solidFill>
              </a:rPr>
              <a:t>, с водоснабжением, оснащённый  необходимым оборудованием (учебными столами и стульями, мольбертами, магнитной доской для мела, магнитной доской для маркера, экраном для м/</a:t>
            </a:r>
            <a:r>
              <a:rPr lang="ru-RU" sz="1400" dirty="0" err="1" smtClean="0">
                <a:solidFill>
                  <a:srgbClr val="6600CC"/>
                </a:solidFill>
              </a:rPr>
              <a:t>м</a:t>
            </a:r>
            <a:r>
              <a:rPr lang="ru-RU" sz="1400" dirty="0" smtClean="0">
                <a:solidFill>
                  <a:srgbClr val="6600CC"/>
                </a:solidFill>
              </a:rPr>
              <a:t> проектора);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Ноутбук, м/</a:t>
            </a:r>
            <a:r>
              <a:rPr lang="ru-RU" sz="1400" dirty="0" err="1" smtClean="0">
                <a:solidFill>
                  <a:srgbClr val="6600CC"/>
                </a:solidFill>
              </a:rPr>
              <a:t>м</a:t>
            </a:r>
            <a:r>
              <a:rPr lang="ru-RU" sz="1400" dirty="0" smtClean="0">
                <a:solidFill>
                  <a:srgbClr val="6600CC"/>
                </a:solidFill>
              </a:rPr>
              <a:t> проектор, </a:t>
            </a:r>
            <a:r>
              <a:rPr lang="ru-RU" sz="1400" dirty="0" err="1" smtClean="0">
                <a:solidFill>
                  <a:srgbClr val="6600CC"/>
                </a:solidFill>
              </a:rPr>
              <a:t>аудиопроигрыватель</a:t>
            </a:r>
            <a:r>
              <a:rPr lang="ru-RU" sz="1400" dirty="0" smtClean="0">
                <a:solidFill>
                  <a:srgbClr val="6600CC"/>
                </a:solidFill>
              </a:rPr>
              <a:t>; </a:t>
            </a:r>
          </a:p>
          <a:p>
            <a:pPr lvl="0"/>
            <a:r>
              <a:rPr lang="ru-RU" sz="1400" dirty="0" smtClean="0">
                <a:solidFill>
                  <a:srgbClr val="6600CC"/>
                </a:solidFill>
              </a:rPr>
              <a:t>Натюрмортный фонд (</a:t>
            </a:r>
            <a:r>
              <a:rPr lang="ru-RU" sz="1400" dirty="0" err="1" smtClean="0">
                <a:solidFill>
                  <a:srgbClr val="6600CC"/>
                </a:solidFill>
              </a:rPr>
              <a:t>мулежи</a:t>
            </a:r>
            <a:r>
              <a:rPr lang="ru-RU" sz="1400" dirty="0" smtClean="0">
                <a:solidFill>
                  <a:srgbClr val="6600CC"/>
                </a:solidFill>
              </a:rPr>
              <a:t>, макеты, предметы, гипсовые формы. драпировки и </a:t>
            </a:r>
            <a:r>
              <a:rPr lang="ru-RU" sz="1400" dirty="0" err="1" smtClean="0">
                <a:solidFill>
                  <a:srgbClr val="6600CC"/>
                </a:solidFill>
              </a:rPr>
              <a:t>др</a:t>
            </a:r>
            <a:r>
              <a:rPr lang="ru-RU" sz="1400" dirty="0" smtClean="0">
                <a:solidFill>
                  <a:srgbClr val="6600CC"/>
                </a:solidFill>
              </a:rPr>
              <a:t>)</a:t>
            </a:r>
          </a:p>
          <a:p>
            <a:pPr algn="ctr"/>
            <a:endParaRPr lang="ru-RU" sz="1400" dirty="0">
              <a:solidFill>
                <a:srgbClr val="66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9512" y="6093296"/>
            <a:ext cx="87496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Субъекты внешнего взаимодействия: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ЗабКИПКРО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Краевой техникум искусств, Институт культуры и искусства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ЗабГГПУ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им.Чернышевского.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6600CC"/>
                </a:solidFill>
              </a:rPr>
              <a:t>Поэтапный план реализации проекта</a:t>
            </a:r>
            <a:r>
              <a:rPr lang="ru-RU" dirty="0" smtClean="0">
                <a:solidFill>
                  <a:srgbClr val="6600CC"/>
                </a:solidFill>
              </a:rPr>
              <a:t/>
            </a:r>
            <a:br>
              <a:rPr lang="ru-RU" dirty="0" smtClean="0">
                <a:solidFill>
                  <a:srgbClr val="6600CC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400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rgbClr val="6600CC"/>
                </a:solidFill>
                <a:latin typeface="+mj-lt"/>
              </a:rPr>
              <a:t>I</a:t>
            </a:r>
            <a:r>
              <a:rPr lang="ru-RU" b="1" dirty="0" smtClean="0">
                <a:solidFill>
                  <a:srgbClr val="6600CC"/>
                </a:solidFill>
                <a:latin typeface="+mj-lt"/>
              </a:rPr>
              <a:t>   ЭТАП – </a:t>
            </a:r>
            <a:r>
              <a:rPr lang="ru-RU" b="1" dirty="0" err="1" smtClean="0">
                <a:solidFill>
                  <a:srgbClr val="6600CC"/>
                </a:solidFill>
                <a:latin typeface="+mj-lt"/>
              </a:rPr>
              <a:t>диагностико</a:t>
            </a:r>
            <a:r>
              <a:rPr lang="ru-RU" b="1" dirty="0" smtClean="0">
                <a:solidFill>
                  <a:srgbClr val="6600CC"/>
                </a:solidFill>
                <a:latin typeface="+mj-lt"/>
              </a:rPr>
              <a:t> – прогностический 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00CC"/>
                </a:solidFill>
                <a:latin typeface="+mj-lt"/>
              </a:rPr>
              <a:t>сентябрь 2011- май 2012 </a:t>
            </a:r>
            <a:r>
              <a:rPr lang="ru-RU" b="1" dirty="0" err="1" smtClean="0">
                <a:solidFill>
                  <a:srgbClr val="6600CC"/>
                </a:solidFill>
                <a:latin typeface="+mj-lt"/>
              </a:rPr>
              <a:t>гг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Анализ имеющихся условий и ресурсов изостудии «Росинка» ДД(Ю)Т для модернизации образовательного процесса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+mj-lt"/>
              </a:rPr>
              <a:t>II</a:t>
            </a:r>
            <a:r>
              <a:rPr lang="ru-RU" b="1" dirty="0" smtClean="0">
                <a:solidFill>
                  <a:srgbClr val="6600CC"/>
                </a:solidFill>
                <a:latin typeface="+mj-lt"/>
              </a:rPr>
              <a:t>  ЭТАП – Организационный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00CC"/>
                </a:solidFill>
                <a:latin typeface="+mj-lt"/>
              </a:rPr>
              <a:t>сентябрь 2012- май 2013 </a:t>
            </a:r>
            <a:r>
              <a:rPr lang="ru-RU" b="1" dirty="0" err="1" smtClean="0">
                <a:solidFill>
                  <a:srgbClr val="6600CC"/>
                </a:solidFill>
                <a:latin typeface="+mj-lt"/>
              </a:rPr>
              <a:t>гг</a:t>
            </a:r>
            <a:endParaRPr lang="ru-RU" b="1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Создание условий для реализации проекта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+mj-lt"/>
              </a:rPr>
              <a:t>III</a:t>
            </a:r>
            <a:r>
              <a:rPr lang="ru-RU" b="1" dirty="0" smtClean="0">
                <a:solidFill>
                  <a:srgbClr val="6600CC"/>
                </a:solidFill>
                <a:latin typeface="+mj-lt"/>
              </a:rPr>
              <a:t>  ЭТАП – Практический </a:t>
            </a:r>
            <a:r>
              <a:rPr lang="ru-RU" dirty="0" smtClean="0">
                <a:solidFill>
                  <a:srgbClr val="6600CC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6600CC"/>
                </a:solidFill>
                <a:latin typeface="+mj-lt"/>
              </a:rPr>
              <a:t>сентябрь 2013- май 2014 </a:t>
            </a:r>
            <a:r>
              <a:rPr lang="ru-RU" b="1" dirty="0" err="1" smtClean="0">
                <a:solidFill>
                  <a:srgbClr val="6600CC"/>
                </a:solidFill>
                <a:latin typeface="+mj-lt"/>
              </a:rPr>
              <a:t>гг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Обновление образовательного процесса с помощью системных нововведений,  их экспериментальная проверка. </a:t>
            </a:r>
          </a:p>
          <a:p>
            <a:pPr algn="ctr"/>
            <a:r>
              <a:rPr lang="en-US" b="1" dirty="0" smtClean="0">
                <a:solidFill>
                  <a:srgbClr val="6600CC"/>
                </a:solidFill>
                <a:latin typeface="+mj-lt"/>
              </a:rPr>
              <a:t>V</a:t>
            </a:r>
            <a:r>
              <a:rPr lang="ru-RU" b="1" dirty="0" smtClean="0">
                <a:solidFill>
                  <a:srgbClr val="6600CC"/>
                </a:solidFill>
                <a:latin typeface="+mj-lt"/>
              </a:rPr>
              <a:t> ЭТАП –Обобщающий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6600CC"/>
                </a:solidFill>
                <a:latin typeface="+mj-lt"/>
              </a:rPr>
              <a:t>сентябрь 2014 - май 2015 гг.</a:t>
            </a:r>
            <a:endParaRPr lang="ru-RU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Обобщение    и     презентация     опыта     и       результатов     деятельности.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i="1" dirty="0" smtClean="0">
              <a:solidFill>
                <a:srgbClr val="6600CC"/>
              </a:solidFill>
              <a:latin typeface="+mj-lt"/>
            </a:endParaRPr>
          </a:p>
          <a:p>
            <a:pPr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dirty="0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2231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прогнозируемый результат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0486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4"/>
                </a:solidFill>
                <a:latin typeface="+mj-lt"/>
              </a:rPr>
              <a:t>новое качество дополнительного образования в области изобразительного искусства, которое выражается в  умениях воспитанника по следующим критериям: </a:t>
            </a:r>
          </a:p>
          <a:p>
            <a:pPr>
              <a:buNone/>
            </a:pPr>
            <a:r>
              <a:rPr lang="ru-RU" u="sng" dirty="0" smtClean="0">
                <a:solidFill>
                  <a:srgbClr val="78B832"/>
                </a:solidFill>
                <a:latin typeface="+mj-lt"/>
              </a:rPr>
              <a:t>  Предметные результаты</a:t>
            </a:r>
            <a:endParaRPr lang="ru-RU" dirty="0" smtClean="0">
              <a:solidFill>
                <a:srgbClr val="78B832"/>
              </a:solidFill>
              <a:latin typeface="+mj-lt"/>
            </a:endParaRP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-знание законов и правил в области изобразительного искусства, 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 умение применять на практике знания и опыт, приобретённые в ходе решения проблемных творческих задач;</a:t>
            </a:r>
          </a:p>
          <a:p>
            <a:pPr>
              <a:buNone/>
            </a:pPr>
            <a:r>
              <a:rPr lang="ru-RU" u="sng" dirty="0" smtClean="0">
                <a:solidFill>
                  <a:srgbClr val="78B832"/>
                </a:solidFill>
                <a:latin typeface="+mj-lt"/>
              </a:rPr>
              <a:t>  </a:t>
            </a:r>
            <a:r>
              <a:rPr lang="ru-RU" u="sng" dirty="0" err="1" smtClean="0">
                <a:solidFill>
                  <a:srgbClr val="78B832"/>
                </a:solidFill>
                <a:latin typeface="+mj-lt"/>
              </a:rPr>
              <a:t>Метапредметные</a:t>
            </a:r>
            <a:r>
              <a:rPr lang="ru-RU" u="sng" dirty="0" smtClean="0">
                <a:solidFill>
                  <a:srgbClr val="78B832"/>
                </a:solidFill>
                <a:latin typeface="+mj-lt"/>
              </a:rPr>
              <a:t>  результаты</a:t>
            </a:r>
            <a:endParaRPr lang="ru-RU" dirty="0" smtClean="0">
              <a:solidFill>
                <a:srgbClr val="78B832"/>
              </a:solidFill>
              <a:latin typeface="+mj-lt"/>
            </a:endParaRP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 творческое  умение  осознавать противоречие, самостоятельно определять проблему, выдвигать гипотезу, детально разрабатывать технологию решения (проверки), получить реальный результат,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-логическое умение сравнивать, анализировать, обобщать;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-регулятивное умение эффективно организовать свою деятельность,  контролировать процесс и оценивать результат,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 отстаивать свою точку зрения;</a:t>
            </a:r>
          </a:p>
          <a:p>
            <a:pPr>
              <a:buNone/>
            </a:pPr>
            <a:r>
              <a:rPr lang="ru-RU" u="sng" dirty="0" smtClean="0">
                <a:solidFill>
                  <a:srgbClr val="78B832"/>
                </a:solidFill>
                <a:latin typeface="+mj-lt"/>
              </a:rPr>
              <a:t>  Личностные  результаты</a:t>
            </a:r>
            <a:endParaRPr lang="ru-RU" dirty="0" smtClean="0">
              <a:solidFill>
                <a:srgbClr val="78B832"/>
              </a:solidFill>
              <a:latin typeface="+mj-lt"/>
            </a:endParaRP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- становление  у воспитанников позиции активного деятеля: познавательная мотивация к обучению, ценность творческой деятельности, инициативность, трудолюбие.</a:t>
            </a:r>
            <a:endParaRPr lang="ru-RU" dirty="0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95536" y="764704"/>
            <a:ext cx="8208912" cy="5616624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38912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Теория вне опыта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превращается в формулу,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+mj-lt"/>
              </a:rPr>
              <a:t>убивающую мысль</a:t>
            </a:r>
          </a:p>
          <a:p>
            <a:pPr algn="r">
              <a:buNone/>
            </a:pPr>
            <a:r>
              <a:rPr lang="ru-RU" sz="5400" b="1" dirty="0" err="1" smtClean="0">
                <a:solidFill>
                  <a:srgbClr val="7030A0"/>
                </a:solidFill>
                <a:latin typeface="+mj-lt"/>
              </a:rPr>
              <a:t>Дж.Дьюи</a:t>
            </a:r>
            <a:endParaRPr lang="ru-RU" sz="54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836712"/>
            <a:ext cx="8229600" cy="5544616"/>
          </a:xfrm>
          <a:prstGeom prst="rect">
            <a:avLst/>
          </a:prstGeom>
        </p:spPr>
        <p:txBody>
          <a:bodyPr vert="horz" lIns="0" rIns="0" bIns="0" anchor="b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Составляющие успешности ребёнка в обучении изобразительному искусству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ru-RU" sz="4400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истема  знаний и умений в области изобразительной грамоты,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т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ворческое мышление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(пространственное, образное, абстрактное),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навыки рисования и работы с художественными материалами.</a:t>
            </a: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noProof="0" dirty="0" smtClean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 descr="C:\Users\Кисточка\Pictures\2e65ee71f296.png"/>
          <p:cNvPicPr>
            <a:picLocks noChangeAspect="1" noChangeArrowheads="1"/>
          </p:cNvPicPr>
          <p:nvPr/>
        </p:nvPicPr>
        <p:blipFill>
          <a:blip r:embed="rId2" cstate="print"/>
          <a:srcRect t="53803"/>
          <a:stretch>
            <a:fillRect/>
          </a:stretch>
        </p:blipFill>
        <p:spPr bwMode="auto">
          <a:xfrm>
            <a:off x="4788024" y="5374107"/>
            <a:ext cx="4150767" cy="1483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6600CC"/>
                </a:solidFill>
                <a:latin typeface="+mj-lt"/>
              </a:rPr>
              <a:t>Противоречие </a:t>
            </a:r>
            <a:r>
              <a:rPr lang="ru-RU" sz="3200" dirty="0" smtClean="0">
                <a:solidFill>
                  <a:srgbClr val="6600CC"/>
                </a:solidFill>
                <a:latin typeface="+mj-lt"/>
              </a:rPr>
              <a:t>между  необходимостью эффективного обучения, творческого развития детей и традиционной  системой обучения изобразительному искусству.</a:t>
            </a:r>
            <a:r>
              <a:rPr lang="ru-RU" sz="3200" dirty="0" smtClean="0"/>
              <a:t>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6600CC"/>
                </a:solidFill>
                <a:latin typeface="+mj-lt"/>
              </a:rPr>
              <a:t>Проблема</a:t>
            </a:r>
            <a:r>
              <a:rPr lang="ru-RU" sz="3200" dirty="0" smtClean="0">
                <a:solidFill>
                  <a:srgbClr val="6600CC"/>
                </a:solidFill>
                <a:latin typeface="+mj-lt"/>
              </a:rPr>
              <a:t> как сделать процесс обучения изобразительной грамоте интересным, а главное, эффективным, при этом сохранив индивидуальность и творческий потенциал каждого ребёнка</a:t>
            </a:r>
            <a:endParaRPr lang="ru-RU" sz="3200" dirty="0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869160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6600CC"/>
                </a:solidFill>
              </a:rPr>
              <a:t>Цель</a:t>
            </a:r>
            <a:r>
              <a:rPr lang="ru-RU" sz="4400" i="1" dirty="0" smtClean="0">
                <a:solidFill>
                  <a:srgbClr val="6600CC"/>
                </a:solidFill>
              </a:rPr>
              <a:t>: </a:t>
            </a:r>
            <a:br>
              <a:rPr lang="ru-RU" sz="4400" i="1" dirty="0" smtClean="0">
                <a:solidFill>
                  <a:srgbClr val="6600CC"/>
                </a:solidFill>
              </a:rPr>
            </a:br>
            <a:r>
              <a:rPr lang="ru-RU" sz="4400" dirty="0" smtClean="0">
                <a:solidFill>
                  <a:srgbClr val="6600CC"/>
                </a:solidFill>
              </a:rPr>
              <a:t>Формирование универсальных умений и развитие творческих способностей воспитанников методами проблемного обучения. </a:t>
            </a:r>
            <a:br>
              <a:rPr lang="ru-RU" sz="4400" dirty="0" smtClean="0">
                <a:solidFill>
                  <a:srgbClr val="6600CC"/>
                </a:solidFill>
              </a:rPr>
            </a:br>
            <a:endParaRPr lang="ru-RU" sz="4400" dirty="0">
              <a:solidFill>
                <a:srgbClr val="6600CC"/>
              </a:solidFill>
            </a:endParaRPr>
          </a:p>
        </p:txBody>
      </p:sp>
      <p:pic>
        <p:nvPicPr>
          <p:cNvPr id="4" name="Picture 3" descr="C:\Users\Кисточка\Pictures\2e65ee71f296.png"/>
          <p:cNvPicPr>
            <a:picLocks noChangeAspect="1" noChangeArrowheads="1"/>
          </p:cNvPicPr>
          <p:nvPr/>
        </p:nvPicPr>
        <p:blipFill>
          <a:blip r:embed="rId2" cstate="print"/>
          <a:srcRect r="53160" b="43955"/>
          <a:stretch>
            <a:fillRect/>
          </a:stretch>
        </p:blipFill>
        <p:spPr bwMode="auto">
          <a:xfrm>
            <a:off x="7020272" y="4935834"/>
            <a:ext cx="1872208" cy="1733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17646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6600CC"/>
                </a:solidFill>
              </a:rPr>
              <a:t>Миссия:</a:t>
            </a:r>
            <a:r>
              <a:rPr lang="ru-RU" sz="4400" dirty="0" smtClean="0">
                <a:solidFill>
                  <a:srgbClr val="6600CC"/>
                </a:solidFill>
              </a:rPr>
              <a:t> создание условий для качественного дополнительного образования, обеспечивающего успех воспитанника в жизни и деятельности. </a:t>
            </a:r>
            <a:br>
              <a:rPr lang="ru-RU" sz="4400" dirty="0" smtClean="0">
                <a:solidFill>
                  <a:srgbClr val="6600CC"/>
                </a:solidFill>
              </a:rPr>
            </a:br>
            <a:endParaRPr lang="ru-RU" sz="4400" dirty="0">
              <a:solidFill>
                <a:srgbClr val="6600CC"/>
              </a:solidFill>
            </a:endParaRPr>
          </a:p>
        </p:txBody>
      </p:sp>
      <p:pic>
        <p:nvPicPr>
          <p:cNvPr id="4" name="Picture 3" descr="C:\Users\Кисточка\Pictures\2e65ee71f296.png"/>
          <p:cNvPicPr>
            <a:picLocks noChangeAspect="1" noChangeArrowheads="1"/>
          </p:cNvPicPr>
          <p:nvPr/>
        </p:nvPicPr>
        <p:blipFill>
          <a:blip r:embed="rId2" cstate="print"/>
          <a:srcRect r="53160" b="43955"/>
          <a:stretch>
            <a:fillRect/>
          </a:stretch>
        </p:blipFill>
        <p:spPr bwMode="auto">
          <a:xfrm>
            <a:off x="6948264" y="4869160"/>
            <a:ext cx="1944216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48680"/>
            <a:ext cx="8229600" cy="5976664"/>
          </a:xfrm>
          <a:prstGeom prst="rect">
            <a:avLst/>
          </a:prstGeom>
        </p:spPr>
        <p:txBody>
          <a:bodyPr vert="horz" lIns="0" rIns="0" bIns="0" anchor="b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Концептуальные основы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4400" i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И.Я. </a:t>
            </a:r>
            <a:r>
              <a:rPr lang="ru-RU" sz="4400" i="1" dirty="0" err="1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Лернер</a:t>
            </a:r>
            <a:endParaRPr lang="ru-RU" sz="4400" i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i="1" dirty="0" smtClean="0">
                <a:solidFill>
                  <a:srgbClr val="6600CC"/>
                </a:solidFill>
                <a:latin typeface="+mj-lt"/>
              </a:rPr>
              <a:t>А.М.Матюшкин, Т.В.Кудрявцев, </a:t>
            </a:r>
            <a:r>
              <a:rPr lang="ru-RU" sz="4400" i="1" dirty="0" err="1" smtClean="0">
                <a:solidFill>
                  <a:srgbClr val="6600CC"/>
                </a:solidFill>
                <a:latin typeface="+mj-lt"/>
              </a:rPr>
              <a:t>М.И.Махмутов</a:t>
            </a:r>
            <a:r>
              <a:rPr lang="ru-RU" sz="4400" i="1" dirty="0" smtClean="0">
                <a:solidFill>
                  <a:srgbClr val="6600CC"/>
                </a:solidFill>
                <a:latin typeface="+mj-lt"/>
              </a:rPr>
              <a:t> </a:t>
            </a:r>
            <a:endParaRPr lang="ru-RU" sz="4400" i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400" i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Методика обучения изобразительному искусству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i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В.С.Кузин, </a:t>
            </a:r>
            <a:r>
              <a:rPr lang="ru-RU" sz="4400" i="1" dirty="0" err="1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Б.М.Неменский</a:t>
            </a:r>
            <a:r>
              <a:rPr lang="ru-RU" sz="4400" i="1" dirty="0" smtClean="0">
                <a:solidFill>
                  <a:srgbClr val="6600CC"/>
                </a:solidFill>
                <a:latin typeface="+mj-lt"/>
                <a:ea typeface="+mj-ea"/>
                <a:cs typeface="+mj-cs"/>
              </a:rPr>
              <a:t>, Н.Н.Ростовцев,</a:t>
            </a:r>
            <a:r>
              <a:rPr kumimoji="0" lang="ru-RU" sz="4400" i="1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Е.В.Шорохов,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i="1" dirty="0" smtClean="0">
              <a:solidFill>
                <a:srgbClr val="6600CC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00CC"/>
                </a:solidFill>
              </a:rPr>
              <a:t>Проблемное обучение </a:t>
            </a:r>
            <a:br>
              <a:rPr lang="ru-RU" b="1" dirty="0" smtClean="0">
                <a:solidFill>
                  <a:srgbClr val="6600CC"/>
                </a:solidFill>
              </a:rPr>
            </a:br>
            <a:r>
              <a:rPr lang="ru-RU" dirty="0" smtClean="0">
                <a:solidFill>
                  <a:srgbClr val="6600CC"/>
                </a:solidFill>
              </a:rPr>
              <a:t>основано на получении обучающимися новых знаний при решении теоретических и практических задач</a:t>
            </a:r>
            <a:br>
              <a:rPr lang="ru-RU" dirty="0" smtClean="0">
                <a:solidFill>
                  <a:srgbClr val="6600CC"/>
                </a:solidFill>
              </a:rPr>
            </a:br>
            <a:r>
              <a:rPr lang="ru-RU" dirty="0" smtClean="0">
                <a:solidFill>
                  <a:srgbClr val="6600CC"/>
                </a:solidFill>
              </a:rPr>
              <a:t> в созданных  для этого проблемных ситуациях</a:t>
            </a:r>
            <a:endParaRPr lang="ru-RU" dirty="0">
              <a:solidFill>
                <a:srgbClr val="6600CC"/>
              </a:solidFill>
            </a:endParaRPr>
          </a:p>
        </p:txBody>
      </p:sp>
      <p:pic>
        <p:nvPicPr>
          <p:cNvPr id="1026" name="Picture 2" descr="C:\Users\Кисточка\Desktop\человечки\1685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751710"/>
            <a:ext cx="1979712" cy="282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980728"/>
            <a:ext cx="4824536" cy="792088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Творческое  усвоение  знаний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56992"/>
            <a:ext cx="3384376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новые знания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356992"/>
            <a:ext cx="3384376" cy="79208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способы действий</a:t>
            </a:r>
            <a:endParaRPr lang="ru-RU" sz="3200" dirty="0">
              <a:solidFill>
                <a:schemeClr val="accent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581128"/>
            <a:ext cx="4176464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творческие способности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продуктивное мышление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 воображение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интерес к познанию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35896" y="1628800"/>
            <a:ext cx="2304256" cy="20882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</a:rPr>
              <a:t>Решение проблемных ситуаций</a:t>
            </a:r>
            <a:endParaRPr lang="ru-RU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10" name="Picture 3" descr="C:\Users\Кисточка\Pictures\2e65ee71f296.png"/>
          <p:cNvPicPr>
            <a:picLocks noChangeAspect="1" noChangeArrowheads="1"/>
          </p:cNvPicPr>
          <p:nvPr/>
        </p:nvPicPr>
        <p:blipFill>
          <a:blip r:embed="rId2" cstate="print"/>
          <a:srcRect l="43370" t="53803"/>
          <a:stretch>
            <a:fillRect/>
          </a:stretch>
        </p:blipFill>
        <p:spPr bwMode="auto">
          <a:xfrm>
            <a:off x="899592" y="5374107"/>
            <a:ext cx="2350567" cy="1483893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83568" y="-24340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Проблемное обучение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5400000">
            <a:off x="4427984" y="3933056"/>
            <a:ext cx="936104" cy="792088"/>
          </a:xfrm>
          <a:prstGeom prst="strip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Преимущества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интегративный, практический характер знаний, приобретённых в ходе решения проблемных задач;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активизации творческой деятельности в изучении законов и правил изобразительного искусства; 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эффективность в освоении теоретического материала;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возможность быстрой смены деятельности на занятии;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исчезают комплексы, зажатость, скованность, страх перед результатом;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детские композиции становятся более выразительными и разнообразными; </a:t>
            </a:r>
          </a:p>
          <a:p>
            <a:r>
              <a:rPr lang="ru-RU" dirty="0" smtClean="0">
                <a:solidFill>
                  <a:srgbClr val="6600CC"/>
                </a:solidFill>
                <a:latin typeface="+mj-lt"/>
              </a:rPr>
              <a:t>целесообразное расходование времени на занятии;</a:t>
            </a:r>
          </a:p>
          <a:p>
            <a:endParaRPr lang="ru-RU" dirty="0">
              <a:solidFill>
                <a:srgbClr val="6600C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98">
      <a:dk1>
        <a:srgbClr val="FFFFCB"/>
      </a:dk1>
      <a:lt1>
        <a:srgbClr val="FDFFDD"/>
      </a:lt1>
      <a:dk2>
        <a:srgbClr val="FFFFCB"/>
      </a:dk2>
      <a:lt2>
        <a:srgbClr val="DBF5F9"/>
      </a:lt2>
      <a:accent1>
        <a:srgbClr val="0F6FC6"/>
      </a:accent1>
      <a:accent2>
        <a:srgbClr val="FFFF00"/>
      </a:accent2>
      <a:accent3>
        <a:srgbClr val="0BD0D9"/>
      </a:accent3>
      <a:accent4>
        <a:srgbClr val="FF0000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1454</TotalTime>
  <Words>662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ПРОЕКТ Учение с увлечением:  методы проблемного обучения в освоении теоретических основ изобразительного искусства </vt:lpstr>
      <vt:lpstr>Слайд 2</vt:lpstr>
      <vt:lpstr>Слайд 3</vt:lpstr>
      <vt:lpstr>Цель:  Формирование универсальных умений и развитие творческих способностей воспитанников методами проблемного обучения.  </vt:lpstr>
      <vt:lpstr>Миссия: создание условий для качественного дополнительного образования, обеспечивающего успех воспитанника в жизни и деятельности.  </vt:lpstr>
      <vt:lpstr>Слайд 6</vt:lpstr>
      <vt:lpstr>Проблемное обучение  основано на получении обучающимися новых знаний при решении теоретических и практических задач  в созданных  для этого проблемных ситуациях</vt:lpstr>
      <vt:lpstr>Слайд 8</vt:lpstr>
      <vt:lpstr>Преимущества</vt:lpstr>
      <vt:lpstr>Трудности</vt:lpstr>
      <vt:lpstr>Слайд 11</vt:lpstr>
      <vt:lpstr>Поэтапный план реализации проекта </vt:lpstr>
      <vt:lpstr>прогнозируемый результат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Кисточка</dc:creator>
  <cp:lastModifiedBy>Кисточка</cp:lastModifiedBy>
  <cp:revision>154</cp:revision>
  <dcterms:created xsi:type="dcterms:W3CDTF">2012-10-08T10:39:55Z</dcterms:created>
  <dcterms:modified xsi:type="dcterms:W3CDTF">2013-01-11T13:37:13Z</dcterms:modified>
</cp:coreProperties>
</file>