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66" r:id="rId3"/>
    <p:sldId id="267" r:id="rId4"/>
    <p:sldId id="272" r:id="rId5"/>
    <p:sldId id="273" r:id="rId6"/>
    <p:sldId id="275" r:id="rId7"/>
    <p:sldId id="276" r:id="rId8"/>
    <p:sldId id="263" r:id="rId9"/>
    <p:sldId id="268" r:id="rId10"/>
    <p:sldId id="269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E84BF-5C5F-4C20-8F3E-1E0796D27BCE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29FA0-93F3-45C7-9C20-E2DEEC0EB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99;%20&#1050;&#1086;&#1083;&#1103;\&#1074;&#1086;&#1089;&#1082;&#1088;&#1077;&#1089;&#1077;&#1085;&#1089;&#1082;&#1072;&#1103;\Vasiliy-Ovsyannikov-Nezrimogo-fronta-soldaty(muzofon.com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  <a:ln cap="flat" algn="ctr">
            <a:solidFill>
              <a:srgbClr val="BE4B48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Муниципальное бюджетное общеобразовательное учреждение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rgbClr val="000000"/>
                </a:solidFill>
              </a:rPr>
              <a:t>средняя общеобразовательная школа № 49</a:t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1800" b="1" dirty="0" smtClean="0"/>
              <a:t>г.Тула, 300016, ул. М. </a:t>
            </a:r>
            <a:r>
              <a:rPr lang="ru-RU" sz="1800" b="1" dirty="0" err="1" smtClean="0"/>
              <a:t>Мазая</a:t>
            </a:r>
            <a:r>
              <a:rPr lang="ru-RU" sz="1800" b="1" dirty="0" smtClean="0"/>
              <a:t>, д.13/5 </a:t>
            </a:r>
            <a:r>
              <a:rPr lang="ru-RU" sz="1800" b="1" dirty="0" smtClean="0">
                <a:solidFill>
                  <a:srgbClr val="000000"/>
                </a:solidFill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</a:rPr>
            </a:br>
            <a:r>
              <a:rPr lang="en-US" sz="1800" b="1" dirty="0" smtClean="0"/>
              <a:t>vla-natarov@yandex.ru</a:t>
            </a:r>
            <a:r>
              <a:rPr lang="ru-RU" sz="1800" b="1" dirty="0" smtClean="0"/>
              <a:t>;</a:t>
            </a:r>
            <a:r>
              <a:rPr lang="en-US" sz="1800" b="1" dirty="0" smtClean="0"/>
              <a:t> </a:t>
            </a:r>
            <a:r>
              <a:rPr lang="ru-RU" sz="1800" b="1" dirty="0" smtClean="0"/>
              <a:t>(4872)455-339. (4872)455-339 </a:t>
            </a:r>
            <a:r>
              <a:rPr lang="ru-RU" sz="2400" b="1" i="1" dirty="0" smtClean="0">
                <a:solidFill>
                  <a:srgbClr val="000000"/>
                </a:solidFill>
              </a:rPr>
              <a:t/>
            </a:r>
            <a:br>
              <a:rPr lang="ru-RU" sz="24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/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>Проектная работа на тему:</a:t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>«Зоя Воскресенская-</a:t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> разведчица из Узловой»</a:t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>                                        </a:t>
            </a:r>
            <a:r>
              <a:rPr lang="ru-RU" sz="2700" b="1" i="1" dirty="0" smtClean="0">
                <a:solidFill>
                  <a:srgbClr val="000000"/>
                </a:solidFill>
              </a:rPr>
              <a:t>Выполнил : ученик </a:t>
            </a:r>
            <a:r>
              <a:rPr lang="en-US" sz="2700" b="1" i="1" dirty="0" smtClean="0">
                <a:solidFill>
                  <a:srgbClr val="000000"/>
                </a:solidFill>
              </a:rPr>
              <a:t>4</a:t>
            </a:r>
            <a:r>
              <a:rPr lang="ru-RU" sz="2700" b="1" i="1" dirty="0" smtClean="0">
                <a:solidFill>
                  <a:srgbClr val="000000"/>
                </a:solidFill>
              </a:rPr>
              <a:t> «А» класса</a:t>
            </a:r>
            <a:br>
              <a:rPr lang="ru-RU" sz="2700" b="1" i="1" dirty="0" smtClean="0">
                <a:solidFill>
                  <a:srgbClr val="000000"/>
                </a:solidFill>
              </a:rPr>
            </a:br>
            <a:r>
              <a:rPr lang="ru-RU" sz="2700" b="1" i="1" dirty="0" smtClean="0">
                <a:solidFill>
                  <a:srgbClr val="000000"/>
                </a:solidFill>
              </a:rPr>
              <a:t>                        МБОУСОШ № 49</a:t>
            </a:r>
            <a:br>
              <a:rPr lang="ru-RU" sz="2700" b="1" i="1" dirty="0" smtClean="0">
                <a:solidFill>
                  <a:srgbClr val="000000"/>
                </a:solidFill>
              </a:rPr>
            </a:br>
            <a:r>
              <a:rPr lang="ru-RU" sz="2700" b="1" i="1" dirty="0" smtClean="0">
                <a:solidFill>
                  <a:srgbClr val="000000"/>
                </a:solidFill>
              </a:rPr>
              <a:t>                                            Прокофьев Николай, </a:t>
            </a:r>
            <a:r>
              <a:rPr lang="en-US" sz="2700" b="1" i="1" dirty="0" smtClean="0">
                <a:solidFill>
                  <a:srgbClr val="000000"/>
                </a:solidFill>
              </a:rPr>
              <a:t>11</a:t>
            </a:r>
            <a:r>
              <a:rPr lang="ru-RU" sz="2700" b="1" i="1" dirty="0" smtClean="0">
                <a:solidFill>
                  <a:srgbClr val="000000"/>
                </a:solidFill>
              </a:rPr>
              <a:t> лет</a:t>
            </a:r>
            <a:br>
              <a:rPr lang="ru-RU" sz="2700" b="1" i="1" dirty="0" smtClean="0">
                <a:solidFill>
                  <a:srgbClr val="000000"/>
                </a:solidFill>
              </a:rPr>
            </a:br>
            <a:r>
              <a:rPr lang="ru-RU" sz="2700" b="1" i="1" dirty="0" smtClean="0">
                <a:solidFill>
                  <a:srgbClr val="000000"/>
                </a:solidFill>
              </a:rPr>
              <a:t>                                     педагог-консультант:</a:t>
            </a:r>
            <a:br>
              <a:rPr lang="ru-RU" sz="2700" b="1" i="1" dirty="0" smtClean="0">
                <a:solidFill>
                  <a:srgbClr val="000000"/>
                </a:solidFill>
              </a:rPr>
            </a:br>
            <a:r>
              <a:rPr lang="ru-RU" sz="2700" b="1" i="1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ru-RU" sz="2700" b="1" i="1" dirty="0" err="1" smtClean="0">
                <a:solidFill>
                  <a:srgbClr val="000000"/>
                </a:solidFill>
              </a:rPr>
              <a:t>Ситкова</a:t>
            </a:r>
            <a:r>
              <a:rPr lang="ru-RU" sz="2700" b="1" i="1" dirty="0" smtClean="0">
                <a:solidFill>
                  <a:srgbClr val="000000"/>
                </a:solidFill>
              </a:rPr>
              <a:t> Галина Ивановна</a:t>
            </a:r>
            <a:r>
              <a:rPr lang="ru-RU" sz="3600" b="1" i="1" dirty="0" smtClean="0">
                <a:solidFill>
                  <a:srgbClr val="000000"/>
                </a:solidFill>
              </a:rPr>
              <a:t/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r>
              <a:rPr lang="ru-RU" sz="3600" b="1" i="1" dirty="0" smtClean="0">
                <a:solidFill>
                  <a:srgbClr val="000000"/>
                </a:solidFill>
              </a:rPr>
              <a:t/>
            </a:r>
            <a:br>
              <a:rPr lang="ru-RU" sz="3600" b="1" i="1" dirty="0" smtClean="0">
                <a:solidFill>
                  <a:srgbClr val="000000"/>
                </a:solidFill>
              </a:rPr>
            </a:br>
            <a:endParaRPr lang="ru-RU" sz="3600" b="1" i="1" dirty="0" smtClean="0">
              <a:solidFill>
                <a:srgbClr val="000000"/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6357938"/>
            <a:ext cx="6129337" cy="357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chemeClr val="tx1"/>
                </a:solidFill>
              </a:rPr>
              <a:t>Тула – 2015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>
            <a:noAutofit/>
          </a:bodyPr>
          <a:lstStyle/>
          <a:p>
            <a:pPr>
              <a:tabLst>
                <a:tab pos="80645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Путешествие на родину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06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16632"/>
            <a:ext cx="5400600" cy="340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В Узловой, на родине писательницы, ее имя присвоили детской библиотеке.  В 2002 году сын Зои Ивановны передал в фонд библиотеки 517 экземпляров ее личных книг.</a:t>
            </a:r>
          </a:p>
          <a:p>
            <a:r>
              <a:rPr lang="ru-RU" sz="2000" b="1" i="1" dirty="0" smtClean="0"/>
              <a:t>В Краеведческом музее города, в архивном фонде хранятся личные вещи разведчицы: печатная машинка, дневник, рукописи и др.</a:t>
            </a:r>
            <a:endParaRPr lang="ru-RU" sz="2000" b="1" i="1" dirty="0"/>
          </a:p>
        </p:txBody>
      </p:sp>
      <p:pic>
        <p:nvPicPr>
          <p:cNvPr id="8194" name="Picture 2" descr="D:\работы Коля\воскресенская\DSC06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547260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-910649"/>
            <a:ext cx="4572000" cy="76790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НЕЗРИМОГО ФРОНТА СОЛДАТЫ.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100" b="1" dirty="0" smtClean="0"/>
              <a:t>Музыка Анатолия Новикова, слова Павла </a:t>
            </a:r>
            <a:r>
              <a:rPr lang="ru-RU" sz="1100" b="1" dirty="0" err="1" smtClean="0"/>
              <a:t>Градова</a:t>
            </a:r>
            <a:r>
              <a:rPr lang="ru-RU" sz="1100" b="1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Эти люди военные носят  форму так редко,</a:t>
            </a:r>
            <a:br>
              <a:rPr lang="ru-RU" sz="1600" b="1" dirty="0" smtClean="0"/>
            </a:br>
            <a:r>
              <a:rPr lang="ru-RU" sz="1600" b="1" dirty="0" smtClean="0"/>
              <a:t>Ордена надевают  лишь в особые дни.</a:t>
            </a:r>
            <a:br>
              <a:rPr lang="ru-RU" sz="1600" b="1" dirty="0" smtClean="0"/>
            </a:br>
            <a:r>
              <a:rPr lang="ru-RU" sz="1600" b="1" dirty="0" smtClean="0"/>
              <a:t>Их работу нелёгкую называют разведкой,</a:t>
            </a:r>
            <a:br>
              <a:rPr lang="ru-RU" sz="1600" b="1" dirty="0" smtClean="0"/>
            </a:br>
            <a:r>
              <a:rPr lang="ru-RU" sz="1600" b="1" dirty="0" smtClean="0"/>
              <a:t>И нечасто до старости доживают они...</a:t>
            </a:r>
            <a:endParaRPr lang="ru-RU" sz="1600" dirty="0" smtClean="0"/>
          </a:p>
          <a:p>
            <a:r>
              <a:rPr lang="ru-RU" sz="1600" b="1" dirty="0" smtClean="0"/>
              <a:t>Припев:</a:t>
            </a:r>
          </a:p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Каждый миг начеку, каждый шаг начеку</a:t>
            </a:r>
            <a:br>
              <a:rPr lang="ru-RU" sz="1600" b="1" dirty="0" smtClean="0"/>
            </a:br>
            <a:r>
              <a:rPr lang="ru-RU" sz="1600" b="1" dirty="0" smtClean="0"/>
              <a:t>Даже в мирные дни – вечный бой!</a:t>
            </a:r>
            <a:br>
              <a:rPr lang="ru-RU" sz="1600" b="1" dirty="0" smtClean="0"/>
            </a:br>
            <a:r>
              <a:rPr lang="ru-RU" sz="1600" b="1" dirty="0" smtClean="0"/>
              <a:t>Чекисты, незримого фронта солдаты –</a:t>
            </a:r>
            <a:br>
              <a:rPr lang="ru-RU" sz="1600" b="1" dirty="0" smtClean="0"/>
            </a:br>
            <a:r>
              <a:rPr lang="ru-RU" sz="1600" b="1" dirty="0" smtClean="0"/>
              <a:t>Готовы на подвиг любой!</a:t>
            </a:r>
          </a:p>
          <a:p>
            <a:endParaRPr lang="ru-RU" sz="1600" dirty="0" smtClean="0"/>
          </a:p>
          <a:p>
            <a:r>
              <a:rPr lang="ru-RU" sz="1600" b="1" dirty="0" smtClean="0"/>
              <a:t>Эти люди военные любят петь и смеяться,</a:t>
            </a:r>
            <a:br>
              <a:rPr lang="ru-RU" sz="1600" b="1" dirty="0" smtClean="0"/>
            </a:br>
            <a:r>
              <a:rPr lang="ru-RU" sz="1600" b="1" dirty="0" smtClean="0"/>
              <a:t>И грустят, как гражданские, по любимой своей,</a:t>
            </a:r>
            <a:br>
              <a:rPr lang="ru-RU" sz="1600" b="1" dirty="0" smtClean="0"/>
            </a:br>
            <a:r>
              <a:rPr lang="ru-RU" sz="1600" b="1" dirty="0" smtClean="0"/>
              <a:t>Только чаще приходится им с Москвой расставаться,</a:t>
            </a:r>
            <a:br>
              <a:rPr lang="ru-RU" sz="1600" b="1" dirty="0" smtClean="0"/>
            </a:br>
            <a:r>
              <a:rPr lang="ru-RU" sz="1600" b="1" dirty="0" smtClean="0"/>
              <a:t>Только реже приходится обнимать сыновей...</a:t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Припев.</a:t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Эти люди военные - каждый славы достоин,</a:t>
            </a:r>
            <a:br>
              <a:rPr lang="ru-RU" sz="1600" b="1" dirty="0" smtClean="0"/>
            </a:br>
            <a:r>
              <a:rPr lang="ru-RU" sz="1600" b="1" dirty="0" smtClean="0"/>
              <a:t>Имена их до времени в строгой тайне хранят.</a:t>
            </a:r>
            <a:br>
              <a:rPr lang="ru-RU" sz="1600" b="1" dirty="0" smtClean="0"/>
            </a:br>
            <a:r>
              <a:rPr lang="ru-RU" sz="1600" b="1" dirty="0" smtClean="0"/>
              <a:t>Доказали не раз они, что один в поле воин,</a:t>
            </a:r>
            <a:br>
              <a:rPr lang="ru-RU" sz="1600" b="1" dirty="0" smtClean="0"/>
            </a:br>
            <a:r>
              <a:rPr lang="ru-RU" sz="1600" b="1" dirty="0" smtClean="0"/>
              <a:t>Доказали не раз они – нет для смелых прегра</a:t>
            </a:r>
            <a:r>
              <a:rPr lang="ru-RU" b="1" dirty="0" smtClean="0"/>
              <a:t>д!</a:t>
            </a:r>
            <a:endParaRPr lang="ru-RU" dirty="0"/>
          </a:p>
        </p:txBody>
      </p:sp>
      <p:pic>
        <p:nvPicPr>
          <p:cNvPr id="4" name="Vasiliy-Ovsyannikov-Nezrimogo-fronta-soldat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328" y="5517232"/>
            <a:ext cx="1368152" cy="108012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1920" y="1772816"/>
            <a:ext cx="50405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cs typeface="Aharoni" pitchFamily="2" charset="-79"/>
              </a:rPr>
              <a:t>«</a:t>
            </a:r>
            <a:r>
              <a:rPr lang="ru-RU" sz="2400" b="1" i="1" dirty="0" smtClean="0">
                <a:cs typeface="Aharoni" pitchFamily="2" charset="-79"/>
              </a:rPr>
              <a:t>Губернатор Тульской области Владимир Груздев выступил с инициативой о присвоении звания «Почетный гражданин Тульской области» Зое Ивановне Воскресенской, посмертно</a:t>
            </a:r>
            <a:r>
              <a:rPr lang="ru-RU" sz="2400" b="1" i="1" dirty="0" smtClean="0"/>
              <a:t>. Жизнь и подвиг Зои Воскресенской – пример для многих поколений людей, которые стоят на защите интересов своей страны. Горжусь, что Зоя Воскресенская родилась на Тульской земле</a:t>
            </a:r>
            <a:r>
              <a:rPr lang="ru-RU" sz="2400" b="1" i="1" dirty="0" smtClean="0">
                <a:cs typeface="Aharoni" pitchFamily="2" charset="-79"/>
              </a:rPr>
              <a:t>».</a:t>
            </a:r>
            <a:endParaRPr lang="ru-RU" sz="2400" b="1" i="1" dirty="0">
              <a:cs typeface="Aharoni" pitchFamily="2" charset="-79"/>
            </a:endParaRPr>
          </a:p>
        </p:txBody>
      </p:sp>
      <p:pic>
        <p:nvPicPr>
          <p:cNvPr id="6146" name="Picture 2" descr="Voskresenskaya_Rybkina__Zoya_Ivanovna_1907_1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324036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ТУЛЬСКИЕ НОВОСТИ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13.01.2015 </a:t>
            </a:r>
            <a:b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Информационный портал Тульской области</a:t>
            </a:r>
            <a:endParaRPr lang="ru-RU" sz="2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683568" y="332656"/>
            <a:ext cx="8280920" cy="55446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518457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660066"/>
                </a:solidFill>
              </a:rPr>
              <a:t>Кто эта женщина?</a:t>
            </a:r>
            <a:br>
              <a:rPr lang="ru-RU" sz="6600" dirty="0" smtClean="0">
                <a:solidFill>
                  <a:srgbClr val="660066"/>
                </a:solidFill>
              </a:rPr>
            </a:br>
            <a:r>
              <a:rPr lang="ru-RU" sz="6600" dirty="0" smtClean="0">
                <a:solidFill>
                  <a:srgbClr val="660066"/>
                </a:solidFill>
              </a:rPr>
              <a:t>Чем она прославила Тульскую землю?</a:t>
            </a:r>
            <a:endParaRPr lang="ru-RU" sz="66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032448"/>
          </a:xfrm>
        </p:spPr>
        <p:txBody>
          <a:bodyPr>
            <a:normAutofit fontScale="90000"/>
          </a:bodyPr>
          <a:lstStyle/>
          <a:p>
            <a:pPr algn="l" fontAlgn="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Зоя </a:t>
            </a:r>
            <a:r>
              <a:rPr lang="ru-RU" sz="1800" b="1" i="1" dirty="0" smtClean="0"/>
              <a:t>Ивановна Воскресенская (по мужу Рыбкина) родилась 28 апреля 1907 года на станции Узловая Тульской губернии в семье помощника начальника железнодорожной станции.  После перевода отца на другую работу, некоторое время жила с семьей в г. Алексин Тульской области.</a:t>
            </a:r>
            <a:br>
              <a:rPr lang="ru-RU" sz="1800" b="1" i="1" dirty="0" smtClean="0"/>
            </a:br>
            <a:r>
              <a:rPr lang="ru-RU" sz="1800" b="1" i="1" dirty="0" smtClean="0"/>
              <a:t>В августе 1929 года начала работать в Иностранном отделе ОГПУ внешней разведки. Занималась разведывательной работой  в Китае, Латвии, Германии и Австрии, Финляндии. Муж – тоже разведчик, служили вместе в амплуа семейной пары. Ей присуждена Государственная премия СССР, а в 1980 году — премия Ленинского комсомола. Награждена орденами Ленина, Октябрьской Революции, Трудового Красного Знамени, Отечественной войны I степени, двумя орденами Красной Звезды, многими медалями, а также нагрудным знаком "Заслуженный работник НКВД". С первых дней Великой Отечественной войны Воскресенская-Рыбкина входила в состав Особой группы, возглавляемой Павлом Судоплатовым и занимавшейся подбором, организацией, обучением и переброской в тыл врага разведчиков и диверсантов. Воскресенская-Рыбкина была также причастна к формированию и заброске в тыл противника одной из первых разведывательных групп. </a:t>
            </a:r>
            <a:br>
              <a:rPr lang="ru-RU" sz="1800" b="1" i="1" dirty="0" smtClean="0"/>
            </a:br>
            <a:r>
              <a:rPr lang="ru-RU" sz="1800" b="1" i="1" dirty="0" smtClean="0"/>
              <a:t>Зоя Воскресенская умерла8 января 1992 года. Похоронена на Новодевичьем кладбище в Москве.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7170" name="Picture 2" descr="D:\работы Коля\воскресенская\портре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2514600" cy="1905000"/>
          </a:xfrm>
          <a:prstGeom prst="rect">
            <a:avLst/>
          </a:prstGeom>
          <a:noFill/>
        </p:spPr>
      </p:pic>
      <p:pic>
        <p:nvPicPr>
          <p:cNvPr id="8" name="Рисунок 7" descr="http://myslo.ru/Content/OldNews/art_images/751/raz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333756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Доклад Сталину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i="1" dirty="0" smtClean="0"/>
              <a:t>Создав широкую агентурную сеть в Германии, перед началом войны Зоя вернулась в Москву и занялась аналитикой. Из полученных данных Воскресенская сформировала аналитический доклад Сталину о готовящейся войне.</a:t>
            </a:r>
            <a:br>
              <a:rPr lang="ru-RU" sz="1800" b="1" i="1" dirty="0" smtClean="0"/>
            </a:br>
            <a:r>
              <a:rPr lang="ru-RU" sz="1800" b="1" i="1" dirty="0" smtClean="0"/>
              <a:t>Центр послал Зою на прием в германское посольство, чтобы "прощупать" обстановку. Зоя увидела на стенах посольства светлые квадраты от снятых картин, а в конце коридора - груду чемоданов: послы собирались съезжать! 17 июня 1941 г. Зоя завершила доклад Сталину, резюмируя: "Все военные мероприятия Германии по подготовке вооруженного выступления против СССР закончены, и удар можно ожидать в любое время". Начальник ГРУ представил доклад Сталину. Тот ознакомился с докладом, швырнул его на стол и сказал: "Блеф! Не поднимайте паники. Идите-ка и получше разберитесь".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24578" name="Picture 2" descr="D:\работы Коля\воскресенская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3779912" cy="29466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Фильм "Две жизни полковника Рыбкиной" </a:t>
            </a:r>
            <a:r>
              <a:rPr lang="ru-RU" sz="3100" b="1" i="1" dirty="0" smtClean="0"/>
              <a:t>телевизионного проекта "Поединки", созданного к 90-летию Службы внешней разведки (СВР) РФ. </a:t>
            </a:r>
            <a:r>
              <a:rPr lang="ru-RU" sz="2800" b="1" i="1" dirty="0" smtClean="0"/>
              <a:t>Съемки проходили в России, Чехии, Испании и Сирии. В проекте приняли участие известные российские и зарубежные актеры, воплотившие на экране образы советских разведчиков. В роли Воскресенской-Рыбкиной - актриса Юлия Галкина.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100" dirty="0"/>
          </a:p>
        </p:txBody>
      </p:sp>
      <p:pic>
        <p:nvPicPr>
          <p:cNvPr id="25602" name="Picture 2" descr="D:\работы Коля\воскресенская\из филь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355976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работы Коля\воскресенская\6izeu58j1j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45632"/>
            <a:ext cx="25202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32859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 </a:t>
            </a:r>
            <a:r>
              <a:rPr lang="ru-RU" sz="2800" b="1" i="1" dirty="0" smtClean="0"/>
              <a:t>Откуда в девочке, женщине, родившейся в обычной семье, такой стержень? Сила воли? смелость? Умение идти на врага, не боясь ничего!!! Находчивость!!!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(</a:t>
            </a:r>
            <a:r>
              <a:rPr lang="ru-RU" sz="1800" dirty="0" smtClean="0"/>
              <a:t>случай в гостинице… продление визы… бросить курить, чтобы победить рак)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326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меня поразило???</a:t>
            </a:r>
            <a:endParaRPr lang="ru-RU" sz="36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39480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2648273" cy="3933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D:\работы Коля\воскресенская\сердце мате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412776"/>
            <a:ext cx="2016224" cy="285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работы Коля\воскресенская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505" y="4177941"/>
            <a:ext cx="2004814" cy="2553072"/>
          </a:xfrm>
          <a:prstGeom prst="rect">
            <a:avLst/>
          </a:prstGeom>
          <a:noFill/>
        </p:spPr>
      </p:pic>
      <p:pic>
        <p:nvPicPr>
          <p:cNvPr id="1029" name="Picture 5" descr="D:\работы Коля\воскресенская\рассказ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51" y="4206195"/>
            <a:ext cx="2288032" cy="257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работы Коля\воскресенская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71950"/>
            <a:ext cx="177165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работы Коля\воскресенская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44824"/>
            <a:ext cx="1584176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работы Коля\воскресенская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280892"/>
            <a:ext cx="1440160" cy="257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работы Коля\воскресенская\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581128"/>
            <a:ext cx="169168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работы Коля\воскресенская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0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D:\работы Коля\воскресенская\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556792"/>
            <a:ext cx="2057400" cy="24482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1520" y="260648"/>
            <a:ext cx="29523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Расставшись с разведкой, она стала одной из ведущих детских и юношеских писательниц страны. У миллионов людей это имя вызывает трепетные школьные ассоциации: "программные" книги о Володе Ульянове, повести о детях. В 1965 году ее приняли в члены Союза писателей. Только за период с 1962 по 1980 год ее книги были опубликованы тиражом в 21 миллион 642 тысячи экземпляров! Огромные гонорары Зоя Ивановна тратила на детские дома и приюты, оставляя себе только самый минимум.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работы Коля\воскресенская\кадр из фильма 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062" r="19062"/>
          <a:stretch>
            <a:fillRect/>
          </a:stretch>
        </p:blipFill>
        <p:spPr bwMode="auto">
          <a:xfrm>
            <a:off x="5220072" y="1412776"/>
            <a:ext cx="3816424" cy="3168352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5085184"/>
            <a:ext cx="8964488" cy="158417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О жизни Владимира Ильича Ленина, его матери, Марии Александровны,  семье Ульяновых. По повести "Сердце матери" режиссер Марк Донской снял фильм, который был удостоен Ленинской премии.</a:t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48680"/>
            <a:ext cx="7560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СЕРДЦЕ  МАТЕРИ</a:t>
            </a:r>
            <a:endParaRPr lang="ru-RU" sz="5400" b="1" dirty="0"/>
          </a:p>
        </p:txBody>
      </p:sp>
      <p:pic>
        <p:nvPicPr>
          <p:cNvPr id="5123" name="Picture 3" descr="G:\DCIM\101MSDCF\DSC06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304673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347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общеобразовательное учреждение средняя общеобразовательная школа № 49 г.Тула, 300016, ул. М. Мазая, д.13/5   vla-natarov@yandex.ru; (4872)455-339. (4872)455-339   Проектная работа на тему: «Зоя Воскресенская-  разведчица из Узловой»                                         Выполнил : ученик 4 «А» класса                         МБОУСОШ № 49                                             Прокофьев Николай, 11 лет                                      педагог-консультант:                                            Ситкова Галина Ивановна  </vt:lpstr>
      <vt:lpstr>ТУЛЬСКИЕ НОВОСТИ 13.01.2015  Информационный портал Тульской области</vt:lpstr>
      <vt:lpstr>Кто эта женщина? Чем она прославила Тульскую землю?</vt:lpstr>
      <vt:lpstr>     Зоя Ивановна Воскресенская (по мужу Рыбкина) родилась 28 апреля 1907 года на станции Узловая Тульской губернии в семье помощника начальника железнодорожной станции.  После перевода отца на другую работу, некоторое время жила с семьей в г. Алексин Тульской области. В августе 1929 года начала работать в Иностранном отделе ОГПУ внешней разведки. Занималась разведывательной работой  в Китае, Латвии, Германии и Австрии, Финляндии. Муж – тоже разведчик, служили вместе в амплуа семейной пары. Ей присуждена Государственная премия СССР, а в 1980 году — премия Ленинского комсомола. Награждена орденами Ленина, Октябрьской Революции, Трудового Красного Знамени, Отечественной войны I степени, двумя орденами Красной Звезды, многими медалями, а также нагрудным знаком "Заслуженный работник НКВД". С первых дней Великой Отечественной войны Воскресенская-Рыбкина входила в состав Особой группы, возглавляемой Павлом Судоплатовым и занимавшейся подбором, организацией, обучением и переброской в тыл врага разведчиков и диверсантов. Воскресенская-Рыбкина была также причастна к формированию и заброске в тыл противника одной из первых разведывательных групп.  Зоя Воскресенская умерла8 января 1992 года. Похоронена на Новодевичьем кладбище в Москве.     </vt:lpstr>
      <vt:lpstr>     Доклад Сталину Создав широкую агентурную сеть в Германии, перед началом войны Зоя вернулась в Москву и занялась аналитикой. Из полученных данных Воскресенская сформировала аналитический доклад Сталину о готовящейся войне. Центр послал Зою на прием в германское посольство, чтобы "прощупать" обстановку. Зоя увидела на стенах посольства светлые квадраты от снятых картин, а в конце коридора - груду чемоданов: послы собирались съезжать! 17 июня 1941 г. Зоя завершила доклад Сталину, резюмируя: "Все военные мероприятия Германии по подготовке вооруженного выступления против СССР закончены, и удар можно ожидать в любое время". Начальник ГРУ представил доклад Сталину. Тот ознакомился с докладом, швырнул его на стол и сказал: "Блеф! Не поднимайте паники. Идите-ка и получше разберитесь". </vt:lpstr>
      <vt:lpstr>Фильм "Две жизни полковника Рыбкиной" телевизионного проекта "Поединки", созданного к 90-летию Службы внешней разведки (СВР) РФ. Съемки проходили в России, Чехии, Испании и Сирии. В проекте приняли участие известные российские и зарубежные актеры, воплотившие на экране образы советских разведчиков. В роли Воскресенской-Рыбкиной - актриса Юлия Галкина. </vt:lpstr>
      <vt:lpstr> Откуда в девочке, женщине, родившейся в обычной семье, такой стержень? Сила воли? смелость? Умение идти на врага, не боясь ничего!!! Находчивость!!!  (случай в гостинице… продление визы… бросить курить, чтобы победить рак)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9</vt:lpstr>
      <vt:lpstr>Путешествие на родину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49 г.Тула, 300016, ул. М. Мазая, д.13/5   vla-natarov@yandex.ru; (4872)455-339. (4872)455-339   Проектная работа на тему: «Подготовка к курской битве»                                         Выполнил : ученик 2 «А» класса                         МБОУСОШ № 49                                             Прокофьев Николай, 9 лет                                      педагог-консультант:                                            Ситкова Галина Ивановна</dc:title>
  <dc:creator>Sasha</dc:creator>
  <cp:lastModifiedBy>Галя</cp:lastModifiedBy>
  <cp:revision>123</cp:revision>
  <dcterms:created xsi:type="dcterms:W3CDTF">2013-03-05T07:15:04Z</dcterms:created>
  <dcterms:modified xsi:type="dcterms:W3CDTF">2015-01-29T07:34:26Z</dcterms:modified>
</cp:coreProperties>
</file>