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9F5E83-75B0-460B-9DF7-12B9E3A6B717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C6D8CC-2224-4C41-BBDA-97B7AC7F25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107157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Деление – основа роста и развития организма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sz="44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«Всякая клетка от клетки»</a:t>
            </a:r>
          </a:p>
          <a:p>
            <a:pPr algn="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Рудольф Вирхов</a:t>
            </a:r>
          </a:p>
          <a:p>
            <a:pPr algn="r">
              <a:buNone/>
            </a:pPr>
            <a:endParaRPr lang="ru-RU" sz="44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Учитель биологии МАОУ СОШ № 36 г. Владимира: </a:t>
            </a:r>
          </a:p>
          <a:p>
            <a:pPr algn="r">
              <a:buNone/>
            </a:pP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Дыганова Наталья Владимировна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908175" y="476250"/>
            <a:ext cx="5040313" cy="1296988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Собственно непрямое деление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 ( Митоз)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971550" y="3789363"/>
            <a:ext cx="3313113" cy="151288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Кариокинез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(деление ядра)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292725" y="3933825"/>
            <a:ext cx="3167063" cy="1370013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Цитокинез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(деление цитоплазмы)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2555875" y="1773238"/>
            <a:ext cx="1368425" cy="2090737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284663" y="1773238"/>
            <a:ext cx="2374900" cy="2232025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mitos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371975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427538" y="1628775"/>
            <a:ext cx="17287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156325" y="14128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1</a:t>
            </a:r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659563" y="1412875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Анафаза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492500" y="2492375"/>
            <a:ext cx="2663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156325" y="22764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588125" y="2276475"/>
            <a:ext cx="168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Метафаза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635375" y="908050"/>
            <a:ext cx="25939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208713" y="7270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588125" y="69215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Профаза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356100" y="3789363"/>
            <a:ext cx="18732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6156325" y="3500438"/>
            <a:ext cx="42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6732588" y="350043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Телофаза</a:t>
            </a: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3348038" y="4292600"/>
            <a:ext cx="28067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6300788" y="400526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6732588" y="4076700"/>
            <a:ext cx="168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Метафаза</a:t>
            </a: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4356100" y="5734050"/>
            <a:ext cx="17287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6227763" y="54451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6732588" y="5445125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Анафаза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1619250" y="-50800"/>
            <a:ext cx="712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</a:rPr>
              <a:t>Узнайте фигуру митоза в корешке лука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  <p:bldP spid="59404" grpId="0"/>
      <p:bldP spid="59408" grpId="0"/>
      <p:bldP spid="59412" grpId="0"/>
      <p:bldP spid="59416" grpId="0"/>
      <p:bldP spid="594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63800" y="107950"/>
            <a:ext cx="3627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Значение митоза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55650" y="4868863"/>
            <a:ext cx="7777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/>
              <a:t>.</a:t>
            </a:r>
          </a:p>
          <a:p>
            <a:pPr marL="342900" indent="-342900"/>
            <a:endParaRPr lang="ru-RU"/>
          </a:p>
          <a:p>
            <a:pPr marL="342900" indent="-342900">
              <a:buFontTx/>
              <a:buChar char="•"/>
            </a:pPr>
            <a:endParaRPr lang="ru-RU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095375" y="40973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23850" y="1700213"/>
            <a:ext cx="8642350" cy="1655762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2000" b="1">
                <a:solidFill>
                  <a:schemeClr val="accent2"/>
                </a:solidFill>
              </a:rPr>
              <a:t>1. В результате митоза образуются   две дочерние клетки, </a:t>
            </a:r>
          </a:p>
          <a:p>
            <a:pPr marL="342900" indent="-342900" algn="ctr"/>
            <a:r>
              <a:rPr lang="ru-RU" sz="2000" b="1">
                <a:solidFill>
                  <a:schemeClr val="accent2"/>
                </a:solidFill>
              </a:rPr>
              <a:t>содержащие столько же хромосом, сколько их было в материнской</a:t>
            </a:r>
          </a:p>
          <a:p>
            <a:pPr marL="342900" indent="-342900" algn="ctr"/>
            <a:r>
              <a:rPr lang="ru-RU" sz="2000" b="1">
                <a:solidFill>
                  <a:schemeClr val="accent2"/>
                </a:solidFill>
              </a:rPr>
              <a:t> клетке, т.е. образуются клетки, идентичные родительской.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50825" y="4365625"/>
            <a:ext cx="8424863" cy="1706563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2000" b="1">
                <a:solidFill>
                  <a:schemeClr val="accent2"/>
                </a:solidFill>
              </a:rPr>
              <a:t>2. В нормальных условиях  никаких изменений генетической</a:t>
            </a:r>
          </a:p>
          <a:p>
            <a:pPr marL="342900" indent="-342900" algn="ctr"/>
            <a:r>
              <a:rPr lang="ru-RU" sz="2000" b="1">
                <a:solidFill>
                  <a:schemeClr val="accent2"/>
                </a:solidFill>
              </a:rPr>
              <a:t>      информации не происходит, поэтому митотическое деление </a:t>
            </a:r>
          </a:p>
          <a:p>
            <a:pPr marL="342900" indent="-342900" algn="ctr"/>
            <a:r>
              <a:rPr lang="ru-RU" sz="2000" b="1">
                <a:solidFill>
                  <a:schemeClr val="accent2"/>
                </a:solidFill>
              </a:rPr>
              <a:t>поддерживает генетическую  стабильность клетки</a:t>
            </a:r>
            <a:r>
              <a:rPr lang="ru-RU"/>
              <a:t>.</a:t>
            </a:r>
          </a:p>
          <a:p>
            <a:pPr marL="342900" indent="-342900"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116013" y="333375"/>
            <a:ext cx="7058025" cy="106045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3. Митоз лежит  в основе роста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116013" y="1989138"/>
            <a:ext cx="6911975" cy="460851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160" name="Picture 8" descr="кореш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133600"/>
            <a:ext cx="4260850" cy="4321175"/>
          </a:xfrm>
          <a:prstGeom prst="rect">
            <a:avLst/>
          </a:prstGeom>
          <a:noFill/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300788" y="30686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708400" y="6021388"/>
            <a:ext cx="291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6600FF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</a:rPr>
              <a:t>- Рост (кончик корня)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42988" y="188913"/>
            <a:ext cx="6842125" cy="936625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4.  Митоз лежит в основе вегетативного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  размножения.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042988" y="1341438"/>
            <a:ext cx="6840537" cy="48958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700213"/>
            <a:ext cx="45354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384300" y="5753100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Вегетативное размножение  (почкование дрожжей)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00113" y="260350"/>
            <a:ext cx="7345362" cy="15113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>
              <a:solidFill>
                <a:schemeClr val="accent2"/>
              </a:solidFill>
            </a:endParaRP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5.  Благодаря митозу осуществляются процессы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регенерации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и замены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 отмирающих клеток.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827088" y="2276475"/>
            <a:ext cx="7416800" cy="43211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0182" name="Picture 6" descr="ящериц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2636838"/>
            <a:ext cx="4032250" cy="2901950"/>
          </a:xfrm>
          <a:prstGeom prst="rect">
            <a:avLst/>
          </a:prstGeo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455738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484438" y="5876925"/>
            <a:ext cx="400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Регенерация (хвост ящерицы)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Параграф 28, изучить, ответить на вопросы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Дополнить опорную схему, значение митоза.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8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Митоз – непрямое деление клетки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143536" cy="5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900113" y="260350"/>
            <a:ext cx="6985000" cy="1223963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Период жизни клетки от момента ее возникновения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 в процессе  деления до гибели или конца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последующего деления  называется </a:t>
            </a:r>
          </a:p>
          <a:p>
            <a:pPr algn="ctr"/>
            <a:r>
              <a:rPr lang="ru-RU" sz="2400" b="1" dirty="0">
                <a:solidFill>
                  <a:srgbClr val="FF3300"/>
                </a:solidFill>
              </a:rPr>
              <a:t>жизненным циклом</a:t>
            </a: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3348038" y="3284538"/>
            <a:ext cx="2016125" cy="120173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Митотический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цикл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5364163" y="2349500"/>
            <a:ext cx="2736850" cy="1368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243888" y="2179638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Д</a:t>
            </a: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532813" y="2492375"/>
            <a:ext cx="73025" cy="2447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667625" y="4916488"/>
            <a:ext cx="1100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Гибель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 flipV="1">
            <a:off x="755650" y="2565400"/>
            <a:ext cx="2665413" cy="1152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468313" y="2395538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Д</a:t>
            </a: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468313" y="2636838"/>
            <a:ext cx="0" cy="2447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179388" y="5157788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Гибель</a:t>
            </a: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5508625" y="2636838"/>
            <a:ext cx="2665413" cy="1368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843213" y="5853113"/>
            <a:ext cx="241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>
                <a:solidFill>
                  <a:schemeClr val="accent2"/>
                </a:solidFill>
              </a:rPr>
              <a:t>– число хромосом</a:t>
            </a:r>
          </a:p>
          <a:p>
            <a:r>
              <a:rPr lang="ru-RU" sz="2000" b="1" dirty="0">
                <a:solidFill>
                  <a:schemeClr val="accent2"/>
                </a:solidFill>
              </a:rPr>
              <a:t>С – количество ДНК</a:t>
            </a: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V="1">
            <a:off x="2916238" y="4437063"/>
            <a:ext cx="936625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H="1" flipV="1">
            <a:off x="4716463" y="4437063"/>
            <a:ext cx="792162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247900" y="5103813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</a:rPr>
              <a:t>n</a:t>
            </a:r>
            <a:r>
              <a:rPr lang="ru-RU" sz="2400" b="1" dirty="0" smtClean="0">
                <a:solidFill>
                  <a:schemeClr val="accent2"/>
                </a:solidFill>
              </a:rPr>
              <a:t>4с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056188" y="5103813"/>
            <a:ext cx="87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</a:rPr>
              <a:t>n</a:t>
            </a:r>
            <a:r>
              <a:rPr lang="ru-RU" sz="2400" b="1" dirty="0" smtClean="0">
                <a:solidFill>
                  <a:schemeClr val="accent2"/>
                </a:solidFill>
              </a:rPr>
              <a:t>4с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1023938" y="2271713"/>
            <a:ext cx="260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Дифференцировка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4932363" y="2205038"/>
            <a:ext cx="260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Дифференцировка</a:t>
            </a: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6011863" y="3619500"/>
            <a:ext cx="260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Дифференцировка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395288" y="3644900"/>
            <a:ext cx="1871662" cy="1201738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1М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6372225" y="3716338"/>
            <a:ext cx="1944688" cy="11303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2М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348038" y="3860800"/>
            <a:ext cx="197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</a:rPr>
              <a:t>Митотический</a:t>
            </a:r>
          </a:p>
          <a:p>
            <a:r>
              <a:rPr lang="ru-RU" sz="2000" b="1" dirty="0">
                <a:solidFill>
                  <a:srgbClr val="FF3300"/>
                </a:solidFill>
              </a:rPr>
              <a:t>      цикл</a:t>
            </a: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2843213" y="2349500"/>
            <a:ext cx="2592387" cy="64928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 rot="10800000">
            <a:off x="3492500" y="5734050"/>
            <a:ext cx="2014538" cy="5746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492500" y="2924175"/>
            <a:ext cx="168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Подготовка к</a:t>
            </a:r>
          </a:p>
          <a:p>
            <a:r>
              <a:rPr lang="ru-RU" b="1" dirty="0">
                <a:solidFill>
                  <a:schemeClr val="accent2"/>
                </a:solidFill>
              </a:rPr>
              <a:t>делению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3419475" y="49418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Подготовка к</a:t>
            </a:r>
          </a:p>
          <a:p>
            <a:r>
              <a:rPr lang="ru-RU" b="1" dirty="0">
                <a:solidFill>
                  <a:schemeClr val="accent2"/>
                </a:solidFill>
              </a:rPr>
              <a:t>делению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116013" y="188913"/>
            <a:ext cx="6985000" cy="15113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3300"/>
                </a:solidFill>
              </a:rPr>
              <a:t>Митотический цикл</a:t>
            </a:r>
            <a:r>
              <a:rPr lang="ru-RU" sz="2000" b="1" dirty="0">
                <a:solidFill>
                  <a:schemeClr val="accent2"/>
                </a:solidFill>
              </a:rPr>
              <a:t> – совокупность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последовательных  и взаимосвязанных процессов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в период подготовки клетки  к делению,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а также на протяжении всего митоза</a:t>
            </a:r>
          </a:p>
          <a:p>
            <a:pPr algn="ctr"/>
            <a:endParaRPr lang="ru-RU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7113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</a:rPr>
              <a:t>Процесс подготовки к делению – интерфаза, </a:t>
            </a:r>
          </a:p>
          <a:p>
            <a:r>
              <a:rPr lang="ru-RU" sz="2400" b="1" dirty="0">
                <a:solidFill>
                  <a:srgbClr val="FF3300"/>
                </a:solidFill>
              </a:rPr>
              <a:t>                           имеет 3 периода: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76238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539750" y="1125538"/>
            <a:ext cx="6985000" cy="2159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Пресинтетический период ( </a:t>
            </a:r>
            <a:r>
              <a:rPr lang="en-US" b="1" dirty="0">
                <a:solidFill>
                  <a:srgbClr val="FF3300"/>
                </a:solidFill>
              </a:rPr>
              <a:t>1G </a:t>
            </a:r>
            <a:r>
              <a:rPr lang="ru-RU" b="1" dirty="0">
                <a:solidFill>
                  <a:srgbClr val="FF3300"/>
                </a:solidFill>
              </a:rPr>
              <a:t>от англ.</a:t>
            </a:r>
            <a:r>
              <a:rPr lang="en-US" b="1" dirty="0">
                <a:solidFill>
                  <a:srgbClr val="FF3300"/>
                </a:solidFill>
              </a:rPr>
              <a:t>gar</a:t>
            </a:r>
            <a:r>
              <a:rPr lang="ru-RU" b="1" dirty="0">
                <a:solidFill>
                  <a:srgbClr val="FF3300"/>
                </a:solidFill>
              </a:rPr>
              <a:t> –интервал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ru-RU" b="1" dirty="0" smtClean="0">
                <a:solidFill>
                  <a:srgbClr val="FF3300"/>
                </a:solidFill>
              </a:rPr>
              <a:t>2</a:t>
            </a:r>
            <a:r>
              <a:rPr lang="en-US" b="1" dirty="0" smtClean="0">
                <a:solidFill>
                  <a:srgbClr val="FF3300"/>
                </a:solidFill>
              </a:rPr>
              <a:t>n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FF3300"/>
                </a:solidFill>
              </a:rPr>
              <a:t>2с</a:t>
            </a:r>
            <a:r>
              <a:rPr lang="en-US" b="1" dirty="0">
                <a:solidFill>
                  <a:srgbClr val="FF3300"/>
                </a:solidFill>
              </a:rPr>
              <a:t>)</a:t>
            </a:r>
            <a:endParaRPr lang="ru-RU" b="1" dirty="0">
              <a:solidFill>
                <a:srgbClr val="FF3300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1.Образование рибосом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2. Синтез р-РНК</a:t>
            </a:r>
            <a:r>
              <a:rPr lang="ru-RU" b="1" dirty="0" smtClean="0">
                <a:solidFill>
                  <a:schemeClr val="accent2"/>
                </a:solidFill>
              </a:rPr>
              <a:t>, и-РНК</a:t>
            </a:r>
            <a:r>
              <a:rPr lang="ru-RU" b="1" dirty="0">
                <a:solidFill>
                  <a:schemeClr val="accent2"/>
                </a:solidFill>
              </a:rPr>
              <a:t>, т-РНК.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3. Синтез АТФ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4.Деление митохондрий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5.Синтез ферментов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6. Рост клетки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95288" y="3860800"/>
            <a:ext cx="4032250" cy="22320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Синтетический период </a:t>
            </a:r>
            <a:endParaRPr lang="en-US" b="1" dirty="0">
              <a:solidFill>
                <a:srgbClr val="FF3300"/>
              </a:solidFill>
            </a:endParaRPr>
          </a:p>
          <a:p>
            <a:pPr algn="ctr"/>
            <a:r>
              <a:rPr lang="en-US" b="1" dirty="0">
                <a:solidFill>
                  <a:srgbClr val="FF3300"/>
                </a:solidFill>
              </a:rPr>
              <a:t>(S</a:t>
            </a:r>
            <a:r>
              <a:rPr lang="ru-RU" b="1" dirty="0">
                <a:solidFill>
                  <a:srgbClr val="FF3300"/>
                </a:solidFill>
              </a:rPr>
              <a:t>-фаза </a:t>
            </a:r>
            <a:r>
              <a:rPr lang="ru-RU" b="1" dirty="0" smtClean="0">
                <a:solidFill>
                  <a:srgbClr val="FF3300"/>
                </a:solidFill>
              </a:rPr>
              <a:t>2</a:t>
            </a:r>
            <a:r>
              <a:rPr lang="en-US" b="1" dirty="0" smtClean="0">
                <a:solidFill>
                  <a:srgbClr val="FF3300"/>
                </a:solidFill>
              </a:rPr>
              <a:t>n</a:t>
            </a:r>
            <a:r>
              <a:rPr lang="ru-RU" b="1" dirty="0" smtClean="0">
                <a:solidFill>
                  <a:srgbClr val="FF3300"/>
                </a:solidFill>
              </a:rPr>
              <a:t>4с</a:t>
            </a:r>
            <a:r>
              <a:rPr lang="ru-RU" b="1" dirty="0">
                <a:solidFill>
                  <a:srgbClr val="FF3300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1.Удвоение (редупликация ДНК)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2.Синтез белков – гистонов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3. Сборка второй хроматиды</a:t>
            </a:r>
          </a:p>
          <a:p>
            <a:pPr algn="ctr"/>
            <a:endParaRPr lang="ru-RU" dirty="0"/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4787900" y="3860800"/>
            <a:ext cx="4176713" cy="216058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Постсинтетический период </a:t>
            </a:r>
          </a:p>
          <a:p>
            <a:pPr algn="ctr"/>
            <a:r>
              <a:rPr lang="ru-RU" b="1" dirty="0">
                <a:solidFill>
                  <a:srgbClr val="FF3300"/>
                </a:solidFill>
              </a:rPr>
              <a:t>(</a:t>
            </a:r>
            <a:r>
              <a:rPr lang="en-US" b="1" dirty="0">
                <a:solidFill>
                  <a:srgbClr val="FF3300"/>
                </a:solidFill>
              </a:rPr>
              <a:t>2G </a:t>
            </a:r>
            <a:r>
              <a:rPr lang="ru-RU" b="1" dirty="0" smtClean="0">
                <a:solidFill>
                  <a:srgbClr val="FF3300"/>
                </a:solidFill>
              </a:rPr>
              <a:t>2</a:t>
            </a:r>
            <a:r>
              <a:rPr lang="en-US" b="1" dirty="0" smtClean="0">
                <a:solidFill>
                  <a:srgbClr val="FF3300"/>
                </a:solidFill>
              </a:rPr>
              <a:t>n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FF3300"/>
                </a:solidFill>
              </a:rPr>
              <a:t>4с</a:t>
            </a:r>
            <a:r>
              <a:rPr lang="en-US" b="1" dirty="0">
                <a:solidFill>
                  <a:srgbClr val="FF3300"/>
                </a:solidFill>
              </a:rPr>
              <a:t>)</a:t>
            </a:r>
            <a:endParaRPr lang="ru-RU" b="1" dirty="0">
              <a:solidFill>
                <a:srgbClr val="FF3300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1.Синтез белка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2. Синтез АТФ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3.СинтезРНК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4. Удвоение массы цитоплазмы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119563" y="33051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428728" y="928670"/>
            <a:ext cx="6746894" cy="5473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62" name="Picture 14" descr="профаз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285860"/>
            <a:ext cx="3643338" cy="496887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Профаза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90663" y="32004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539580" anchor="ctr">
            <a:spAutoFit/>
          </a:bodyPr>
          <a:lstStyle/>
          <a:p>
            <a:pPr lvl="1" algn="just"/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679700" y="9286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71863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000232" y="1500174"/>
            <a:ext cx="6429420" cy="46815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34" name="Picture 14" descr="метафаз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143116"/>
            <a:ext cx="2571768" cy="3671887"/>
          </a:xfrm>
          <a:prstGeom prst="rect">
            <a:avLst/>
          </a:prstGeom>
          <a:noFill/>
        </p:spPr>
      </p:pic>
      <p:pic>
        <p:nvPicPr>
          <p:cNvPr id="5135" name="Picture 15" descr="ранняя метафаз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143116"/>
            <a:ext cx="2500330" cy="367188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Метафаза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Анафаза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8" descr="анафаз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785926"/>
            <a:ext cx="400052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43075" y="784225"/>
            <a:ext cx="247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/>
              <a:t>.</a:t>
            </a:r>
          </a:p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-684213" y="1412875"/>
            <a:ext cx="5170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835150" y="51577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143372" y="928670"/>
            <a:ext cx="3024187" cy="5548309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1" name="Picture 17" descr="телофаз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00174"/>
            <a:ext cx="2266950" cy="468153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Телофаза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368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Деление – основа роста и развития организма</vt:lpstr>
      <vt:lpstr>Митоз – непрямое деление клетки</vt:lpstr>
      <vt:lpstr>Слайд 3</vt:lpstr>
      <vt:lpstr>Слайд 4</vt:lpstr>
      <vt:lpstr>Слайд 5</vt:lpstr>
      <vt:lpstr>Профаза</vt:lpstr>
      <vt:lpstr>Метафаза</vt:lpstr>
      <vt:lpstr>Анафаза</vt:lpstr>
      <vt:lpstr>Телофаза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– основа роста и развития организма</dc:title>
  <dc:creator>home</dc:creator>
  <cp:lastModifiedBy>home</cp:lastModifiedBy>
  <cp:revision>4</cp:revision>
  <dcterms:created xsi:type="dcterms:W3CDTF">2013-11-17T13:19:11Z</dcterms:created>
  <dcterms:modified xsi:type="dcterms:W3CDTF">2013-11-18T06:24:48Z</dcterms:modified>
</cp:coreProperties>
</file>