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7" r:id="rId4"/>
    <p:sldId id="259" r:id="rId5"/>
    <p:sldId id="260" r:id="rId6"/>
    <p:sldId id="268" r:id="rId7"/>
    <p:sldId id="261" r:id="rId8"/>
    <p:sldId id="271" r:id="rId9"/>
    <p:sldId id="269" r:id="rId10"/>
    <p:sldId id="264" r:id="rId11"/>
    <p:sldId id="265" r:id="rId12"/>
    <p:sldId id="267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3" autoAdjust="0"/>
    <p:restoredTop sz="94773" autoAdjust="0"/>
  </p:normalViewPr>
  <p:slideViewPr>
    <p:cSldViewPr>
      <p:cViewPr varScale="1">
        <p:scale>
          <a:sx n="54" d="100"/>
          <a:sy n="54" d="100"/>
        </p:scale>
        <p:origin x="-93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9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416ED-019B-4F11-A702-D814FEE6D4E4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Выполнила учитель биологии и химии Лапина Светлана Алексеевна МБОУ "Шлинская ООШ"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B48F4-CD51-41D5-BC70-093CA1BAA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E789E-6D73-4258-A48B-4B0461E673F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Выполнила учитель биологии и химии Лапина Светлана Алексеевна МБОУ "Шлинская ООШ"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BD070-F941-4C85-A59A-A3A45004C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Выполнила учитель биологии и химии Лапина Светлана Алексеевна МБОУ "Шлинская ООШ"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Выполнила учитель биологии и химии Лапина Светлана Алексеевна МБОУ "Шлинская ООШ"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4691-EEF4-4345-BB11-65B5081E8915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A521-95F0-40AF-9AE4-AC75E5B42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4691-EEF4-4345-BB11-65B5081E8915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A521-95F0-40AF-9AE4-AC75E5B42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4691-EEF4-4345-BB11-65B5081E8915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A521-95F0-40AF-9AE4-AC75E5B42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4691-EEF4-4345-BB11-65B5081E8915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A521-95F0-40AF-9AE4-AC75E5B42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4691-EEF4-4345-BB11-65B5081E8915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A521-95F0-40AF-9AE4-AC75E5B42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4691-EEF4-4345-BB11-65B5081E8915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A521-95F0-40AF-9AE4-AC75E5B42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4691-EEF4-4345-BB11-65B5081E8915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A521-95F0-40AF-9AE4-AC75E5B42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4691-EEF4-4345-BB11-65B5081E8915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A521-95F0-40AF-9AE4-AC75E5B42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4691-EEF4-4345-BB11-65B5081E8915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A521-95F0-40AF-9AE4-AC75E5B42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4691-EEF4-4345-BB11-65B5081E8915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A521-95F0-40AF-9AE4-AC75E5B42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4691-EEF4-4345-BB11-65B5081E8915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A521-95F0-40AF-9AE4-AC75E5B42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94691-EEF4-4345-BB11-65B5081E8915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4A521-95F0-40AF-9AE4-AC75E5B42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3"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Класс Головоногие Моллюски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pic>
        <p:nvPicPr>
          <p:cNvPr id="6" name="Picture 3" descr="E:\Фото\Моллюски\rapa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291"/>
          <a:stretch>
            <a:fillRect/>
          </a:stretch>
        </p:blipFill>
        <p:spPr bwMode="auto">
          <a:xfrm>
            <a:off x="857224" y="1357298"/>
            <a:ext cx="750093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15338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28662" y="5429264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Выполнила  учитель биологии и химии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Лапина Светлана Алексеевна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МБОУ «</a:t>
            </a:r>
            <a:r>
              <a:rPr lang="ru-RU" sz="2400" dirty="0" err="1" smtClean="0">
                <a:solidFill>
                  <a:srgbClr val="FFFF00"/>
                </a:solidFill>
              </a:rPr>
              <a:t>Шлинская</a:t>
            </a:r>
            <a:r>
              <a:rPr lang="ru-RU" sz="2400" dirty="0" smtClean="0">
                <a:solidFill>
                  <a:srgbClr val="FFFF00"/>
                </a:solidFill>
              </a:rPr>
              <a:t> ООШ»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3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Органы чувств</a:t>
            </a:r>
            <a:r>
              <a:rPr lang="ru-RU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rgbClr val="FF0000"/>
              </a:solidFill>
            </a:endParaRPr>
          </a:p>
        </p:txBody>
      </p:sp>
      <p:grpSp>
        <p:nvGrpSpPr>
          <p:cNvPr id="5" name="Группа 9"/>
          <p:cNvGrpSpPr>
            <a:grpSpLocks noGrp="1"/>
          </p:cNvGrpSpPr>
          <p:nvPr>
            <p:ph sz="half" idx="1"/>
          </p:nvPr>
        </p:nvGrpSpPr>
        <p:grpSpPr bwMode="auto">
          <a:xfrm>
            <a:off x="457200" y="1600200"/>
            <a:ext cx="4038600" cy="4525963"/>
            <a:chOff x="571472" y="1142984"/>
            <a:chExt cx="2857520" cy="3637974"/>
          </a:xfrm>
        </p:grpSpPr>
        <p:pic>
          <p:nvPicPr>
            <p:cNvPr id="6" name="Picture 3" descr="res2B9EA6A8-187E-4F0E-B63C-5E60A6188EB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8165"/>
            <a:stretch>
              <a:fillRect/>
            </a:stretch>
          </p:blipFill>
          <p:spPr bwMode="auto">
            <a:xfrm>
              <a:off x="571472" y="1142984"/>
              <a:ext cx="2857520" cy="2714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571472" y="3857628"/>
              <a:ext cx="2857520" cy="923330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i="1">
                  <a:solidFill>
                    <a:schemeClr val="bg1"/>
                  </a:solidFill>
                </a:rPr>
                <a:t>1. Хрусталик. </a:t>
              </a:r>
            </a:p>
            <a:p>
              <a:r>
                <a:rPr lang="ru-RU" i="1">
                  <a:solidFill>
                    <a:schemeClr val="bg1"/>
                  </a:solidFill>
                </a:rPr>
                <a:t>2. Стекловидное тело. </a:t>
              </a:r>
            </a:p>
            <a:p>
              <a:r>
                <a:rPr lang="ru-RU" i="1">
                  <a:solidFill>
                    <a:schemeClr val="bg1"/>
                  </a:solidFill>
                </a:rPr>
                <a:t>3. Сетчатка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286380" y="1643050"/>
            <a:ext cx="3143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сложности строения и остроте зрения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глаза головоногих моллюсков , не уступают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глазам многих позвоночных.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Среди головоногих встречаются особо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большеглазые. Диаметр глаза гигантского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кальмара достигает 40 см.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786" y="5857892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головоногих моллюсков имеется орган химического чувства, равновесия, в коже разбросаны светочувствительные  и вкусовые клетки.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Нервная система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головоногих моллюсков она достигает высокой сложности.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Нервные узлы ЦНС очень велики и образуют общую окологлоточного нервную массу –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мозг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От его заднего отдела отходят два крупных тела.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Дыхательная система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Большинство головоногих имеет одну пару жабр, которые находятся в мантийной полости. 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Ритмические сокращения мантии служат для смены воды в мантийной полости, обеспечивая газообмен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Кровеносная система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1"/>
          </a:xfrm>
        </p:spPr>
        <p:txBody>
          <a:bodyPr>
            <a:normAutofit fontScale="40000" lnSpcReduction="20000"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7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Замкнутая</a:t>
            </a:r>
            <a:r>
              <a:rPr lang="ru-RU" sz="7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во многих местах артерии после отдачи кислорода тканям через капилляры переходят в вены</a:t>
            </a:r>
            <a:r>
              <a:rPr lang="ru-RU" sz="7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7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Сердце </a:t>
            </a:r>
            <a:r>
              <a:rPr lang="ru-RU" sz="7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состоит из одного желудочка и двух предсердий.</a:t>
            </a:r>
            <a:endParaRPr lang="en-US" sz="7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7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От </a:t>
            </a:r>
            <a:r>
              <a:rPr lang="ru-RU" sz="7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сердца отходят крупные сосуды, которые разделяются на артерии, а те - на капилляры. </a:t>
            </a:r>
            <a:endParaRPr lang="ru-RU" sz="7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7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4.</a:t>
            </a:r>
            <a:r>
              <a:rPr lang="en-US" sz="7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7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Приносящие сосуды несут венозную кровь к жабрам</a:t>
            </a:r>
            <a:r>
              <a:rPr lang="ru-RU" sz="7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7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7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7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Перед вступлением в жабры приносящие сосуды образуют мускулистые расширения - венозные сердца, которые ритмическими сокращениями способствуют поступлению крови в жабры. </a:t>
            </a:r>
          </a:p>
          <a:p>
            <a:pPr lvl="0">
              <a:buNone/>
            </a:pPr>
            <a:endParaRPr lang="ru-RU" sz="7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Размножение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prstClr val="white"/>
                </a:solidFill>
                <a:effectLst>
                  <a:glow rad="63500">
                    <a:srgbClr val="3333FF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Головоногие моллюски – раздельнополые. Оплодотворение происходит в мантийной полости самки. </a:t>
            </a:r>
            <a:r>
              <a:rPr lang="ru-RU" b="1" dirty="0" err="1" smtClean="0">
                <a:solidFill>
                  <a:prstClr val="white"/>
                </a:solidFill>
                <a:effectLst>
                  <a:glow rad="63500">
                    <a:srgbClr val="3333FF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Копулятивный</a:t>
            </a:r>
            <a:r>
              <a:rPr lang="ru-RU" b="1" dirty="0" smtClean="0">
                <a:solidFill>
                  <a:prstClr val="white"/>
                </a:solidFill>
                <a:effectLst>
                  <a:glow rad="63500">
                    <a:srgbClr val="3333FF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орган - одно из щупалец</a:t>
            </a:r>
            <a:r>
              <a:rPr lang="ru-RU" b="1" dirty="0" smtClean="0">
                <a:solidFill>
                  <a:prstClr val="white"/>
                </a:solidFill>
                <a:effectLst>
                  <a:glow rad="63500">
                    <a:srgbClr val="3333FF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glow rad="63500">
                    <a:srgbClr val="3333FF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Сперматозоиды самцов склеиваются в пакеты, окруженные плотной оболочкой, - </a:t>
            </a:r>
            <a:r>
              <a:rPr lang="ru-RU" b="1" i="1" dirty="0" smtClean="0">
                <a:solidFill>
                  <a:prstClr val="white"/>
                </a:solidFill>
                <a:effectLst>
                  <a:glow rad="63500">
                    <a:srgbClr val="3333FF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сперматофоры</a:t>
            </a:r>
            <a:r>
              <a:rPr lang="ru-RU" b="1" dirty="0" smtClean="0">
                <a:solidFill>
                  <a:prstClr val="white"/>
                </a:solidFill>
                <a:effectLst>
                  <a:glow rad="63500">
                    <a:srgbClr val="3333FF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glow rad="63500">
                    <a:srgbClr val="3333FF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Яйцеклетки крупные, богатые желтком. Стадия личинки отсутствует.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8" descr="0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4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472" y="57864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643570" y="1214422"/>
            <a:ext cx="35004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яйца выходит молодой моллюск, своим обликом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похожий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взрослое животное</a:t>
            </a:r>
            <a:r>
              <a:rPr lang="ru-RU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5143512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Самки кальмаров и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каракатиц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прикрепляют яйца к подводным предметам, а осьминоги охраняют свои кладки и молодь. Размножаются один раз в жизни, после погибают.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Использование человеком Головоногих моллюсков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5" descr="3212280_large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428736"/>
            <a:ext cx="8358246" cy="514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29256" y="1928802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1</a:t>
            </a:r>
            <a:r>
              <a:rPr lang="ru-RU" sz="2400" dirty="0" smtClean="0">
                <a:solidFill>
                  <a:srgbClr val="FFFF00"/>
                </a:solidFill>
              </a:rPr>
              <a:t>. Употребление в пищу.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3214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0694" y="2928934"/>
            <a:ext cx="29289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2. Вырабатывание из чернильного мешка каракатиц акварельную краску сепию.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4" descr="194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8358245" cy="621510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2214546" y="4286256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03266" y="3000371"/>
            <a:ext cx="6369196" cy="304698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 anchor="b" anchorCtr="1">
            <a:spAutoFit/>
            <a:scene3d>
              <a:camera prst="orthographicFront"/>
              <a:lightRig rig="chilly" dir="t"/>
            </a:scene3d>
            <a:sp3d extrusionH="57150" contourW="12700">
              <a:bevelT w="38100" h="38100"/>
              <a:extrusionClr>
                <a:srgbClr val="FF00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Головоногие моллюски отличаются наиболее совершенным среди других моллюсков строением и сложным поведением. 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1071546"/>
            <a:ext cx="62151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 Головоногие моллюски</a:t>
            </a:r>
            <a:endParaRPr lang="ru-RU" dirty="0"/>
          </a:p>
        </p:txBody>
      </p:sp>
      <p:pic>
        <p:nvPicPr>
          <p:cNvPr id="4" name="Рисунок 1" descr="3456621_large.jpe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25" r="4688"/>
          <a:stretch>
            <a:fillRect/>
          </a:stretch>
        </p:blipFill>
        <p:spPr bwMode="auto">
          <a:xfrm>
            <a:off x="500034" y="1285861"/>
            <a:ext cx="3929089" cy="321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Администратор\Downloads\вязание фото и схемы\29966491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1285860"/>
            <a:ext cx="4357718" cy="3214709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ownloads\вязание фото и схемы\1348991683_t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3857596"/>
            <a:ext cx="4000537" cy="3000404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ownloads\вязание фото и схемы\22010725_2396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3857628"/>
            <a:ext cx="4429156" cy="3000372"/>
          </a:xfrm>
          <a:prstGeom prst="rect">
            <a:avLst/>
          </a:prstGeom>
          <a:noFill/>
        </p:spPr>
      </p:pic>
      <p:pic>
        <p:nvPicPr>
          <p:cNvPr id="1031" name="Picture 7" descr="C:\Users\Администратор\Downloads\вязание фото и схемы\2027_kalmar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5984" y="2315482"/>
            <a:ext cx="4286280" cy="268515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14348" y="1428736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осминог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29454" y="1500175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каракатица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635795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наутилиус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768" y="635795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аргонавт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6314" y="435769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кальмар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3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6" descr="3081161_large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7" y="285728"/>
            <a:ext cx="8358245" cy="628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7224" y="428604"/>
            <a:ext cx="6286528" cy="136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 </a:t>
            </a:r>
            <a:r>
              <a:rPr lang="ru-RU" sz="2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головоногие</a:t>
            </a:r>
            <a:endParaRPr lang="ru-RU" sz="2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i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(осьминоги, кальмары, каракатицы):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643050"/>
            <a:ext cx="6286528" cy="4427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Наиболее организованные моллюски;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Численность – около 650 видов;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Размеры – от 1см до 5м;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Места обитания: океаны, моря </a:t>
            </a:r>
            <a:r>
              <a:rPr lang="ru-RU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 толще воды и на дне</a:t>
            </a:r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Внешнее строение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Тело  </a:t>
            </a:r>
            <a:r>
              <a:rPr lang="ru-RU" sz="7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двусторонне-симметричное</a:t>
            </a:r>
            <a:r>
              <a:rPr lang="ru-RU" sz="7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Разделено перехватом на </a:t>
            </a:r>
            <a:r>
              <a:rPr lang="ru-RU" sz="7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туловище</a:t>
            </a:r>
            <a:r>
              <a:rPr lang="ru-RU" sz="7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крупную </a:t>
            </a:r>
            <a:r>
              <a:rPr lang="ru-RU" sz="7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голову</a:t>
            </a:r>
            <a:r>
              <a:rPr lang="ru-RU" sz="7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Нога видоизменена в расположенную на брюшной стороне </a:t>
            </a:r>
            <a:r>
              <a:rPr lang="ru-RU" sz="7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воронку</a:t>
            </a:r>
            <a:r>
              <a:rPr lang="ru-RU" sz="7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мускулистую коническую трубку и длинные мускулистые щупальца, расположенные вокруг рта.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У осьминогов восемь щупалец, у каракатиц и кальмаров – десять.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Внутренняя сторона щупалец усажена многочисленными крупными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дисковидными </a:t>
            </a:r>
            <a:r>
              <a:rPr lang="ru-RU" sz="7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присосками</a:t>
            </a:r>
            <a:r>
              <a:rPr lang="ru-RU" sz="7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Туловище со всех сторон одето </a:t>
            </a:r>
            <a:r>
              <a:rPr lang="ru-RU" sz="7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мантией</a:t>
            </a:r>
            <a:r>
              <a:rPr lang="ru-RU" sz="7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 smtClean="0"/>
              <a:t>Головоногие моллюски способны быстро изменять окраску тела, у глубоководных видов есть органы свечения.</a:t>
            </a:r>
            <a:endParaRPr lang="ru-RU" sz="6000" dirty="0"/>
          </a:p>
        </p:txBody>
      </p:sp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Внутреннее строение осьминога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Picture 4" descr="19_06_1A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7" y="1452148"/>
            <a:ext cx="7715304" cy="512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16_08_1A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285728"/>
            <a:ext cx="7913209" cy="635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Пищеварительная система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Ротовое отверстие окружают две толстые </a:t>
            </a:r>
            <a:r>
              <a:rPr lang="ru-RU" b="1" i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роговые челюсти</a:t>
            </a:r>
            <a:r>
              <a:rPr lang="ru-RU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 сильно развитой мускулистой глотке находится язык. На нем расположена </a:t>
            </a:r>
            <a:r>
              <a:rPr lang="ru-RU" b="1" i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терка</a:t>
            </a:r>
            <a:r>
              <a:rPr lang="ru-RU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(для размельчения пищи). </a:t>
            </a:r>
            <a:endParaRPr lang="en-US" b="1" spc="50" dirty="0" smtClean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глотку попадают протоки </a:t>
            </a:r>
            <a:r>
              <a:rPr lang="en-US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ядовитых слюнных</a:t>
            </a:r>
            <a:r>
              <a:rPr lang="en-US" b="1" i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желез.</a:t>
            </a:r>
            <a:endParaRPr lang="en-US" b="1" spc="50" dirty="0" smtClean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Далее идут длинный пищевод, мускулистый </a:t>
            </a:r>
            <a:r>
              <a:rPr lang="ru-RU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мешковидный</a:t>
            </a:r>
            <a:r>
              <a:rPr lang="ru-RU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желудок и длинная кишка, которая заканчивается анальным отверстием.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56621_larg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5" r="4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8662" y="214290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 заднюю кишку открывается проток , особой железы- </a:t>
            </a:r>
            <a:r>
              <a:rPr lang="ru-RU" i="1" dirty="0" smtClean="0">
                <a:solidFill>
                  <a:srgbClr val="FFFF00"/>
                </a:solidFill>
              </a:rPr>
              <a:t>чернильного мешка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5643578"/>
            <a:ext cx="692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 случае опасности моллюск выпускает в воду содержимое чернильного мешка и под защитой этой «дымовой завесы» скрывается от  врага.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11" descr="3333134_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9" t="3181" r="5359" b="32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2066" y="714356"/>
            <a:ext cx="3357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Что входит в меню осьминога?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4572008"/>
            <a:ext cx="6357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Все головоногие моллюски – хищники, нападающие в основном на рыб и ракообразных, которых они хватают щупальцами и убивают укусом челюстей и ядом слюнных желез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630</Words>
  <Application>Microsoft Office PowerPoint</Application>
  <PresentationFormat>Экран (4:3)</PresentationFormat>
  <Paragraphs>74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Класс Головоногие Моллюски</vt:lpstr>
      <vt:lpstr>Класс Головоногие моллюски</vt:lpstr>
      <vt:lpstr>Слайд 3</vt:lpstr>
      <vt:lpstr>Внешнее строение</vt:lpstr>
      <vt:lpstr>Внутреннее строение осьминога</vt:lpstr>
      <vt:lpstr>Слайд 6</vt:lpstr>
      <vt:lpstr>Пищеварительная система</vt:lpstr>
      <vt:lpstr>Слайд 8</vt:lpstr>
      <vt:lpstr>Слайд 9</vt:lpstr>
      <vt:lpstr>Органы чувств </vt:lpstr>
      <vt:lpstr>Нервная система</vt:lpstr>
      <vt:lpstr>Дыхательная система </vt:lpstr>
      <vt:lpstr>Кровеносная система</vt:lpstr>
      <vt:lpstr>Размножение</vt:lpstr>
      <vt:lpstr>Слайд 15</vt:lpstr>
      <vt:lpstr>Использование человеком Головоногих моллюсков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 Головоногие Моллюски</dc:title>
  <dc:creator>DNA7 X86</dc:creator>
  <cp:lastModifiedBy>DNA7 X86</cp:lastModifiedBy>
  <cp:revision>50</cp:revision>
  <dcterms:created xsi:type="dcterms:W3CDTF">2013-11-16T04:47:20Z</dcterms:created>
  <dcterms:modified xsi:type="dcterms:W3CDTF">2013-11-17T10:18:09Z</dcterms:modified>
</cp:coreProperties>
</file>