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8476C-372A-4236-ACFA-57FB0BBCC1AE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0214-4599-416F-9FAE-FBA6BB1C60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dirty="0" smtClean="0"/>
              <a:t>Лето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66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66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66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66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&#1060;&#1086;&#1090;&#1086;&#1089;&#1080;&#1085;&#1090;&#1077;&#1079;.fl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86;&#1081;%20&#1092;&#1086;&#1090;&#1086;&#1089;&#1080;&#1085;&#1090;&#1077;&#1079;\detskie_skazki_-_basni_krilova_-_listi_i_korni_(zvukoff.ru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84;&#1086;&#1081;%20&#1092;&#1086;&#1090;&#1086;&#1089;&#1080;&#1085;&#1090;&#1077;&#1079;\Fizminutka_dlya_detej_-_Tancuem_sidya_(iPlayer.fm)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50004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Биологический диктант: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Клетка- это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Питание-это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35743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Какой орган растений обеспечивает почвенное питание?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14324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 органическим веществам относятся-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071942"/>
            <a:ext cx="4750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 неорганическим веществам относятся-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500063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Чем живое отличается от неживого?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92867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Функциональная и структурная единица всего живого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171448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Получение питательных веществ и энергии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2571744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Корень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307181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Белки ,жиры, углеводы и нуклеиновые кислоты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407194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Вода и минеральные соли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5143512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Питается, дышит, размножается, рост и развитие, раздражение, обмен веществ, выделение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1142984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Итак, что нужно чтобы фотосинтез проходил: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протекания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-хлоропласты столбчатой ткани листа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-условия протекания-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солнечная энергия, углекислый газ, вода, хлорофилл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-результат процесса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-образование органических веществ из неорганических, путем сложных химических превращений с использованием энергии солнечного света.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4348" y="5214950"/>
            <a:ext cx="807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Вопрос: Каково эволюционное значение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процесса фотосинтеза?(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фильма)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071942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Что важнее листы или корни?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 рабочего стола 2\АНИМАШКИ\анимашки февраль\84d0d29e6c40cbb5683c3d1cce783572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8604"/>
            <a:ext cx="37366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Биологические 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№ 1.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Вспомните сказку. К Чуковского 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“ Как крокодил солнце проглотил”. 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Представьте, что так случилось. К чему это может привести? 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86058"/>
            <a:ext cx="8001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№ 2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Прочитайте и исправьте ошибки, допущенные автором:</a:t>
            </a:r>
          </a:p>
          <a:p>
            <a:r>
              <a:rPr lang="ru-RU" sz="2000" b="1" dirty="0" smtClean="0">
                <a:solidFill>
                  <a:srgbClr val="000066"/>
                </a:solidFill>
              </a:rPr>
              <a:t>  «Здравствуйте, юные </a:t>
            </a:r>
            <a:r>
              <a:rPr lang="ru-RU" sz="2000" b="1" dirty="0" err="1" smtClean="0">
                <a:solidFill>
                  <a:srgbClr val="000066"/>
                </a:solidFill>
              </a:rPr>
              <a:t>биолухи</a:t>
            </a:r>
            <a:r>
              <a:rPr lang="ru-RU" sz="2000" b="1" dirty="0" smtClean="0">
                <a:solidFill>
                  <a:srgbClr val="000066"/>
                </a:solidFill>
              </a:rPr>
              <a:t>! Пишет вам Алеша </a:t>
            </a:r>
            <a:r>
              <a:rPr lang="ru-RU" sz="2000" b="1" dirty="0" err="1" smtClean="0">
                <a:solidFill>
                  <a:srgbClr val="000066"/>
                </a:solidFill>
              </a:rPr>
              <a:t>Перепуткин</a:t>
            </a:r>
            <a:r>
              <a:rPr lang="ru-RU" sz="2000" b="1" dirty="0" smtClean="0">
                <a:solidFill>
                  <a:srgbClr val="000066"/>
                </a:solidFill>
              </a:rPr>
              <a:t>. Я великий знаток процесса фотосинтеза. А вы ,знаете его? Фотосинтез происходит в корнях и листах, только ночью, когда никто не мешает. В ходе этого процесса образуется вода, а кислород расходуется. Луна посылает свою энергию и в клетках образуются органические вещества. В процессе фотосинтеза выделяется много энергии, поэтому растения не боятся холода зимой. Без фотосинтеза мы бы задохнулись, так как не было бы обогащения атмосферы углекислым газом.» 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7148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Рефлексия: составление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синквейна</a:t>
            </a:r>
            <a:r>
              <a:rPr lang="ru-RU" sz="2400" b="1" dirty="0" smtClean="0">
                <a:solidFill>
                  <a:srgbClr val="C00000"/>
                </a:solidFill>
              </a:rPr>
              <a:t> по теме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«Воздушное питание. Фотосинтез»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857232"/>
            <a:ext cx="67866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задание: учебник с.58,воп. 1-5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выбор: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-составить план рассказа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оставить 5 вопросов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-написать сочинение от имени листа «Какой я важный»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:\с рабочего стола 2\АНИМАШКИ\анимашки февраль\84d0d29e6c40cbb5683c3d1cce78357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786190"/>
            <a:ext cx="1676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042" y="2571744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       Спасибо за внимание!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000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Волка ноги кормят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071546"/>
            <a:ext cx="423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Сытый голодному не товарищ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32" y="1714488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Голод не тетка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5717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Тема урока:</a:t>
            </a:r>
            <a:r>
              <a:rPr lang="ru-RU" dirty="0" smtClean="0"/>
              <a:t>                          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0430" y="257174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питание.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257174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Воздушное 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257174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Фотосинтез.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28612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Задачи урока: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714752"/>
            <a:ext cx="8737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представления о воздушном питании растений;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4071942"/>
            <a:ext cx="83582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68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узнать об условиях необходимых для фотосинтеза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072074"/>
            <a:ext cx="8355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66825" algn="l"/>
              </a:tabLst>
            </a:pPr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значение фотосинтеза в природе и жизни человека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025" grpId="0"/>
      <p:bldP spid="1026" grpId="0"/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И.А.Крылов «Листы и корни»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detskie_skazki_-_basni_krilova_-_listi_i_korni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54" y="5214950"/>
            <a:ext cx="1214446" cy="12144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7224" y="41433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* Зефир - легкий, теплый ветер.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* Примолвить - сказать, прибавить к тому, что уже сказано.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5" name="Picture 8" descr="krilov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2315705" cy="3052772"/>
          </a:xfrm>
          <a:prstGeom prst="rect">
            <a:avLst/>
          </a:prstGeom>
          <a:noFill/>
        </p:spPr>
      </p:pic>
      <p:pic>
        <p:nvPicPr>
          <p:cNvPr id="1026" name="Picture 2" descr="J:\мой фотосинтез\0_77c33_15dec07d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1357298"/>
            <a:ext cx="4214842" cy="2808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72074"/>
            <a:ext cx="816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Вопрос: А как вы думаете, что важнее корни или листы?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1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85728"/>
            <a:ext cx="3948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За счет чего живет человек?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785794"/>
            <a:ext cx="764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Какую пищу потребляет растение и как оно это делает?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749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Работа с учебником: с.58,рассмотреть рисунок на с.59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14311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Вопросы: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57174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1.Что является органом воздушного питания</a:t>
            </a:r>
            <a:r>
              <a:rPr lang="ru-RU" sz="2400" b="1" dirty="0" smtClean="0">
                <a:solidFill>
                  <a:srgbClr val="000066"/>
                </a:solidFill>
              </a:rPr>
              <a:t>?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07181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2.Как углекислый газ попадает в лист?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571876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3.Что такое хлорофилл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4.Какую роль выполняет хлорофилл?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286256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5.Что происходит с водой, углекислым газом и солнечной энергией в зеленых хлоропластах листьев?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000636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6.Как называется этот процесс?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714612" y="500042"/>
            <a:ext cx="3368675" cy="687387"/>
            <a:chOff x="1202" y="706"/>
            <a:chExt cx="3266" cy="666"/>
          </a:xfrm>
        </p:grpSpPr>
        <p:pic>
          <p:nvPicPr>
            <p:cNvPr id="15364" name="Picture 4" descr="солнце2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754"/>
              <a:ext cx="3266" cy="618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200" y="706"/>
              <a:ext cx="12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smtClean="0">
                  <a:ln>
                    <a:noFill/>
                  </a:ln>
                  <a:solidFill>
                    <a:srgbClr val="FC2E18"/>
                  </a:solidFill>
                  <a:effectLst/>
                  <a:latin typeface="Arial" pitchFamily="34" charset="0"/>
                  <a:cs typeface="Arial" pitchFamily="34" charset="0"/>
                </a:rPr>
                <a:t>свет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071802" y="2285992"/>
            <a:ext cx="3357586" cy="1643074"/>
            <a:chOff x="1565" y="1525"/>
            <a:chExt cx="2630" cy="960"/>
          </a:xfrm>
        </p:grpSpPr>
        <p:pic>
          <p:nvPicPr>
            <p:cNvPr id="15367" name="Picture 7" descr="лист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65" y="1525"/>
              <a:ext cx="2630" cy="960"/>
            </a:xfrm>
            <a:prstGeom prst="rect">
              <a:avLst/>
            </a:prstGeom>
            <a:noFill/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2063" y="1797"/>
              <a:ext cx="18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хлорофилл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785786" y="1785742"/>
            <a:ext cx="2214384" cy="2493886"/>
            <a:chOff x="0" y="1097"/>
            <a:chExt cx="1523" cy="1935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58" y="1526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49" y="2705"/>
              <a:ext cx="14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вода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159" y="2132"/>
              <a:ext cx="1247" cy="51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0" y="1097"/>
              <a:ext cx="147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углекислый газ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 flipV="1">
              <a:off x="159" y="1485"/>
              <a:ext cx="1247" cy="61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6429388" y="1571612"/>
            <a:ext cx="1663527" cy="2270169"/>
            <a:chOff x="4173" y="1151"/>
            <a:chExt cx="1613" cy="1800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4173" y="1253"/>
              <a:ext cx="15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4173" y="1151"/>
              <a:ext cx="158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органические вещества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8" name="AutoShape 18"/>
            <p:cNvSpPr>
              <a:spLocks noChangeArrowheads="1"/>
            </p:cNvSpPr>
            <p:nvPr/>
          </p:nvSpPr>
          <p:spPr bwMode="auto">
            <a:xfrm rot="5400000" flipH="1">
              <a:off x="4782" y="1120"/>
              <a:ext cx="557" cy="1412"/>
            </a:xfrm>
            <a:custGeom>
              <a:avLst/>
              <a:gdLst>
                <a:gd name="G0" fmla="+- 12427 0 0"/>
                <a:gd name="G1" fmla="+- 2269 0 0"/>
                <a:gd name="G2" fmla="+- 12158 0 2269"/>
                <a:gd name="G3" fmla="+- G2 0 2269"/>
                <a:gd name="G4" fmla="*/ G3 32768 32059"/>
                <a:gd name="G5" fmla="*/ G4 1 2"/>
                <a:gd name="G6" fmla="+- 21600 0 12427"/>
                <a:gd name="G7" fmla="*/ G6 2269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3895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269"/>
                  </a:lnTo>
                  <a:cubicBezTo>
                    <a:pt x="5564" y="2269"/>
                    <a:pt x="0" y="6696"/>
                    <a:pt x="0" y="12158"/>
                  </a:cubicBezTo>
                  <a:lnTo>
                    <a:pt x="0" y="21600"/>
                  </a:lnTo>
                  <a:lnTo>
                    <a:pt x="7789" y="21600"/>
                  </a:lnTo>
                  <a:lnTo>
                    <a:pt x="7789" y="12158"/>
                  </a:lnTo>
                  <a:cubicBezTo>
                    <a:pt x="7789" y="10905"/>
                    <a:pt x="9866" y="9889"/>
                    <a:pt x="12427" y="9889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>
              <a:off x="4312" y="2624"/>
              <a:ext cx="14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59436" tIns="29718" rIns="59436" bIns="297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кислород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 rot="16200000" flipH="1" flipV="1">
              <a:off x="4785" y="1700"/>
              <a:ext cx="550" cy="1412"/>
            </a:xfrm>
            <a:custGeom>
              <a:avLst/>
              <a:gdLst>
                <a:gd name="G0" fmla="+- 12427 0 0"/>
                <a:gd name="G1" fmla="+- 2269 0 0"/>
                <a:gd name="G2" fmla="+- 12158 0 2269"/>
                <a:gd name="G3" fmla="+- G2 0 2269"/>
                <a:gd name="G4" fmla="*/ G3 32768 32059"/>
                <a:gd name="G5" fmla="*/ G4 1 2"/>
                <a:gd name="G6" fmla="+- 21600 0 12427"/>
                <a:gd name="G7" fmla="*/ G6 2269 6079"/>
                <a:gd name="G8" fmla="+- G7 12427 0"/>
                <a:gd name="T0" fmla="*/ 12427 w 21600"/>
                <a:gd name="T1" fmla="*/ 0 h 21600"/>
                <a:gd name="T2" fmla="*/ 12427 w 21600"/>
                <a:gd name="T3" fmla="*/ 12158 h 21600"/>
                <a:gd name="T4" fmla="*/ 3895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2269"/>
                  </a:lnTo>
                  <a:cubicBezTo>
                    <a:pt x="5564" y="2269"/>
                    <a:pt x="0" y="6696"/>
                    <a:pt x="0" y="12158"/>
                  </a:cubicBezTo>
                  <a:lnTo>
                    <a:pt x="0" y="21600"/>
                  </a:lnTo>
                  <a:lnTo>
                    <a:pt x="7789" y="21600"/>
                  </a:lnTo>
                  <a:lnTo>
                    <a:pt x="7789" y="12158"/>
                  </a:lnTo>
                  <a:cubicBezTo>
                    <a:pt x="7789" y="10905"/>
                    <a:pt x="9866" y="9889"/>
                    <a:pt x="12427" y="9889"/>
                  </a:cubicBezTo>
                  <a:lnTo>
                    <a:pt x="12427" y="12158"/>
                  </a:lnTo>
                  <a:close/>
                </a:path>
              </a:pathLst>
            </a:custGeom>
            <a:solidFill>
              <a:srgbClr val="CC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5720" y="4786322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Используя схему  дайте определение процесса фотосинтеза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357166"/>
            <a:ext cx="8358246" cy="1323439"/>
          </a:xfrm>
          <a:prstGeom prst="rect">
            <a:avLst/>
          </a:prstGeom>
          <a:solidFill>
            <a:srgbClr val="E4EDC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Фотосинтез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это процесс, протекающий в зелёных  листьях растений  на свету, при котором из углекислого газа и воды образуются органические вещества и кислород.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 от греч. «фото» - свет, «синтез» - образование).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 noChangeShapeType="1"/>
          </p:cNvSpPr>
          <p:nvPr/>
        </p:nvSpPr>
        <p:spPr bwMode="auto">
          <a:xfrm>
            <a:off x="2571736" y="3214686"/>
            <a:ext cx="409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9" name="AutoShape 5"/>
          <p:cNvSpPr>
            <a:spLocks noChangeShapeType="1"/>
          </p:cNvSpPr>
          <p:nvPr/>
        </p:nvSpPr>
        <p:spPr bwMode="auto">
          <a:xfrm flipV="1">
            <a:off x="2714612" y="3571876"/>
            <a:ext cx="4095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/>
          <p:cNvSpPr>
            <a:spLocks noChangeShapeType="1"/>
          </p:cNvSpPr>
          <p:nvPr/>
        </p:nvSpPr>
        <p:spPr bwMode="auto">
          <a:xfrm flipV="1">
            <a:off x="2714612" y="3857628"/>
            <a:ext cx="40957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7" name="AutoShape 3"/>
          <p:cNvSpPr>
            <a:spLocks noChangeShapeType="1"/>
          </p:cNvSpPr>
          <p:nvPr/>
        </p:nvSpPr>
        <p:spPr bwMode="auto">
          <a:xfrm flipV="1">
            <a:off x="2643174" y="4392937"/>
            <a:ext cx="714380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/>
          <p:cNvSpPr>
            <a:spLocks noChangeShapeType="1"/>
          </p:cNvSpPr>
          <p:nvPr/>
        </p:nvSpPr>
        <p:spPr bwMode="auto">
          <a:xfrm flipV="1">
            <a:off x="3000364" y="4786322"/>
            <a:ext cx="466725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28596" y="2714620"/>
            <a:ext cx="60376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питания                воздушное (фотосинтез)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071810"/>
            <a:ext cx="70008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лист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85720" y="3429000"/>
            <a:ext cx="4411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Ткань	             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85720" y="3786190"/>
            <a:ext cx="463421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Клетки	                  столбчатые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0" y="4286256"/>
            <a:ext cx="5712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Структуры	                   хлоропласты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214282" y="4643446"/>
            <a:ext cx="5949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вещества	                           органические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  <a:tab pos="2989263" algn="ctr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357422" y="292893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391" grpId="0"/>
      <p:bldP spid="16392" grpId="0"/>
      <p:bldP spid="16393" grpId="0"/>
      <p:bldP spid="16394" grpId="0"/>
      <p:bldP spid="16395" grpId="0"/>
      <p:bldP spid="163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0" y="157161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             </a:t>
            </a:r>
            <a:r>
              <a:rPr lang="ru-RU" sz="2800" b="1" dirty="0" err="1" smtClean="0">
                <a:solidFill>
                  <a:srgbClr val="FFFF00"/>
                </a:solidFill>
              </a:rPr>
              <a:t>Физминутка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" name="Fizminutka_dlya_detej_-_Tancuem_sid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86644" y="4643446"/>
            <a:ext cx="1643074" cy="1643074"/>
          </a:xfrm>
          <a:prstGeom prst="rect">
            <a:avLst/>
          </a:prstGeom>
        </p:spPr>
      </p:pic>
      <p:pic>
        <p:nvPicPr>
          <p:cNvPr id="1027" name="Picture 3" descr="D:\с рабочего стола 2\всё для презентаций от роголевой\для презентаций\12m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2435848" cy="2062167"/>
          </a:xfrm>
          <a:prstGeom prst="rect">
            <a:avLst/>
          </a:prstGeom>
          <a:noFill/>
        </p:spPr>
      </p:pic>
      <p:pic>
        <p:nvPicPr>
          <p:cNvPr id="1028" name="Picture 4" descr="D:\с рабочего стола 2\всё для презентаций от роголевой\для презентаций\21m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357562"/>
            <a:ext cx="2214578" cy="2214578"/>
          </a:xfrm>
          <a:prstGeom prst="rect">
            <a:avLst/>
          </a:prstGeom>
          <a:noFill/>
        </p:spPr>
      </p:pic>
      <p:pic>
        <p:nvPicPr>
          <p:cNvPr id="1029" name="Picture 5" descr="D:\с рабочего стола 2\всё для презентаций от роголевой\для презентаций\22m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857232"/>
            <a:ext cx="1428760" cy="213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928670"/>
            <a:ext cx="56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Листья –уникальные лаборатории?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ДА. В листьях образуются органические вещества</a:t>
            </a:r>
            <a:r>
              <a:rPr lang="ru-RU" sz="2000" b="1" dirty="0" smtClean="0">
                <a:solidFill>
                  <a:srgbClr val="000066"/>
                </a:solidFill>
              </a:rPr>
              <a:t>: сахар и крахмал</a:t>
            </a:r>
            <a:r>
              <a:rPr lang="ru-RU" sz="2000" dirty="0" smtClean="0">
                <a:solidFill>
                  <a:srgbClr val="000066"/>
                </a:solidFill>
              </a:rPr>
              <a:t>. 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3116"/>
            <a:ext cx="6783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Вопрос:   А можем мы с вами  проверить и обнаружить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листьях  крахмал?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94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7148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Демонстрация опыта: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2050" name="Picture 2" descr="C:\Users\user\Desktop\фотосинтез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22537" y="563621"/>
            <a:ext cx="2759735" cy="2061073"/>
          </a:xfrm>
          <a:prstGeom prst="rect">
            <a:avLst/>
          </a:prstGeom>
          <a:noFill/>
        </p:spPr>
      </p:pic>
      <p:pic>
        <p:nvPicPr>
          <p:cNvPr id="2051" name="Picture 3" descr="C:\Users\user\Desktop\фотосинтез\IMG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2425139" cy="2615782"/>
          </a:xfrm>
          <a:prstGeom prst="rect">
            <a:avLst/>
          </a:prstGeom>
          <a:noFill/>
        </p:spPr>
      </p:pic>
      <p:pic>
        <p:nvPicPr>
          <p:cNvPr id="2052" name="Picture 4" descr="C:\Users\user\Desktop\фотосинтез\IMG_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04"/>
            <a:ext cx="2370734" cy="2206579"/>
          </a:xfrm>
          <a:prstGeom prst="rect">
            <a:avLst/>
          </a:prstGeom>
          <a:noFill/>
        </p:spPr>
      </p:pic>
      <p:pic>
        <p:nvPicPr>
          <p:cNvPr id="2054" name="Picture 6" descr="C:\Users\user\Desktop\фотосинтез\IMG_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357562"/>
            <a:ext cx="2465964" cy="1849389"/>
          </a:xfrm>
          <a:prstGeom prst="rect">
            <a:avLst/>
          </a:prstGeom>
          <a:noFill/>
        </p:spPr>
      </p:pic>
      <p:pic>
        <p:nvPicPr>
          <p:cNvPr id="2055" name="Picture 7" descr="C:\Users\user\Desktop\фотосинтез\IMG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500570"/>
            <a:ext cx="2561217" cy="1920826"/>
          </a:xfrm>
          <a:prstGeom prst="rect">
            <a:avLst/>
          </a:prstGeom>
          <a:noFill/>
        </p:spPr>
      </p:pic>
      <p:pic>
        <p:nvPicPr>
          <p:cNvPr id="2056" name="Picture 8" descr="C:\Users\user\Desktop\фотосинтез\IMG_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071810"/>
            <a:ext cx="2465962" cy="1849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14612" y="5357826"/>
            <a:ext cx="6429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  в листьях на свету образуется крахмал, а в темноте крахмал не образуется.</a:t>
            </a:r>
            <a:endParaRPr lang="ru-RU" sz="2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тний дождь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Летний дождь</Template>
  <TotalTime>401</TotalTime>
  <Words>539</Words>
  <Application>Microsoft Office PowerPoint</Application>
  <PresentationFormat>Экран (4:3)</PresentationFormat>
  <Paragraphs>82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Летний дождь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</dc:title>
  <dc:creator>Марина</dc:creator>
  <cp:lastModifiedBy>Школа</cp:lastModifiedBy>
  <cp:revision>34</cp:revision>
  <dcterms:created xsi:type="dcterms:W3CDTF">2010-04-15T18:37:14Z</dcterms:created>
  <dcterms:modified xsi:type="dcterms:W3CDTF">2013-11-20T02:36:48Z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